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83" r:id="rId7"/>
    <p:sldId id="2350" r:id="rId8"/>
    <p:sldId id="258" r:id="rId9"/>
    <p:sldId id="259" r:id="rId10"/>
    <p:sldId id="1575" r:id="rId11"/>
    <p:sldId id="287" r:id="rId12"/>
    <p:sldId id="274" r:id="rId13"/>
    <p:sldId id="1573" r:id="rId14"/>
    <p:sldId id="1577" r:id="rId15"/>
    <p:sldId id="1574" r:id="rId16"/>
    <p:sldId id="2353" r:id="rId17"/>
    <p:sldId id="2354" r:id="rId18"/>
    <p:sldId id="2355" r:id="rId19"/>
    <p:sldId id="2356" r:id="rId20"/>
    <p:sldId id="2357" r:id="rId21"/>
    <p:sldId id="302" r:id="rId22"/>
    <p:sldId id="301" r:id="rId23"/>
    <p:sldId id="2359" r:id="rId24"/>
    <p:sldId id="2360" r:id="rId25"/>
    <p:sldId id="1576" r:id="rId26"/>
    <p:sldId id="2361" r:id="rId27"/>
    <p:sldId id="2366" r:id="rId28"/>
    <p:sldId id="2367" r:id="rId29"/>
    <p:sldId id="2368" r:id="rId30"/>
    <p:sldId id="269" r:id="rId31"/>
    <p:sldId id="270" r:id="rId32"/>
    <p:sldId id="267" r:id="rId33"/>
    <p:sldId id="2363" r:id="rId34"/>
    <p:sldId id="2365" r:id="rId35"/>
    <p:sldId id="26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688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6505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230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211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692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2175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798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1026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3458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40337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90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901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01C8BC9-7D3B-4A36-8B3A-D9956450582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3E99D9-5977-4684-8E2B-DFE434C1F2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6216834-9466-49AE-B23E-A49A6476E6BF}"/>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48C28CCA-3EF1-46DE-979C-08ACA5A141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4D48C87-A13C-4DFD-8FD7-314B0B6E2AAF}"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6458678E-2D91-4555-A43E-99AFED87F6C2}"/>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89F21DC9-A74A-4C95-9278-C542B1D5E5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4189037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4F61283-D486-48B1-B37A-D3A9BCF1E82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42DC7662-A3EF-4786-812D-4F335D0C5A6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983412B4-5A62-4DE6-8BC1-D200852D04B7}"/>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8401F89E-A6D2-4C5C-8491-F28AEEBE65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B4821A4-A9A2-469D-8FA6-14595A5DAF17}"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599979A-480F-48E5-B455-9510ECE7A5FB}"/>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E60DEDDF-75DE-48AF-B057-E79D5988F9A8}"/>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E7B4C55-A92A-4057-AC8F-8E8676403FC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45D2EE82-F750-4DF8-93D3-3ED0489A71E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ABC61B7B-0AF9-4051-BC09-8FA06F99058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37C1D0F3-1DC6-4265-ACF8-E806F4A2E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A453D28-8DC5-4F89-BB09-8AB2D73D3C95}"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C40B134F-AC97-4623-98EF-92E30F52D58E}"/>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25E99A3C-CCA2-420F-8D3A-9551763F16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904087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92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802.11-22/0591r0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ocuments?is_dcn=607&amp;is_group=00az&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595-00-00be-tgbe-may-2022-meeting-agend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590-00-00bh-agenda-tgbh-2022-may-plenary.ppt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332-35-00bh-issues-tracking.docx" TargetMode="External"/><Relationship Id="rId4" Type="http://schemas.openxmlformats.org/officeDocument/2006/relationships/hyperlink" Target="https://mentor.ieee.org/802.11/dcn/21/11-21-0332-30-00bh-issues-tracking.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032-05-0000-proposed-modifications-to-itu-r-m-1450-5.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8/dcn/22/18-22-0033-04-0000-proposed-modifications-to-itu-r-m-1801-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413-02-0arc-clause-6-proposal.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589-00-0arc-arc-sc-agenda-may-2022.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2022-05-05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2"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73D2FBB-2074-4F8D-895E-A589C8F2F49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10 May 2022 @ 4-6pm ET</a:t>
            </a:r>
            <a:endParaRPr lang="en-US" altLang="en-US"/>
          </a:p>
        </p:txBody>
      </p:sp>
      <p:sp>
        <p:nvSpPr>
          <p:cNvPr id="3078" name="Content Placeholder 2">
            <a:extLst>
              <a:ext uri="{FF2B5EF4-FFF2-40B4-BE49-F238E27FC236}">
                <a16:creationId xmlns:a16="http://schemas.microsoft.com/office/drawing/2014/main" id="{9B2D1711-44D4-4CB9-A303-3CEFD25C7503}"/>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(11-22-0613)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on 802.11ax/ay</a:t>
            </a:r>
          </a:p>
          <a:p>
            <a:pPr>
              <a:defRPr/>
            </a:pPr>
            <a:r>
              <a:rPr lang="en-AU" dirty="0"/>
              <a:t>Review of SC6 activities</a:t>
            </a:r>
          </a:p>
          <a:p>
            <a:pPr lvl="1">
              <a:defRPr/>
            </a:pPr>
            <a:r>
              <a:rPr lang="en-AU" dirty="0"/>
              <a:t>Update on </a:t>
            </a:r>
            <a:r>
              <a:rPr lang="en-GB" sz="2200" i="1" dirty="0"/>
              <a:t>WLAN MCS Efficiency</a:t>
            </a:r>
            <a:r>
              <a:rPr lang="en-AU" sz="2200" i="1" dirty="0"/>
              <a:t> </a:t>
            </a:r>
            <a:r>
              <a:rPr lang="en-AU" sz="2200" dirty="0"/>
              <a:t>status</a:t>
            </a:r>
          </a:p>
          <a:p>
            <a:pPr lvl="1">
              <a:defRPr/>
            </a:pPr>
            <a:r>
              <a:rPr lang="en-AU" dirty="0"/>
              <a:t>Update on </a:t>
            </a:r>
            <a:r>
              <a:rPr lang="en-AU" i="1" dirty="0"/>
              <a:t>Industrial Wireless Network </a:t>
            </a:r>
            <a:r>
              <a:rPr lang="en-AU" dirty="0"/>
              <a:t>PWI proposal</a:t>
            </a:r>
          </a:p>
          <a:p>
            <a:pPr lvl="1">
              <a:defRPr/>
            </a:pPr>
            <a:endParaRPr lang="en-AU" dirty="0"/>
          </a:p>
          <a:p>
            <a:pPr lvl="1">
              <a:defRPr/>
            </a:pPr>
            <a:endParaRPr lang="en-AU" dirty="0"/>
          </a:p>
        </p:txBody>
      </p:sp>
      <p:sp>
        <p:nvSpPr>
          <p:cNvPr id="2" name="Footer Placeholder 1">
            <a:extLst>
              <a:ext uri="{FF2B5EF4-FFF2-40B4-BE49-F238E27FC236}">
                <a16:creationId xmlns:a16="http://schemas.microsoft.com/office/drawing/2014/main" id="{F531C39E-96F7-4B30-970F-C9A9D5C4660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42C84CE8-5BA9-4766-B9B0-BCEF792CED7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C934A1D9-C4E2-49B3-8054-E50BDD5856C5}"/>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168294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8D97B2A-36A6-4F7F-89C7-D227063BB4AE}"/>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C029AC41-A245-4176-BDB2-8D252ABA1FB7}"/>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821894A-12BC-4A7F-B9DF-0A6BDFB52AC5}"/>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90142686-CE4F-4307-B79F-AF45DA65D466}"/>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5" name="Content Placeholder 2">
            <a:extLst>
              <a:ext uri="{FF2B5EF4-FFF2-40B4-BE49-F238E27FC236}">
                <a16:creationId xmlns:a16="http://schemas.microsoft.com/office/drawing/2014/main" id="{CDFD7245-C962-4948-B269-6D41A022C6E6}"/>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lvl="1">
              <a:defRPr/>
            </a:pPr>
            <a:r>
              <a:rPr lang="en-AU" sz="1800" kern="0" dirty="0"/>
              <a:t>Waiting for FDIS</a:t>
            </a:r>
          </a:p>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p>
          <a:p>
            <a:pPr lvl="2">
              <a:spcBef>
                <a:spcPts val="200"/>
              </a:spcBef>
              <a:defRPr/>
            </a:pPr>
            <a:r>
              <a:rPr lang="en-AU" dirty="0"/>
              <a:t>802.3ct</a:t>
            </a:r>
          </a:p>
          <a:p>
            <a:pPr lvl="2">
              <a:spcBef>
                <a:spcPts val="200"/>
              </a:spcBef>
              <a:defRPr/>
            </a:pPr>
            <a:r>
              <a:rPr lang="en-AU" kern="0" dirty="0"/>
              <a:t>802.3cv</a:t>
            </a:r>
          </a:p>
          <a:p>
            <a:pPr lvl="2">
              <a:spcBef>
                <a:spcPts val="200"/>
              </a:spcBef>
              <a:defRPr/>
            </a:pPr>
            <a:r>
              <a:rPr lang="en-AU" dirty="0"/>
              <a:t>802.3cp</a:t>
            </a:r>
            <a:endParaRPr lang="en-AU" kern="0" dirty="0"/>
          </a:p>
          <a:p>
            <a:pPr lvl="2">
              <a:spcBef>
                <a:spcPts val="200"/>
              </a:spcBef>
              <a:defRPr/>
            </a:pPr>
            <a:r>
              <a:rPr lang="en-AU" dirty="0"/>
              <a:t>802.11md</a:t>
            </a:r>
          </a:p>
        </p:txBody>
      </p:sp>
      <p:sp>
        <p:nvSpPr>
          <p:cNvPr id="16" name="Content Placeholder 2">
            <a:extLst>
              <a:ext uri="{FF2B5EF4-FFF2-40B4-BE49-F238E27FC236}">
                <a16:creationId xmlns:a16="http://schemas.microsoft.com/office/drawing/2014/main" id="{E0B34473-41F5-4BD4-B0FC-009B2EECDC6B}"/>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2">
              <a:defRPr/>
            </a:pPr>
            <a:r>
              <a:rPr lang="en-AU" kern="0" dirty="0"/>
              <a:t>802.22</a:t>
            </a:r>
            <a:endParaRPr lang="en-AU" sz="1800" kern="0" dirty="0"/>
          </a:p>
          <a:p>
            <a:pPr lvl="1">
              <a:defRPr/>
            </a:pPr>
            <a:r>
              <a:rPr lang="en-AU" sz="1800" kern="0" dirty="0"/>
              <a:t>Published</a:t>
            </a:r>
            <a:br>
              <a:rPr lang="en-AU" sz="1800" kern="0" dirty="0"/>
            </a:br>
            <a:r>
              <a:rPr lang="en-AU" sz="1800" dirty="0"/>
              <a:t>(resolutions req)</a:t>
            </a:r>
            <a:endParaRPr lang="en-AU" kern="0" dirty="0">
              <a:solidFill>
                <a:srgbClr val="00B050"/>
              </a:solidFill>
            </a:endParaRPr>
          </a:p>
          <a:p>
            <a:pPr lvl="1">
              <a:defRPr/>
            </a:pPr>
            <a:r>
              <a:rPr lang="en-AU" sz="1800" kern="0" dirty="0"/>
              <a:t>Published</a:t>
            </a:r>
          </a:p>
          <a:p>
            <a:pPr lvl="2">
              <a:spcBef>
                <a:spcPts val="200"/>
              </a:spcBef>
              <a:defRPr/>
            </a:pPr>
            <a:r>
              <a:rPr lang="en-AU" kern="0" dirty="0"/>
              <a:t>802.1X </a:t>
            </a:r>
            <a:endParaRPr lang="en-AU" kern="0" dirty="0">
              <a:solidFill>
                <a:srgbClr val="FF0000"/>
              </a:solidFill>
            </a:endParaRPr>
          </a:p>
          <a:p>
            <a:pPr lvl="2">
              <a:defRPr/>
            </a:pP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7" name="Content Placeholder 2">
            <a:extLst>
              <a:ext uri="{FF2B5EF4-FFF2-40B4-BE49-F238E27FC236}">
                <a16:creationId xmlns:a16="http://schemas.microsoft.com/office/drawing/2014/main" id="{C2DC16F9-27C1-4A14-9444-8A4917C9A5CB}"/>
              </a:ext>
            </a:extLst>
          </p:cNvPr>
          <p:cNvSpPr txBox="1">
            <a:spLocks/>
          </p:cNvSpPr>
          <p:nvPr/>
        </p:nvSpPr>
        <p:spPr bwMode="auto">
          <a:xfrm>
            <a:off x="2247900" y="1830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1">
              <a:defRPr/>
            </a:pPr>
            <a:r>
              <a:rPr lang="en-AU" sz="1800" kern="0" dirty="0"/>
              <a:t>In 60-day ballot </a:t>
            </a:r>
          </a:p>
          <a:p>
            <a:pPr lvl="2">
              <a:spcBef>
                <a:spcPts val="200"/>
              </a:spcBef>
              <a:defRPr/>
            </a:pPr>
            <a:r>
              <a:rPr lang="en-AU" dirty="0"/>
              <a:t>802.1CBdb</a:t>
            </a:r>
          </a:p>
          <a:p>
            <a:pPr lvl="2">
              <a:spcBef>
                <a:spcPts val="200"/>
              </a:spcBef>
              <a:defRPr/>
            </a:pPr>
            <a:r>
              <a:rPr lang="en-AU" dirty="0"/>
              <a:t>802.1CBcv</a:t>
            </a:r>
          </a:p>
          <a:p>
            <a:pPr lvl="2">
              <a:spcBef>
                <a:spcPts val="200"/>
              </a:spcBef>
              <a:defRPr/>
            </a:pPr>
            <a:r>
              <a:rPr lang="en-AU" dirty="0"/>
              <a:t>802.1BA-Rev</a:t>
            </a:r>
            <a:endParaRPr lang="en-AU" dirty="0">
              <a:solidFill>
                <a:srgbClr val="00B050"/>
              </a:solidFill>
            </a:endParaRPr>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lvl="2">
              <a:spcBef>
                <a:spcPts val="200"/>
              </a:spcBef>
              <a:defRPr/>
            </a:pPr>
            <a:r>
              <a:rPr lang="en-AU" dirty="0"/>
              <a:t>802.1ACct</a:t>
            </a:r>
            <a:endParaRPr lang="en-AU" kern="0" dirty="0">
              <a:solidFill>
                <a:srgbClr val="FF0000"/>
              </a:solidFill>
            </a:endParaRPr>
          </a:p>
          <a:p>
            <a:pPr lvl="1">
              <a:spcBef>
                <a:spcPts val="200"/>
              </a:spcBef>
              <a:defRPr/>
            </a:pPr>
            <a:endParaRPr lang="en-AU" sz="2600" kern="0" dirty="0"/>
          </a:p>
        </p:txBody>
      </p:sp>
      <p:sp>
        <p:nvSpPr>
          <p:cNvPr id="2" name="Footer Placeholder 1">
            <a:extLst>
              <a:ext uri="{FF2B5EF4-FFF2-40B4-BE49-F238E27FC236}">
                <a16:creationId xmlns:a16="http://schemas.microsoft.com/office/drawing/2014/main" id="{46454A0D-DA5D-40FD-8C77-9850683412DB}"/>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EBB3AE28-0F0F-460D-BA9D-6ECAFA53120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F779E4E5-2197-4B29-9B93-42E65ACCC83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191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611675D-4CC4-478E-A4BD-53E44D197C5D}"/>
              </a:ext>
            </a:extLst>
          </p:cNvPr>
          <p:cNvSpPr>
            <a:spLocks noGrp="1" noChangeArrowheads="1"/>
          </p:cNvSpPr>
          <p:nvPr>
            <p:ph type="title"/>
          </p:nvPr>
        </p:nvSpPr>
        <p:spPr/>
        <p:txBody>
          <a:bodyPr/>
          <a:lstStyle/>
          <a:p>
            <a:pPr algn="l"/>
            <a:r>
              <a:rPr lang="en-AU" altLang="en-US"/>
              <a:t>IEEE 802 has 116 standards in or through the PSDO pipeline</a:t>
            </a:r>
          </a:p>
        </p:txBody>
      </p:sp>
      <p:graphicFrame>
        <p:nvGraphicFramePr>
          <p:cNvPr id="8" name="Content Placeholder 5">
            <a:extLst>
              <a:ext uri="{FF2B5EF4-FFF2-40B4-BE49-F238E27FC236}">
                <a16:creationId xmlns:a16="http://schemas.microsoft.com/office/drawing/2014/main" id="{52C09912-8E49-4319-B27B-C0585D560AD1}"/>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dirty="0"/>
                        <a:t>802.1</a:t>
                      </a:r>
                    </a:p>
                  </a:txBody>
                  <a:tcPr/>
                </a:tc>
                <a:tc>
                  <a:txBody>
                    <a:bodyPr/>
                    <a:lstStyle/>
                    <a:p>
                      <a:pPr algn="ctr"/>
                      <a:r>
                        <a:rPr lang="en-AU" dirty="0"/>
                        <a:t>41</a:t>
                      </a:r>
                    </a:p>
                  </a:txBody>
                  <a:tcPr/>
                </a:tc>
                <a:tc>
                  <a:txBody>
                    <a:bodyPr/>
                    <a:lstStyle/>
                    <a:p>
                      <a:pPr algn="ctr"/>
                      <a:r>
                        <a:rPr lang="en-AU" dirty="0"/>
                        <a:t>11</a:t>
                      </a:r>
                    </a:p>
                  </a:txBody>
                  <a:tcPr/>
                </a:tc>
                <a:extLst>
                  <a:ext uri="{0D108BD9-81ED-4DB2-BD59-A6C34878D82A}">
                    <a16:rowId xmlns:a16="http://schemas.microsoft.com/office/drawing/2014/main" val="10001"/>
                  </a:ext>
                </a:extLst>
              </a:tr>
              <a:tr h="370840">
                <a:tc>
                  <a:txBody>
                    <a:bodyPr/>
                    <a:lstStyle/>
                    <a:p>
                      <a:pPr algn="ctr"/>
                      <a:r>
                        <a:rPr lang="en-AU" b="1" dirty="0"/>
                        <a:t>802.3</a:t>
                      </a:r>
                    </a:p>
                  </a:txBody>
                  <a:tcPr/>
                </a:tc>
                <a:tc>
                  <a:txBody>
                    <a:bodyPr/>
                    <a:lstStyle/>
                    <a:p>
                      <a:pPr algn="ctr"/>
                      <a:r>
                        <a:rPr lang="en-AU" dirty="0"/>
                        <a:t>27</a:t>
                      </a:r>
                    </a:p>
                  </a:txBody>
                  <a:tcPr/>
                </a:tc>
                <a:tc>
                  <a:txBody>
                    <a:bodyPr/>
                    <a:lstStyle/>
                    <a:p>
                      <a:pPr algn="ctr"/>
                      <a:r>
                        <a:rPr lang="en-AU" dirty="0"/>
                        <a:t>6</a:t>
                      </a:r>
                    </a:p>
                  </a:txBody>
                  <a:tcPr/>
                </a:tc>
                <a:extLst>
                  <a:ext uri="{0D108BD9-81ED-4DB2-BD59-A6C34878D82A}">
                    <a16:rowId xmlns:a16="http://schemas.microsoft.com/office/drawing/2014/main" val="10002"/>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dirty="0"/>
                        <a:t>All</a:t>
                      </a:r>
                    </a:p>
                  </a:txBody>
                  <a:tcPr/>
                </a:tc>
                <a:tc>
                  <a:txBody>
                    <a:bodyPr/>
                    <a:lstStyle/>
                    <a:p>
                      <a:pPr algn="ctr"/>
                      <a:r>
                        <a:rPr lang="en-AU" b="1" dirty="0"/>
                        <a:t>89</a:t>
                      </a:r>
                    </a:p>
                  </a:txBody>
                  <a:tcPr>
                    <a:lnT w="12700" cap="flat" cmpd="sng" algn="ctr">
                      <a:solidFill>
                        <a:schemeClr val="tx1"/>
                      </a:solidFill>
                      <a:prstDash val="solid"/>
                      <a:round/>
                      <a:headEnd type="none" w="med" len="med"/>
                      <a:tailEnd type="none" w="med" len="med"/>
                    </a:lnT>
                  </a:tcPr>
                </a:tc>
                <a:tc>
                  <a:txBody>
                    <a:bodyPr/>
                    <a:lstStyle/>
                    <a:p>
                      <a:pPr algn="ctr"/>
                      <a:r>
                        <a:rPr lang="en-AU" b="1" dirty="0"/>
                        <a:t>27</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Footer Placeholder 1">
            <a:extLst>
              <a:ext uri="{FF2B5EF4-FFF2-40B4-BE49-F238E27FC236}">
                <a16:creationId xmlns:a16="http://schemas.microsoft.com/office/drawing/2014/main" id="{106FD885-EBD8-4D78-921D-0C9833C84897}"/>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DD5AE914-C1D6-4927-B7B0-91B33DE03C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Date Placeholder 3">
            <a:extLst>
              <a:ext uri="{FF2B5EF4-FFF2-40B4-BE49-F238E27FC236}">
                <a16:creationId xmlns:a16="http://schemas.microsoft.com/office/drawing/2014/main" id="{BAE7336D-2651-41AD-A1C3-4316A1E89E1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238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46297"/>
            <a:ext cx="10361084" cy="4113213"/>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200" dirty="0">
                <a:ea typeface="ＭＳ Ｐゴシック" panose="020B0600070205080204" pitchFamily="34" charset="-128"/>
              </a:rPr>
              <a:t>LB 258 comment status:</a:t>
            </a:r>
          </a:p>
          <a:p>
            <a:pPr lvl="2">
              <a:buFont typeface="Arial" panose="020B0604020202020204" pitchFamily="34" charset="0"/>
              <a:buChar char="•"/>
              <a:defRPr/>
            </a:pPr>
            <a:r>
              <a:rPr lang="en-US" altLang="en-US" sz="1200" dirty="0">
                <a:ea typeface="ＭＳ Ｐゴシック" panose="020B0600070205080204" pitchFamily="34" charset="-128"/>
              </a:rPr>
              <a:t>1393 Total; 390 Resolved; </a:t>
            </a:r>
          </a:p>
          <a:p>
            <a:pPr lvl="1">
              <a:buFont typeface="Arial" panose="020B0604020202020204" pitchFamily="34" charset="0"/>
              <a:buChar char="•"/>
              <a:defRPr/>
            </a:pPr>
            <a:r>
              <a:rPr lang="en-US" altLang="en-US" sz="1200" dirty="0">
                <a:ea typeface="ＭＳ Ｐゴシック" panose="020B0600070205080204" pitchFamily="34" charset="-128"/>
              </a:rPr>
              <a:t>LB 258 comment spreadsheet status: https://www.ieee802.org/11/Reports/tgm_update.htm</a:t>
            </a:r>
          </a:p>
          <a:p>
            <a:pPr lvl="1">
              <a:buFont typeface="Arial" panose="020B0604020202020204" pitchFamily="34" charset="0"/>
              <a:buChar char="•"/>
              <a:defRPr/>
            </a:pPr>
            <a:r>
              <a:rPr lang="en-US" altLang="en-US" sz="1200" dirty="0">
                <a:ea typeface="ＭＳ Ｐゴシック" panose="020B0600070205080204" pitchFamily="34" charset="-128"/>
              </a:rPr>
              <a:t>April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a:t>
            </a:r>
          </a:p>
          <a:p>
            <a:pPr lvl="2">
              <a:buFont typeface="Arial" panose="020B0604020202020204" pitchFamily="34" charset="0"/>
              <a:buChar char="•"/>
              <a:defRPr/>
            </a:pPr>
            <a:r>
              <a:rPr lang="en-US" altLang="en-US" sz="1200" dirty="0">
                <a:ea typeface="ＭＳ Ｐゴシック" panose="020B0600070205080204" pitchFamily="34" charset="-128"/>
              </a:rPr>
              <a:t>6 in-person attendees.</a:t>
            </a:r>
          </a:p>
          <a:p>
            <a:pPr lvl="2">
              <a:buFont typeface="Arial" panose="020B0604020202020204" pitchFamily="34" charset="0"/>
              <a:buChar char="•"/>
              <a:defRPr/>
            </a:pPr>
            <a:r>
              <a:rPr lang="en-US" altLang="en-US" sz="1200" dirty="0">
                <a:ea typeface="ＭＳ Ｐゴシック" panose="020B0600070205080204" pitchFamily="34" charset="-128"/>
              </a:rPr>
              <a:t>Remote participation worked well</a:t>
            </a:r>
          </a:p>
          <a:p>
            <a:pPr lvl="2">
              <a:buFont typeface="Arial" panose="020B0604020202020204" pitchFamily="34" charset="0"/>
              <a:buChar char="•"/>
              <a:defRPr/>
            </a:pPr>
            <a:r>
              <a:rPr lang="en-US" altLang="en-US" sz="1200" dirty="0">
                <a:ea typeface="ＭＳ Ｐゴシック" panose="020B0600070205080204" pitchFamily="34" charset="-128"/>
              </a:rPr>
              <a:t>Resolved 160 comments (pending </a:t>
            </a:r>
            <a:r>
              <a:rPr lang="en-US" altLang="en-US" sz="1200">
                <a:ea typeface="ＭＳ Ｐゴシック" panose="020B0600070205080204" pitchFamily="34" charset="-128"/>
              </a:rPr>
              <a:t>motion results this week)</a:t>
            </a:r>
            <a:endParaRPr lang="en-US" altLang="en-US" sz="12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200" dirty="0">
                <a:ea typeface="ＭＳ Ｐゴシック" panose="020B0600070205080204" pitchFamily="34" charset="-128"/>
              </a:rPr>
              <a:t>Continue comment resolution on LB 258 with focus on “Review/Discuss” comments</a:t>
            </a:r>
          </a:p>
          <a:p>
            <a:pPr lvl="1">
              <a:buFont typeface="Arial" panose="020B0604020202020204" pitchFamily="34" charset="0"/>
              <a:buChar char="•"/>
              <a:defRPr/>
            </a:pPr>
            <a:r>
              <a:rPr lang="en-US" altLang="en-US" sz="1200" dirty="0">
                <a:ea typeface="ＭＳ Ｐゴシック" panose="020B0600070205080204" pitchFamily="34" charset="-128"/>
              </a:rPr>
              <a:t>Discuss scheduling an </a:t>
            </a:r>
            <a:r>
              <a:rPr lang="en-US" altLang="en-US" sz="1200" dirty="0" err="1">
                <a:ea typeface="ＭＳ Ｐゴシック" panose="020B0600070205080204" pitchFamily="34" charset="-128"/>
              </a:rPr>
              <a:t>adhoc</a:t>
            </a:r>
            <a:r>
              <a:rPr lang="en-US" altLang="en-US" sz="1200" dirty="0">
                <a:ea typeface="ＭＳ Ｐゴシック" panose="020B0600070205080204" pitchFamily="34" charset="-128"/>
              </a:rPr>
              <a:t> meeting for August (during Monday May 16 meeting)</a:t>
            </a:r>
          </a:p>
          <a:p>
            <a:pPr marL="0" indent="0">
              <a:buFontTx/>
              <a:buNone/>
              <a:defRPr/>
            </a:pPr>
            <a:r>
              <a:rPr lang="en-US" altLang="en-US" sz="1600" dirty="0">
                <a:ea typeface="ＭＳ Ｐゴシック" panose="020B0600070205080204" pitchFamily="34" charset="-128"/>
              </a:rPr>
              <a:t>Sessions: </a:t>
            </a:r>
          </a:p>
          <a:p>
            <a:pPr lvl="1">
              <a:buFont typeface="Arial" panose="020B0604020202020204" pitchFamily="34" charset="0"/>
              <a:buChar char="•"/>
              <a:defRPr/>
            </a:pPr>
            <a:r>
              <a:rPr lang="en-US" altLang="en-US" sz="1200" dirty="0">
                <a:ea typeface="ＭＳ Ｐゴシック" panose="020B0600070205080204" pitchFamily="34" charset="-128"/>
              </a:rPr>
              <a:t>Tuesday May 10, 4-6pm ET</a:t>
            </a:r>
          </a:p>
          <a:p>
            <a:pPr lvl="1">
              <a:buFont typeface="Arial" panose="020B0604020202020204" pitchFamily="34" charset="0"/>
              <a:buChar char="•"/>
              <a:defRPr/>
            </a:pPr>
            <a:r>
              <a:rPr lang="en-US" altLang="en-US" sz="1200" dirty="0">
                <a:ea typeface="ＭＳ Ｐゴシック" panose="020B0600070205080204" pitchFamily="34" charset="-128"/>
              </a:rPr>
              <a:t>Wednesday May 11, 4-6pm ET </a:t>
            </a:r>
          </a:p>
          <a:p>
            <a:pPr lvl="1">
              <a:buFont typeface="Arial" panose="020B0604020202020204" pitchFamily="34" charset="0"/>
              <a:buChar char="•"/>
              <a:defRPr/>
            </a:pPr>
            <a:r>
              <a:rPr lang="en-US" altLang="en-US" sz="1200" dirty="0">
                <a:ea typeface="ＭＳ Ｐゴシック" panose="020B0600070205080204" pitchFamily="34" charset="-128"/>
              </a:rPr>
              <a:t>Thursday May 12, 4-6pm ET</a:t>
            </a:r>
          </a:p>
          <a:p>
            <a:pPr lvl="1">
              <a:buFont typeface="Arial" panose="020B0604020202020204" pitchFamily="34" charset="0"/>
              <a:buChar char="•"/>
              <a:defRPr/>
            </a:pPr>
            <a:r>
              <a:rPr lang="en-US" altLang="en-US" sz="1200" dirty="0">
                <a:ea typeface="ＭＳ Ｐゴシック" panose="020B0600070205080204" pitchFamily="34" charset="-128"/>
              </a:rPr>
              <a:t>Friday May 13, 1:30-3:30pm ET</a:t>
            </a:r>
          </a:p>
          <a:p>
            <a:pPr lvl="1">
              <a:buFont typeface="Arial" panose="020B0604020202020204" pitchFamily="34" charset="0"/>
              <a:buChar char="•"/>
              <a:defRPr/>
            </a:pPr>
            <a:r>
              <a:rPr lang="en-US" altLang="en-US" sz="1200" dirty="0">
                <a:ea typeface="ＭＳ Ｐゴシック" panose="020B0600070205080204" pitchFamily="34" charset="-128"/>
              </a:rPr>
              <a:t>Monday May 16, 4-6pm ET</a:t>
            </a:r>
            <a:endParaRPr lang="en-US" sz="1800" dirty="0"/>
          </a:p>
        </p:txBody>
      </p:sp>
      <p:sp>
        <p:nvSpPr>
          <p:cNvPr id="2" name="Footer Placeholder 1">
            <a:extLst>
              <a:ext uri="{FF2B5EF4-FFF2-40B4-BE49-F238E27FC236}">
                <a16:creationId xmlns:a16="http://schemas.microsoft.com/office/drawing/2014/main" id="{806016AA-730F-43F8-B6C7-98EE6F4CCD15}"/>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18957389-22F2-49AE-BE3E-632E84CB0E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CBCA5E1F-BF3E-4C8B-A603-C5E5841BA2C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23800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3842506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13C4465C-3906-4B15-A235-03566434050F}"/>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EBC4152A-EFE1-445B-8DF9-EEC1054A885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D65340C0-7FC3-48EC-A8CD-BEF11AA6B8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287797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May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 comment resolution for SA1 and recirculate with new D5.0.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1DA3E276-EE36-49BA-8435-B9E2F2A3CDB0}"/>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917CA00-D5F0-47F1-B10B-746AC3EEF10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653E8D1C-5ABB-43E2-ABF4-1C93714A56C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84049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2 meeting slots during the IEEE electronic meeting week:</a:t>
            </a:r>
          </a:p>
          <a:p>
            <a:pPr lvl="1">
              <a:buFont typeface="Arial" panose="020B0604020202020204" pitchFamily="34" charset="0"/>
              <a:buChar char="•"/>
            </a:pPr>
            <a:r>
              <a:rPr lang="en-US" altLang="en-US" sz="1800" dirty="0"/>
              <a:t>May 10</a:t>
            </a:r>
            <a:r>
              <a:rPr lang="en-US" altLang="en-US" sz="1800" baseline="30000" dirty="0"/>
              <a:t>th</a:t>
            </a:r>
            <a:r>
              <a:rPr lang="en-US" altLang="en-US" sz="1800" dirty="0"/>
              <a:t>  </a:t>
            </a:r>
            <a:r>
              <a:rPr lang="en-US" altLang="en-US" sz="1800" b="0" dirty="0"/>
              <a:t> 		Tue.		13:30 – 15:30 ET</a:t>
            </a:r>
          </a:p>
          <a:p>
            <a:pPr lvl="1">
              <a:buFont typeface="Arial" panose="020B0604020202020204" pitchFamily="34" charset="0"/>
              <a:buChar char="•"/>
            </a:pPr>
            <a:r>
              <a:rPr lang="en-US" altLang="en-US" sz="1800" dirty="0"/>
              <a:t>May 12</a:t>
            </a:r>
            <a:r>
              <a:rPr lang="en-US" altLang="en-US" sz="1800" baseline="30000" dirty="0"/>
              <a:t>th</a:t>
            </a:r>
            <a:r>
              <a:rPr lang="en-US" altLang="en-US" sz="1800" dirty="0"/>
              <a:t> 		Thu.  	</a:t>
            </a:r>
            <a:r>
              <a:rPr lang="en-US" altLang="en-US" sz="1800" b="0" dirty="0"/>
              <a:t>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11-22/607,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0CD6B59C-98C1-4856-AE01-B4E5171939A3}"/>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0A654F82-C2D8-4061-B515-87F64674965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8B43773A-C160-4FDE-B3D0-A3529BDC182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631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March 2022</a:t>
            </a:r>
          </a:p>
          <a:p>
            <a:pPr marL="800100" lvl="1" indent="-342900" algn="just">
              <a:buFont typeface="Arial" panose="020B0604020202020204" pitchFamily="34" charset="0"/>
              <a:buChar char="•"/>
            </a:pPr>
            <a:r>
              <a:rPr lang="en-GB" altLang="en-US" sz="1800" dirty="0"/>
              <a:t>D2.0 LB263 has passed with 93.77% approval rate</a:t>
            </a:r>
          </a:p>
          <a:p>
            <a:pPr marL="800100" lvl="1" indent="-342900" algn="just">
              <a:buFont typeface="Arial" panose="020B0604020202020204" pitchFamily="34" charset="0"/>
              <a:buChar char="•"/>
            </a:pPr>
            <a:r>
              <a:rPr lang="en-GB" altLang="en-US" sz="1800" dirty="0"/>
              <a:t>111 comments received </a:t>
            </a:r>
            <a:endParaRPr lang="en-GB" altLang="en-US" sz="1600" dirty="0"/>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May 2022 meeting (agenda in doc. 11-22/0581)</a:t>
            </a:r>
          </a:p>
          <a:p>
            <a:pPr marL="800100" lvl="1" algn="just">
              <a:buFont typeface="Arial" panose="020B0604020202020204" pitchFamily="34" charset="0"/>
              <a:buChar char="•"/>
            </a:pPr>
            <a:r>
              <a:rPr lang="en-GB" altLang="en-US" sz="1800" dirty="0"/>
              <a:t>Review and resolve comments against D2.0</a:t>
            </a:r>
          </a:p>
          <a:p>
            <a:pPr marL="800100" lvl="1" algn="just">
              <a:buFont typeface="Arial" panose="020B0604020202020204" pitchFamily="34" charset="0"/>
              <a:buChar char="•"/>
            </a:pPr>
            <a:r>
              <a:rPr lang="en-GB" altLang="en-US" sz="1800" dirty="0"/>
              <a:t>Move for D3.0 re-circulation </a:t>
            </a:r>
          </a:p>
          <a:p>
            <a:pPr marL="514350" lvl="1" indent="0" algn="just"/>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F0DA836-26D6-4FB7-A280-EDA08CEE279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6EEE99EA-9DA8-4D89-B68B-A73427B1ACE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C9B15CEC-5C36-4085-9321-CDE26016287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72977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1800" dirty="0">
                <a:solidFill>
                  <a:schemeClr val="tx1"/>
                </a:solidFill>
              </a:rPr>
              <a:t>Progress since last meeting:</a:t>
            </a:r>
          </a:p>
          <a:p>
            <a:pPr lvl="1">
              <a:buFont typeface="Arial"/>
              <a:buChar char="•"/>
            </a:pPr>
            <a:r>
              <a:rPr lang="en-US" sz="1600" dirty="0">
                <a:solidFill>
                  <a:schemeClr val="tx1"/>
                </a:solidFill>
              </a:rPr>
              <a:t>Produced D3.0</a:t>
            </a:r>
          </a:p>
          <a:p>
            <a:pPr lvl="1">
              <a:buFont typeface="Arial"/>
              <a:buChar char="•"/>
            </a:pPr>
            <a:r>
              <a:rPr lang="en-US" sz="1600" dirty="0">
                <a:solidFill>
                  <a:schemeClr val="tx1"/>
                </a:solidFill>
              </a:rPr>
              <a:t>Completed WG recirculation ballot</a:t>
            </a:r>
          </a:p>
          <a:p>
            <a:pPr lvl="2">
              <a:buFont typeface="Arial"/>
              <a:buChar char="•"/>
            </a:pPr>
            <a:r>
              <a:rPr lang="en-US" sz="1400" dirty="0">
                <a:solidFill>
                  <a:schemeClr val="tx1"/>
                </a:solidFill>
              </a:rPr>
              <a:t>Passed with 92.31% approval rate</a:t>
            </a:r>
          </a:p>
          <a:p>
            <a:pPr lvl="2">
              <a:buFont typeface="Arial"/>
              <a:buChar char="•"/>
            </a:pPr>
            <a:r>
              <a:rPr lang="en-US" sz="1400" dirty="0">
                <a:solidFill>
                  <a:schemeClr val="tx1"/>
                </a:solidFill>
              </a:rPr>
              <a:t>204 comments received</a:t>
            </a:r>
          </a:p>
          <a:p>
            <a:pPr lvl="1">
              <a:buFont typeface="Arial"/>
              <a:buChar char="•"/>
            </a:pPr>
            <a:r>
              <a:rPr lang="en-US" sz="1800" dirty="0">
                <a:solidFill>
                  <a:schemeClr val="tx1"/>
                </a:solidFill>
              </a:rPr>
              <a:t>Conducted 2 telcos since March</a:t>
            </a:r>
          </a:p>
          <a:p>
            <a:pPr lvl="2">
              <a:buFont typeface="Arial"/>
              <a:buChar char="•"/>
            </a:pPr>
            <a:r>
              <a:rPr lang="en-US" sz="1600" dirty="0">
                <a:solidFill>
                  <a:schemeClr val="tx1"/>
                </a:solidFill>
              </a:rPr>
              <a:t>Discussion on open ANA assignment with editor</a:t>
            </a:r>
          </a:p>
          <a:p>
            <a:pPr lvl="2">
              <a:buFont typeface="Arial"/>
              <a:buChar char="•"/>
            </a:pPr>
            <a:r>
              <a:rPr lang="en-US" sz="1600" dirty="0">
                <a:solidFill>
                  <a:schemeClr val="tx1"/>
                </a:solidFill>
              </a:rPr>
              <a:t>All comments assigned to volunteers to provide suggested resolutions</a:t>
            </a:r>
          </a:p>
          <a:p>
            <a:pPr lvl="2">
              <a:buFont typeface="Arial"/>
              <a:buChar char="•"/>
            </a:pPr>
            <a:r>
              <a:rPr lang="en-US" sz="1600" dirty="0">
                <a:solidFill>
                  <a:schemeClr val="tx1"/>
                </a:solidFill>
              </a:rPr>
              <a:t>Timeline discussion</a:t>
            </a:r>
            <a:endParaRPr lang="en-US" sz="1400" dirty="0">
              <a:solidFill>
                <a:schemeClr val="tx1"/>
              </a:solidFill>
            </a:endParaRPr>
          </a:p>
          <a:p>
            <a:pPr>
              <a:buFont typeface="Arial"/>
              <a:buChar char="•"/>
            </a:pPr>
            <a:r>
              <a:rPr lang="en-US" sz="1800" dirty="0">
                <a:solidFill>
                  <a:schemeClr val="tx1"/>
                </a:solidFill>
              </a:rPr>
              <a:t>Goals for this meeting:</a:t>
            </a:r>
          </a:p>
          <a:p>
            <a:pPr lvl="1">
              <a:buFont typeface="Arial"/>
              <a:buChar char="•"/>
            </a:pPr>
            <a:r>
              <a:rPr lang="en-US" sz="1600" dirty="0">
                <a:solidFill>
                  <a:schemeClr val="tx1"/>
                </a:solidFill>
              </a:rPr>
              <a:t>Leadership election</a:t>
            </a:r>
          </a:p>
          <a:p>
            <a:pPr lvl="1">
              <a:buFont typeface="Arial"/>
              <a:buChar char="•"/>
            </a:pPr>
            <a:r>
              <a:rPr lang="en-US" sz="1600" dirty="0">
                <a:solidFill>
                  <a:schemeClr val="tx1"/>
                </a:solidFill>
              </a:rPr>
              <a:t>Approve PAR extension</a:t>
            </a:r>
          </a:p>
          <a:p>
            <a:pPr lvl="1">
              <a:buFont typeface="Arial"/>
              <a:buChar char="•"/>
            </a:pPr>
            <a:r>
              <a:rPr lang="en-US" sz="1600" dirty="0">
                <a:solidFill>
                  <a:schemeClr val="tx1"/>
                </a:solidFill>
              </a:rPr>
              <a:t>Work on comment resolutions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14486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(AM2)</a:t>
            </a:r>
          </a:p>
          <a:p>
            <a:pPr lvl="1">
              <a:buFont typeface="Arial"/>
              <a:buChar char="•"/>
            </a:pPr>
            <a:r>
              <a:rPr lang="en-US" dirty="0">
                <a:solidFill>
                  <a:schemeClr val="tx1"/>
                </a:solidFill>
              </a:rPr>
              <a:t>Tue 09:00 – 11:00h (AM1)</a:t>
            </a:r>
          </a:p>
          <a:p>
            <a:pPr lvl="1">
              <a:buFont typeface="Arial"/>
              <a:buChar char="•"/>
            </a:pPr>
            <a:r>
              <a:rPr lang="en-US" dirty="0">
                <a:solidFill>
                  <a:schemeClr val="tx1"/>
                </a:solidFill>
              </a:rPr>
              <a:t>Wed 09:00 – 11:00h (AM1)</a:t>
            </a:r>
          </a:p>
          <a:p>
            <a:pPr lvl="1">
              <a:buFont typeface="Arial"/>
              <a:buChar char="•"/>
            </a:pPr>
            <a:r>
              <a:rPr lang="en-US" dirty="0">
                <a:solidFill>
                  <a:schemeClr val="tx1"/>
                </a:solidFill>
              </a:rPr>
              <a:t>Thu 11:15 – 13:15h (AM2)</a:t>
            </a:r>
          </a:p>
          <a:p>
            <a:pPr lvl="1">
              <a:buFont typeface="Arial"/>
              <a:buChar char="•"/>
            </a:pPr>
            <a:r>
              <a:rPr lang="en-US" dirty="0">
                <a:solidFill>
                  <a:schemeClr val="tx1"/>
                </a:solidFill>
              </a:rPr>
              <a:t>Fri 09:00 – 11:00h (AM1)</a:t>
            </a:r>
          </a:p>
          <a:p>
            <a:pPr lvl="1">
              <a:buFont typeface="Arial"/>
              <a:buChar char="•"/>
            </a:pPr>
            <a:endParaRPr lang="en-US" dirty="0">
              <a:solidFill>
                <a:schemeClr val="tx1"/>
              </a:solidFill>
            </a:endParaRPr>
          </a:p>
          <a:p>
            <a:pPr>
              <a:buFont typeface="Arial"/>
              <a:buChar char="•"/>
            </a:pPr>
            <a:r>
              <a:rPr lang="en-US" dirty="0">
                <a:solidFill>
                  <a:schemeClr val="tx1"/>
                </a:solidFill>
              </a:rPr>
              <a:t>Agenda: 11-22/0585</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0724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May 2022 IEEE 802.11 Interim</a:t>
            </a:r>
            <a:endParaRPr lang="zh-CN" altLang="en-US" dirty="0"/>
          </a:p>
        </p:txBody>
      </p:sp>
      <p:sp>
        <p:nvSpPr>
          <p:cNvPr id="3" name="内容占位符 2"/>
          <p:cNvSpPr>
            <a:spLocks noGrp="1"/>
          </p:cNvSpPr>
          <p:nvPr>
            <p:ph idx="1"/>
          </p:nvPr>
        </p:nvSpPr>
        <p:spPr>
          <a:xfrm>
            <a:off x="914400" y="1969770"/>
            <a:ext cx="10361295" cy="4505644"/>
          </a:xfrm>
        </p:spPr>
        <p:txBody>
          <a:bodyPr>
            <a:normAutofit fontScale="80000" lnSpcReduction="20000"/>
          </a:bodyPr>
          <a:lstStyle/>
          <a:p>
            <a:r>
              <a:rPr lang="en-GB" altLang="en-US" dirty="0"/>
              <a:t>Since Mar 2022 </a:t>
            </a:r>
            <a:r>
              <a:rPr lang="en-US" altLang="en-GB" dirty="0"/>
              <a:t>IEEE 802.11 interim </a:t>
            </a:r>
            <a:r>
              <a:rPr lang="en-GB" altLang="en-US" dirty="0"/>
              <a:t>meeting</a:t>
            </a:r>
          </a:p>
          <a:p>
            <a:pPr marL="800100" lvl="1">
              <a:buFontTx/>
              <a:buChar char="-"/>
            </a:pPr>
            <a:r>
              <a:rPr lang="en-US" altLang="en-GB" sz="2100" dirty="0"/>
              <a:t>A 15-day WG recirculation LB261 was conducted with totally 42 comments received</a:t>
            </a:r>
          </a:p>
          <a:p>
            <a:pPr marL="800100" lvl="1">
              <a:buFontTx/>
              <a:buChar char="-"/>
            </a:pPr>
            <a:r>
              <a:rPr lang="en-US" altLang="en-GB" sz="2100" dirty="0"/>
              <a:t>2 TCs were held for LB261 comment resolution and all 42 comments were resolved in those 2 TCs.</a:t>
            </a:r>
          </a:p>
          <a:p>
            <a:pPr marL="800100" lvl="1">
              <a:buFontTx/>
              <a:buChar char="-"/>
            </a:pPr>
            <a:r>
              <a:rPr lang="en-US" altLang="en-GB" sz="2100" dirty="0"/>
              <a:t>With all conditions for the SA Ballot were met, a 30-day SA Ballot was announced starting from Apr 6</a:t>
            </a:r>
            <a:r>
              <a:rPr lang="en-US" altLang="en-GB" sz="2100" baseline="30000" dirty="0"/>
              <a:t>th</a:t>
            </a:r>
            <a:r>
              <a:rPr lang="en-US" altLang="en-GB" sz="2100" dirty="0"/>
              <a:t> and closing on May 5</a:t>
            </a:r>
            <a:r>
              <a:rPr lang="en-US" altLang="en-GB" sz="2100" baseline="30000" dirty="0"/>
              <a:t>th</a:t>
            </a:r>
            <a:r>
              <a:rPr lang="en-US" altLang="en-GB" sz="2100" dirty="0"/>
              <a:t>. </a:t>
            </a:r>
          </a:p>
          <a:p>
            <a:pPr marL="800100" lvl="1">
              <a:buFontTx/>
              <a:buChar char="-"/>
            </a:pPr>
            <a:r>
              <a:rPr lang="en-US" altLang="en-GB" sz="2100" dirty="0"/>
              <a:t>The minutes for Mar plenary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https://mentor.ieee.org/802.11/dcn/22/11-22-0500-00-00bd-ieee-802-11bd-march-2022-plenary-meeting-minutes.docx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100" dirty="0">
                <a:hlinkClick r:id="rId3"/>
              </a:rPr>
              <a:t>https://mentor.ieee.org/802.11/dcn/22/11-22-0635-00-00bd-ieee-802-11bd-april-2022-tc-meeting-minutes.docx</a:t>
            </a:r>
            <a:endParaRPr lang="en-US" altLang="zh-CN" sz="2100" dirty="0"/>
          </a:p>
          <a:p>
            <a:pPr marL="742950" lvl="2" indent="0"/>
            <a:endParaRPr lang="en-US" altLang="en-GB" dirty="0"/>
          </a:p>
          <a:p>
            <a:pPr marL="0" indent="0"/>
            <a:r>
              <a:rPr lang="en-US" altLang="en-GB" dirty="0"/>
              <a:t>During the IEEE 802.11 May interim week,  4 </a:t>
            </a:r>
            <a:r>
              <a:rPr lang="en-US" altLang="en-GB" dirty="0" err="1"/>
              <a:t>TGbd</a:t>
            </a:r>
            <a:r>
              <a:rPr lang="en-US" altLang="en-GB" dirty="0"/>
              <a:t> sessions are planned from Tuesday to Friday. The </a:t>
            </a:r>
            <a:r>
              <a:rPr lang="en-US" altLang="en-GB" dirty="0" err="1"/>
              <a:t>TGbd</a:t>
            </a:r>
            <a:r>
              <a:rPr lang="en-US" altLang="en-GB" dirty="0"/>
              <a:t> agenda for Mar plenary week is included in the latest revision of 11-22/0615.</a:t>
            </a:r>
          </a:p>
          <a:p>
            <a:pPr marL="57150" indent="0"/>
            <a:endParaRPr lang="en-US" altLang="en-GB" dirty="0"/>
          </a:p>
          <a:p>
            <a:pPr marL="57150" indent="0"/>
            <a:r>
              <a:rPr lang="en-US" altLang="en-GB" dirty="0"/>
              <a:t>Goal for IEEE 802.11 May 2022 interim week: </a:t>
            </a:r>
          </a:p>
          <a:p>
            <a:pPr marL="800100" lvl="1" indent="-342900">
              <a:buFontTx/>
              <a:buChar char="-"/>
            </a:pPr>
            <a:r>
              <a:rPr lang="en-US" altLang="en-GB" dirty="0"/>
              <a:t>Update 1</a:t>
            </a:r>
            <a:r>
              <a:rPr lang="en-US" altLang="en-GB" baseline="30000" dirty="0"/>
              <a:t>st</a:t>
            </a:r>
            <a:r>
              <a:rPr lang="en-US" altLang="en-GB" dirty="0"/>
              <a:t> SA Ballot result and assign the comments within CRC</a:t>
            </a:r>
          </a:p>
          <a:p>
            <a:pPr marL="800100" lvl="1" indent="-342900">
              <a:buFontTx/>
              <a:buChar char="-"/>
            </a:pPr>
            <a:r>
              <a:rPr lang="en-US" altLang="en-GB" dirty="0"/>
              <a:t>Discuss comment resolutions.</a:t>
            </a:r>
          </a:p>
        </p:txBody>
      </p:sp>
      <p:sp>
        <p:nvSpPr>
          <p:cNvPr id="7" name="Footer Placeholder 6">
            <a:extLst>
              <a:ext uri="{FF2B5EF4-FFF2-40B4-BE49-F238E27FC236}">
                <a16:creationId xmlns:a16="http://schemas.microsoft.com/office/drawing/2014/main" id="{19CB49B6-277D-46A6-93C6-21FDF2886EED}"/>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99D2C28-F93A-45DA-B906-9921BAF3210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0044A35B-6250-49B8-9BFD-DBFF8C71D1A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2841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May Interim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May 10</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May 11</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May 12</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May 13</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p:txBody>
      </p:sp>
      <p:sp>
        <p:nvSpPr>
          <p:cNvPr id="6" name="Footer Placeholder 5">
            <a:extLst>
              <a:ext uri="{FF2B5EF4-FFF2-40B4-BE49-F238E27FC236}">
                <a16:creationId xmlns:a16="http://schemas.microsoft.com/office/drawing/2014/main" id="{B9441CE7-52FB-452D-A8C9-A2D5A00736E3}"/>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F4C746A7-5BF8-49DF-8439-D0E5D0491B8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8D4FDC1A-6A85-4F34-AB3E-963AD86E33F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1529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525814186"/>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696200">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 11-21/1999r3, 11-21/2000r4, 11-22/0283r3, 11-22/0284r3, </a:t>
                      </a:r>
                      <a:r>
                        <a:rPr lang="en-US" altLang="zh-CN" sz="1200" baseline="0" dirty="0">
                          <a:solidFill>
                            <a:srgbClr val="0070C0"/>
                          </a:solidFill>
                        </a:rPr>
                        <a:t>11-22/0588r2</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11-22/0167r0, 11-22/0416r0, </a:t>
                      </a:r>
                      <a:r>
                        <a:rPr lang="en-US" altLang="zh-CN" sz="1200" baseline="0" dirty="0">
                          <a:solidFill>
                            <a:srgbClr val="0070C0"/>
                          </a:solidFill>
                          <a:sym typeface="+mn-ea"/>
                        </a:rPr>
                        <a:t>11-22/0500r0, 11-22/0635r0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11-19/2045r16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11-21/2018r7 (LB259), </a:t>
                      </a:r>
                      <a:r>
                        <a:rPr lang="en-US" altLang="zh-CN" sz="1200" dirty="0">
                          <a:solidFill>
                            <a:srgbClr val="0070C0"/>
                          </a:solidFill>
                        </a:rPr>
                        <a:t>11-22/0561r2(LB261)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11-20/1564r5</a:t>
                      </a:r>
                    </a:p>
                  </a:txBody>
                  <a:tcPr/>
                </a:tc>
                <a:extLst>
                  <a:ext uri="{0D108BD9-81ED-4DB2-BD59-A6C34878D82A}">
                    <a16:rowId xmlns:a16="http://schemas.microsoft.com/office/drawing/2014/main" val="10013"/>
                  </a:ext>
                </a:extLst>
              </a:tr>
              <a:tr h="160689">
                <a:tc>
                  <a:txBody>
                    <a:bodyPr/>
                    <a:lstStyle/>
                    <a:p>
                      <a:pPr>
                        <a:buNone/>
                      </a:pPr>
                      <a:r>
                        <a:rPr lang="en-US" altLang="zh-CN" sz="1200" dirty="0">
                          <a:solidFill>
                            <a:schemeClr val="tx1"/>
                          </a:solidFill>
                        </a:rPr>
                        <a:t>MDR</a:t>
                      </a:r>
                      <a:r>
                        <a:rPr lang="en-US" altLang="zh-CN" sz="1200" baseline="0" dirty="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11-22/0021r15</a:t>
                      </a:r>
                    </a:p>
                  </a:txBody>
                  <a:tcPr/>
                </a:tc>
                <a:extLst>
                  <a:ext uri="{0D108BD9-81ED-4DB2-BD59-A6C34878D82A}">
                    <a16:rowId xmlns:a16="http://schemas.microsoft.com/office/drawing/2014/main" val="10014"/>
                  </a:ext>
                </a:extLst>
              </a:tr>
            </a:tbl>
          </a:graphicData>
        </a:graphic>
      </p:graphicFrame>
      <p:sp>
        <p:nvSpPr>
          <p:cNvPr id="3" name="Footer Placeholder 2">
            <a:extLst>
              <a:ext uri="{FF2B5EF4-FFF2-40B4-BE49-F238E27FC236}">
                <a16:creationId xmlns:a16="http://schemas.microsoft.com/office/drawing/2014/main" id="{A3D2760A-7CBB-420B-B5DC-2EC58A691F24}"/>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7EAFE61E-CF16-4716-A55F-8843BCB78C6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5501A5B1-707D-46E3-BE7B-C908167DCAB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5279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a:solidFill>
                  <a:schemeClr val="tx1"/>
                </a:solidFill>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3A2A9927-116A-4CC0-BE51-17C053D535D2}"/>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671C32D8-6C77-4FED-9296-71F2220355B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6B010F66-418E-4706-AA67-61FDC5BA38E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2534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7846056" cy="4343399"/>
          </a:xfrm>
        </p:spPr>
        <p:txBody>
          <a:bodyPr/>
          <a:lstStyle/>
          <a:p>
            <a:pPr>
              <a:buFont typeface="Arial" panose="020B0604020202020204" pitchFamily="34" charset="0"/>
              <a:buChar char="•"/>
            </a:pPr>
            <a:r>
              <a:rPr lang="en-US" sz="1800" dirty="0"/>
              <a:t>Since the March electronic interim meeting</a:t>
            </a:r>
          </a:p>
          <a:p>
            <a:pPr lvl="1">
              <a:buFont typeface="Arial" panose="020B0604020202020204" pitchFamily="34" charset="0"/>
              <a:buChar char="•"/>
            </a:pPr>
            <a:r>
              <a:rPr lang="en-US" sz="1600" dirty="0"/>
              <a:t>Held 20 teleconferences (4 Joint, and 14 MAC conf calls)</a:t>
            </a:r>
          </a:p>
          <a:p>
            <a:pPr marL="1200150" lvl="2" indent="-285750">
              <a:buFont typeface="Arial" panose="020B0604020202020204" pitchFamily="34" charset="0"/>
              <a:buChar char="•"/>
            </a:pPr>
            <a:r>
              <a:rPr lang="en-US" sz="1400" dirty="0"/>
              <a:t>The focus of the TG was comment resolutions for Joint and MAC topics</a:t>
            </a:r>
          </a:p>
          <a:p>
            <a:pPr marL="1657350" lvl="3" indent="-285750">
              <a:buFont typeface="Arial" panose="020B0604020202020204" pitchFamily="34" charset="0"/>
              <a:buChar char="•"/>
            </a:pPr>
            <a:r>
              <a:rPr lang="en-US" sz="1050" dirty="0"/>
              <a:t>PHY ad-hoc successfully resolved PHY comments in March’22; </a:t>
            </a:r>
          </a:p>
          <a:p>
            <a:pPr marL="1657350" lvl="3" indent="-285750">
              <a:buFont typeface="Arial" panose="020B0604020202020204" pitchFamily="34" charset="0"/>
              <a:buChar char="•"/>
            </a:pPr>
            <a:r>
              <a:rPr lang="en-US" sz="1050" dirty="0"/>
              <a:t>PHY ad-hoc calls have been cancelled since then due to absence of submissions</a:t>
            </a:r>
          </a:p>
          <a:p>
            <a:pPr marL="1200150" lvl="2" indent="-285750">
              <a:buFont typeface="Arial" panose="020B0604020202020204" pitchFamily="34" charset="0"/>
              <a:buChar char="•"/>
            </a:pPr>
            <a:r>
              <a:rPr lang="en-US" sz="1400" dirty="0"/>
              <a:t>One of the conf calls was a joint TGbe/TSN session </a:t>
            </a:r>
          </a:p>
          <a:p>
            <a:pPr lvl="1">
              <a:buFont typeface="Arial" panose="020B0604020202020204" pitchFamily="34" charset="0"/>
              <a:buChar char="•"/>
            </a:pPr>
            <a:r>
              <a:rPr lang="en-US" sz="1600" dirty="0"/>
              <a:t>Delivered IEEE802.11be D1.5, which is available in the members area</a:t>
            </a:r>
          </a:p>
          <a:p>
            <a:pPr lvl="3">
              <a:buFont typeface="Arial" panose="020B0604020202020204" pitchFamily="34" charset="0"/>
              <a:buChar char="•"/>
            </a:pPr>
            <a:endParaRPr lang="en-US" sz="1050" dirty="0"/>
          </a:p>
          <a:p>
            <a:pPr>
              <a:buFont typeface="Arial" panose="020B0604020202020204" pitchFamily="34" charset="0"/>
              <a:buChar char="•"/>
            </a:pPr>
            <a:r>
              <a:rPr lang="en-US" sz="1800" dirty="0">
                <a:solidFill>
                  <a:schemeClr val="tx1"/>
                </a:solidFill>
              </a:rPr>
              <a:t>Resolved ~95% of CIDs (approved/ready for motion) from WG CC36</a:t>
            </a:r>
          </a:p>
          <a:p>
            <a:pPr lvl="3">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800" dirty="0"/>
              <a:t>Task group BE and ad-hoc groups operated smoothly following guidelines</a:t>
            </a:r>
          </a:p>
          <a:p>
            <a:pPr lvl="1">
              <a:buFont typeface="Arial" panose="020B0604020202020204" pitchFamily="34" charset="0"/>
              <a:buChar char="•"/>
            </a:pPr>
            <a:r>
              <a:rPr lang="en-US" sz="1600" dirty="0"/>
              <a:t>Ran straw polls on technical/comment submissions by using electronic polling systems</a:t>
            </a:r>
          </a:p>
          <a:p>
            <a:pPr marL="1200150" lvl="2" indent="-285750">
              <a:buFont typeface="Arial" panose="020B0604020202020204" pitchFamily="34" charset="0"/>
              <a:buChar char="•"/>
            </a:pPr>
            <a:r>
              <a:rPr lang="en-US" sz="1400" dirty="0"/>
              <a:t>Proposed draft texts and CR documents are expected to be included in subsequent TGbe drafts</a:t>
            </a:r>
          </a:p>
          <a:p>
            <a:pPr lvl="1">
              <a:buFont typeface="Arial" panose="020B0604020202020204" pitchFamily="34" charset="0"/>
              <a:buChar char="•"/>
            </a:pPr>
            <a:r>
              <a:rPr lang="en-US" sz="16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24</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May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3" y="5181600"/>
            <a:ext cx="3269894" cy="1055408"/>
            <a:chOff x="9370963" y="5383085"/>
            <a:chExt cx="2701720"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700465"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14" name="Group 13">
            <a:extLst>
              <a:ext uri="{FF2B5EF4-FFF2-40B4-BE49-F238E27FC236}">
                <a16:creationId xmlns:a16="http://schemas.microsoft.com/office/drawing/2014/main" id="{575DB41B-90B7-41D3-9BE9-84142EA45D76}"/>
              </a:ext>
            </a:extLst>
          </p:cNvPr>
          <p:cNvGrpSpPr/>
          <p:nvPr/>
        </p:nvGrpSpPr>
        <p:grpSpPr>
          <a:xfrm>
            <a:off x="8305800" y="1735802"/>
            <a:ext cx="3988417" cy="2991313"/>
            <a:chOff x="8305800" y="1735802"/>
            <a:chExt cx="3988417" cy="2991313"/>
          </a:xfrm>
        </p:grpSpPr>
        <p:pic>
          <p:nvPicPr>
            <p:cNvPr id="13" name="Picture 12">
              <a:extLst>
                <a:ext uri="{FF2B5EF4-FFF2-40B4-BE49-F238E27FC236}">
                  <a16:creationId xmlns:a16="http://schemas.microsoft.com/office/drawing/2014/main" id="{D6FD17E8-B0A5-42F8-97F9-3E483B9A141A}"/>
                </a:ext>
              </a:extLst>
            </p:cNvPr>
            <p:cNvPicPr>
              <a:picLocks noChangeAspect="1"/>
            </p:cNvPicPr>
            <p:nvPr/>
          </p:nvPicPr>
          <p:blipFill>
            <a:blip r:embed="rId2"/>
            <a:stretch>
              <a:fillRect/>
            </a:stretch>
          </p:blipFill>
          <p:spPr>
            <a:xfrm>
              <a:off x="8305800" y="1735802"/>
              <a:ext cx="3988417" cy="2991313"/>
            </a:xfrm>
            <a:prstGeom prst="rect">
              <a:avLst/>
            </a:prstGeom>
          </p:spPr>
        </p:pic>
        <p:grpSp>
          <p:nvGrpSpPr>
            <p:cNvPr id="25" name="Group 24">
              <a:extLst>
                <a:ext uri="{FF2B5EF4-FFF2-40B4-BE49-F238E27FC236}">
                  <a16:creationId xmlns:a16="http://schemas.microsoft.com/office/drawing/2014/main" id="{E6D9511D-19D6-4C64-BC63-A88DC8DC09AC}"/>
                </a:ext>
              </a:extLst>
            </p:cNvPr>
            <p:cNvGrpSpPr/>
            <p:nvPr/>
          </p:nvGrpSpPr>
          <p:grpSpPr>
            <a:xfrm>
              <a:off x="8919888" y="1962774"/>
              <a:ext cx="2922112" cy="2434937"/>
              <a:chOff x="5952209" y="3185625"/>
              <a:chExt cx="2922112" cy="2434937"/>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59812" y="3343471"/>
                <a:ext cx="614509" cy="227709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185625"/>
                <a:ext cx="598176" cy="2434937"/>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6878" y="3428061"/>
                <a:ext cx="604977" cy="2192501"/>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185625"/>
                <a:ext cx="615219" cy="2422019"/>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1727444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6 conf. calls during the March electronic plenary</a:t>
            </a:r>
          </a:p>
          <a:p>
            <a:pPr lvl="1">
              <a:buFont typeface="Arial" panose="020B0604020202020204" pitchFamily="34" charset="0"/>
              <a:buChar char="•"/>
            </a:pPr>
            <a:r>
              <a:rPr lang="en-US" dirty="0"/>
              <a:t>Two Joint, and four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End CC36 processing</a:t>
            </a:r>
          </a:p>
          <a:p>
            <a:pPr lvl="2">
              <a:buFont typeface="Arial" panose="020B0604020202020204" pitchFamily="34" charset="0"/>
              <a:buChar char="•"/>
            </a:pPr>
            <a:r>
              <a:rPr lang="en-US" dirty="0"/>
              <a:t>Create IEEE802.11be D2.0 </a:t>
            </a:r>
          </a:p>
          <a:p>
            <a:pPr lvl="2">
              <a:buFont typeface="Arial" panose="020B0604020202020204" pitchFamily="34" charset="0"/>
              <a:buChar char="•"/>
            </a:pPr>
            <a:r>
              <a:rPr lang="en-US" dirty="0"/>
              <a:t>Go to WG letter ballot with IEEE802.11be D2.0</a:t>
            </a:r>
          </a:p>
          <a:p>
            <a:pPr marL="0" indent="0"/>
            <a:endParaRPr lang="en-US" dirty="0"/>
          </a:p>
          <a:p>
            <a:pPr>
              <a:buFont typeface="Arial" panose="020B0604020202020204" pitchFamily="34" charset="0"/>
              <a:buChar char="•"/>
            </a:pPr>
            <a:r>
              <a:rPr lang="en-US" dirty="0"/>
              <a:t>Agenda is available in </a:t>
            </a:r>
            <a:r>
              <a:rPr lang="en-US" dirty="0">
                <a:hlinkClick r:id="rId2"/>
              </a:rPr>
              <a:t>11-22/0595</a:t>
            </a:r>
            <a:endParaRPr lang="en-US" dirty="0"/>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May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08		Wednesday 	– Joint	 (Motions)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09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13		Monday 	– MAC/PHY		19:00-21:00 ET </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15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16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20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22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23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27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29		Wednesday 	– Joint	 (Motions)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30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July 04		Monday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July 06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July 07		Thursday 	– MAC		10:00-12:00 ET</a:t>
            </a:r>
            <a:endParaRPr lang="en-US" sz="1200" dirty="0">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GB" sz="900" b="1" dirty="0">
                <a:effectLst/>
                <a:latin typeface="Times New Roman" panose="02020603050405020304" pitchFamily="18" charset="0"/>
                <a:ea typeface="Times New Roman" panose="02020603050405020304" pitchFamily="18" charset="0"/>
              </a:rPr>
              <a:t>** Can be modified to MAC/PHY on the fly with pre-announcement.</a:t>
            </a:r>
            <a:endParaRPr lang="en-US" sz="9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05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09 		Monday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10 		Tuesday 	– MAC			</a:t>
            </a:r>
            <a:r>
              <a:rPr lang="en-US" sz="1100">
                <a:effectLst/>
                <a:highlight>
                  <a:srgbClr val="00FF00"/>
                </a:highlight>
                <a:latin typeface="Times New Roman" panose="02020603050405020304" pitchFamily="18" charset="0"/>
                <a:ea typeface="Times New Roman" panose="02020603050405020304" pitchFamily="18" charset="0"/>
              </a:rPr>
              <a:t>	09:00-11:00 </a:t>
            </a:r>
            <a:r>
              <a:rPr lang="en-US" sz="1100" dirty="0">
                <a:effectLst/>
                <a:highlight>
                  <a:srgbClr val="00FF00"/>
                </a:highlight>
                <a:latin typeface="Times New Roman" panose="02020603050405020304" pitchFamily="18" charset="0"/>
                <a:ea typeface="Times New Roman" panose="02020603050405020304" pitchFamily="18" charset="0"/>
              </a:rPr>
              <a:t>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Joint (Motions)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a:t>
            </a:r>
            <a:r>
              <a:rPr lang="en-US" sz="1100" dirty="0">
                <a:highlight>
                  <a:srgbClr val="00FF00"/>
                </a:highlight>
                <a:latin typeface="Times New Roman" panose="02020603050405020304" pitchFamily="18" charset="0"/>
                <a:ea typeface="Times New Roman" panose="02020603050405020304" pitchFamily="18" charset="0"/>
              </a:rPr>
              <a:t>11</a:t>
            </a:r>
            <a:r>
              <a:rPr lang="en-US" sz="1100" dirty="0">
                <a:effectLst/>
                <a:highlight>
                  <a:srgbClr val="00FF00"/>
                </a:highlight>
                <a:latin typeface="Times New Roman" panose="02020603050405020304" pitchFamily="18" charset="0"/>
                <a:ea typeface="Times New Roman" panose="02020603050405020304" pitchFamily="18" charset="0"/>
              </a:rPr>
              <a:t> 		 Wednesday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MAC/PHY			09:00-11:00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12 		Thursday 	– MAC/PHY			19:00-21:00 ET</a:t>
            </a:r>
          </a:p>
          <a:p>
            <a:pPr marL="0" indent="0">
              <a:spcBef>
                <a:spcPts val="0"/>
              </a:spcBef>
              <a:spcAft>
                <a:spcPts val="1200"/>
              </a:spcAft>
            </a:pPr>
            <a:r>
              <a:rPr lang="en-US" sz="1100" dirty="0">
                <a:effectLst/>
                <a:highlight>
                  <a:srgbClr val="00FF00"/>
                </a:highlight>
                <a:latin typeface="Times New Roman" panose="02020603050405020304" pitchFamily="18" charset="0"/>
                <a:ea typeface="Times New Roman" panose="02020603050405020304" pitchFamily="18" charset="0"/>
              </a:rPr>
              <a:t>May 16			Monday 	– Joint (Motions)		09:00-11:00 ET</a:t>
            </a: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18		Wednesday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19		Thursday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23		Monday 	– MAC/PHY			19:00-21:00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25		Wednesday 	– Joint**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May 26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30		Monday 	– No Conf Call		Holiday</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01		Wednesday 	– Joint	**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02		Thursday 	– MAC			10:00-12:00 ET</a:t>
            </a:r>
            <a:endParaRPr lang="en-US" sz="12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200" b="1" dirty="0">
                <a:effectLst/>
                <a:latin typeface="Times New Roman" panose="02020603050405020304" pitchFamily="18" charset="0"/>
                <a:ea typeface="Times New Roman" panose="02020603050405020304" pitchFamily="18" charset="0"/>
              </a:rPr>
              <a:t>June 06		Monday 	– MAC/PHY			19:00-21:00 ET</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2578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a:t>
            </a:r>
            <a:r>
              <a:rPr lang="en-US" altLang="zh-CN" dirty="0"/>
              <a:t> May </a:t>
            </a:r>
            <a:r>
              <a:rPr lang="en-US" dirty="0"/>
              <a:t>2022</a:t>
            </a:r>
            <a:endParaRPr lang="en-GB" dirty="0"/>
          </a:p>
        </p:txBody>
      </p:sp>
      <p:sp>
        <p:nvSpPr>
          <p:cNvPr id="9218" name="Rectangle 2"/>
          <p:cNvSpPr>
            <a:spLocks noGrp="1" noChangeArrowheads="1"/>
          </p:cNvSpPr>
          <p:nvPr>
            <p:ph idx="1"/>
          </p:nvPr>
        </p:nvSpPr>
        <p:spPr>
          <a:xfrm>
            <a:off x="914401" y="1676400"/>
            <a:ext cx="10361083" cy="4495800"/>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t>March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15</a:t>
            </a:r>
            <a:r>
              <a:rPr lang="en-US" sz="1800" dirty="0"/>
              <a:t> teleconference calls were held</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 (e.g., Feedback type, general protocol and procedure, DMG/EDMG, </a:t>
            </a:r>
            <a:r>
              <a:rPr lang="en-US" sz="1800" dirty="0">
                <a:solidFill>
                  <a:srgbClr val="0000FF"/>
                </a:solidFill>
              </a:rPr>
              <a:t>PDT</a:t>
            </a:r>
            <a:r>
              <a:rPr lang="en-US" sz="1800" dirty="0"/>
              <a:t>……)</a:t>
            </a:r>
          </a:p>
          <a:p>
            <a:pPr marL="720725" lvl="1" indent="-342900" algn="just">
              <a:spcBef>
                <a:spcPts val="0"/>
              </a:spcBef>
              <a:spcAft>
                <a:spcPts val="600"/>
              </a:spcAft>
              <a:buFont typeface="Times New Roman" panose="02020603050405020304" pitchFamily="18" charset="0"/>
              <a:buChar char="−"/>
            </a:pPr>
            <a:r>
              <a:rPr lang="en-US" altLang="zh-CN" sz="1800" dirty="0"/>
              <a:t>Released </a:t>
            </a:r>
            <a:r>
              <a:rPr lang="en-US" altLang="zh-CN" sz="1800" dirty="0" err="1">
                <a:solidFill>
                  <a:srgbClr val="0000FF"/>
                </a:solidFill>
              </a:rPr>
              <a:t>TGbf</a:t>
            </a:r>
            <a:r>
              <a:rPr lang="en-US" altLang="zh-CN" sz="1800" dirty="0">
                <a:solidFill>
                  <a:srgbClr val="0000FF"/>
                </a:solidFill>
              </a:rPr>
              <a:t> D0.1</a:t>
            </a:r>
            <a:r>
              <a:rPr lang="en-US" altLang="zh-CN" sz="1800" dirty="0"/>
              <a:t>, and </a:t>
            </a:r>
            <a:r>
              <a:rPr lang="en-US" altLang="zh-CN" sz="1800" dirty="0">
                <a:solidFill>
                  <a:srgbClr val="0000FF"/>
                </a:solidFill>
              </a:rPr>
              <a:t>30-day comment collection </a:t>
            </a:r>
            <a:r>
              <a:rPr lang="en-US" altLang="zh-CN" sz="1800" dirty="0"/>
              <a:t>window opens</a:t>
            </a:r>
          </a:p>
          <a:p>
            <a:pPr marL="1120775" lvl="2" indent="-342900" algn="just">
              <a:spcBef>
                <a:spcPts val="0"/>
              </a:spcBef>
              <a:spcAft>
                <a:spcPts val="600"/>
              </a:spcAft>
              <a:buSzPct val="50000"/>
              <a:buFont typeface="Wingdings" panose="05000000000000000000" pitchFamily="2" charset="2"/>
              <a:buChar char="n"/>
            </a:pPr>
            <a:r>
              <a:rPr lang="en-US" altLang="zh-CN" sz="1600" dirty="0"/>
              <a:t>from Wednesday </a:t>
            </a:r>
            <a:r>
              <a:rPr lang="en-US" altLang="zh-CN" sz="1600" dirty="0">
                <a:solidFill>
                  <a:srgbClr val="0000FF"/>
                </a:solidFill>
              </a:rPr>
              <a:t>April 20</a:t>
            </a:r>
            <a:r>
              <a:rPr lang="en-US" altLang="zh-CN" sz="1600" dirty="0"/>
              <a:t>, 2022 at 23:59 Eastern Time USA (11:59PM) </a:t>
            </a:r>
          </a:p>
          <a:p>
            <a:pPr marL="1120775" lvl="2" indent="-342900" algn="just">
              <a:spcBef>
                <a:spcPts val="0"/>
              </a:spcBef>
              <a:spcAft>
                <a:spcPts val="600"/>
              </a:spcAft>
              <a:buSzPct val="50000"/>
              <a:buFont typeface="Wingdings" panose="05000000000000000000" pitchFamily="2" charset="2"/>
              <a:buChar char="n"/>
            </a:pPr>
            <a:r>
              <a:rPr lang="en-US" altLang="zh-CN" sz="1600" dirty="0"/>
              <a:t>and will close 30 days later on Friday </a:t>
            </a:r>
            <a:r>
              <a:rPr lang="en-US" altLang="zh-CN" sz="1600" dirty="0">
                <a:solidFill>
                  <a:srgbClr val="0000FF"/>
                </a:solidFill>
              </a:rPr>
              <a:t>May 20</a:t>
            </a:r>
            <a:r>
              <a:rPr lang="en-US" altLang="zh-CN" sz="1600" dirty="0"/>
              <a:t>, 2022 at 23:59 Eastern Time USA (11:59pm). </a:t>
            </a:r>
          </a:p>
          <a:p>
            <a:pPr marL="720725" lvl="1" indent="-342900" algn="just">
              <a:spcBef>
                <a:spcPts val="0"/>
              </a:spcBef>
              <a:spcAft>
                <a:spcPts val="600"/>
              </a:spcAft>
              <a:buFont typeface="Times New Roman" panose="02020603050405020304" pitchFamily="18" charset="0"/>
              <a:buChar char="−"/>
            </a:pPr>
            <a:endParaRPr lang="en-US" altLang="zh-CN" sz="1800" dirty="0"/>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t>May </a:t>
            </a:r>
            <a:r>
              <a:rPr lang="en-US" sz="2000" dirty="0"/>
              <a:t>meeting</a:t>
            </a:r>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4</a:t>
            </a:r>
            <a:r>
              <a:rPr lang="en-US" sz="1800" dirty="0"/>
              <a:t> teleconference calls scheduled for </a:t>
            </a:r>
            <a:r>
              <a:rPr lang="en-US" sz="1800" dirty="0" err="1"/>
              <a:t>TGbf</a:t>
            </a:r>
            <a:r>
              <a:rPr lang="en-US" sz="1800" dirty="0"/>
              <a:t> (</a:t>
            </a:r>
            <a:r>
              <a:rPr lang="en-US" altLang="zh-CN" sz="1800" dirty="0">
                <a:solidFill>
                  <a:srgbClr val="0000FF"/>
                </a:solidFill>
              </a:rPr>
              <a:t>May 10, 11, 13, 16</a:t>
            </a:r>
            <a:r>
              <a:rPr lang="en-US" sz="1800" dirty="0"/>
              <a:t>)</a:t>
            </a:r>
          </a:p>
          <a:p>
            <a:pPr marL="720725" lvl="1" indent="-342900" algn="just">
              <a:spcBef>
                <a:spcPts val="0"/>
              </a:spcBef>
              <a:spcAft>
                <a:spcPts val="600"/>
              </a:spcAft>
              <a:buFont typeface="Times New Roman" panose="02020603050405020304" pitchFamily="18" charset="0"/>
              <a:buChar char="−"/>
            </a:pPr>
            <a:r>
              <a:rPr lang="en-US" sz="1800" dirty="0"/>
              <a:t>Presentation of technical submissions</a:t>
            </a:r>
          </a:p>
          <a:p>
            <a:pPr marL="720725" lvl="1" indent="-342900" algn="just">
              <a:spcBef>
                <a:spcPts val="0"/>
              </a:spcBef>
              <a:spcAft>
                <a:spcPts val="600"/>
              </a:spcAft>
              <a:buFont typeface="Times New Roman" panose="02020603050405020304" pitchFamily="18" charset="0"/>
              <a:buChar char="−"/>
            </a:pPr>
            <a:r>
              <a:rPr lang="en-US" sz="1800" dirty="0"/>
              <a:t>Continue the technical discussion and </a:t>
            </a:r>
            <a:r>
              <a:rPr lang="en-US" altLang="zh-CN" sz="1800" dirty="0"/>
              <a:t>developing the </a:t>
            </a:r>
            <a:r>
              <a:rPr lang="en-US" altLang="zh-CN" sz="1800" dirty="0">
                <a:solidFill>
                  <a:srgbClr val="0000FF"/>
                </a:solidFill>
              </a:rPr>
              <a:t>SFD</a:t>
            </a:r>
            <a:r>
              <a:rPr lang="en-US" altLang="zh-CN" sz="1800" dirty="0"/>
              <a:t> and </a:t>
            </a:r>
            <a:r>
              <a:rPr lang="en-US" altLang="zh-CN" sz="1800" dirty="0">
                <a:solidFill>
                  <a:srgbClr val="0000FF"/>
                </a:solidFill>
              </a:rPr>
              <a:t>Draft</a:t>
            </a:r>
            <a:r>
              <a:rPr lang="en-US" altLang="zh-CN" sz="1800" dirty="0"/>
              <a:t> (Requested </a:t>
            </a:r>
            <a:r>
              <a:rPr lang="en-US" altLang="zh-CN" sz="1800" dirty="0">
                <a:solidFill>
                  <a:srgbClr val="0000FF"/>
                </a:solidFill>
              </a:rPr>
              <a:t>3</a:t>
            </a:r>
            <a:r>
              <a:rPr lang="en-US" altLang="zh-CN" sz="1800" dirty="0"/>
              <a:t> calls per week)</a:t>
            </a:r>
            <a:endParaRPr lang="en-US" sz="1400" dirty="0"/>
          </a:p>
        </p:txBody>
      </p:sp>
      <p:sp>
        <p:nvSpPr>
          <p:cNvPr id="3" name="Footer Placeholder 2">
            <a:extLst>
              <a:ext uri="{FF2B5EF4-FFF2-40B4-BE49-F238E27FC236}">
                <a16:creationId xmlns:a16="http://schemas.microsoft.com/office/drawing/2014/main" id="{D52EBBE4-B4AB-463D-82B3-62BA53680A8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6DB6F60D-D656-41E6-8096-DDF3D3CBA86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C2B5876B-1658-45B2-9CD7-F7FE1638B42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05979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Sep 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Oct 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a:solidFill>
                  <a:srgbClr val="FF0000"/>
                </a:solidFill>
                <a:sym typeface="Wingdings" panose="05000000000000000000" pitchFamily="2" charset="2"/>
              </a:rPr>
              <a:t>					  April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i="1" strike="sngStrike" kern="0" dirty="0"/>
              <a:t>Jul 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(D2.0)		</a:t>
            </a:r>
            <a:r>
              <a:rPr lang="en-US" altLang="zh-CN" sz="1800" i="1" kern="0" dirty="0"/>
              <a:t>Jan 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i="1" kern="0" dirty="0"/>
              <a:t>May 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i="1" kern="0" dirty="0"/>
              <a:t>July 2023</a:t>
            </a:r>
          </a:p>
          <a:p>
            <a:pPr marL="161925" lvl="1" indent="-233363" algn="just" defTabSz="685800" eaLnBrk="1" fontAlgn="auto" hangingPunct="1">
              <a:spcBef>
                <a:spcPts val="600"/>
              </a:spcBef>
              <a:spcAft>
                <a:spcPts val="600"/>
              </a:spcAft>
              <a:defRPr/>
            </a:pPr>
            <a:r>
              <a:rPr lang="en-US" altLang="zh-CN" sz="1800" kern="0" dirty="0"/>
              <a:t>Initial SA Ballot (D4.0)	 	Sep 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i="1" kern="0" dirty="0"/>
              <a:t>July 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a:t>
            </a:r>
            <a:r>
              <a:rPr lang="en-US" altLang="zh-CN" kern="0" dirty="0">
                <a:solidFill>
                  <a:srgbClr val="FF0000"/>
                </a:solidFill>
              </a:rPr>
              <a:t>Updated</a:t>
            </a:r>
            <a:r>
              <a:rPr lang="en-US" altLang="zh-CN" kern="0" dirty="0">
                <a:solidFill>
                  <a:srgbClr val="000000"/>
                </a:solidFill>
              </a:rPr>
              <a:t>)</a:t>
            </a: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 </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a:solidFill>
                  <a:schemeClr val="bg1">
                    <a:lumMod val="50000"/>
                  </a:schemeClr>
                </a:solidFill>
              </a:rPr>
              <a:t>April 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Seek </a:t>
            </a:r>
            <a:r>
              <a:rPr lang="en-US" altLang="zh-CN" sz="1200" kern="0" dirty="0" err="1">
                <a:solidFill>
                  <a:schemeClr val="bg1">
                    <a:lumMod val="50000"/>
                  </a:schemeClr>
                </a:solidFill>
              </a:rPr>
              <a:t>TGbf</a:t>
            </a:r>
            <a:r>
              <a:rPr lang="en-US" altLang="zh-CN" sz="1200" kern="0" dirty="0">
                <a:solidFill>
                  <a:schemeClr val="bg1">
                    <a:lumMod val="50000"/>
                  </a:schemeClr>
                </a:solidFill>
              </a:rPr>
              <a:t> approval to go to comment collection  (“Move to instruct the </a:t>
            </a:r>
            <a:r>
              <a:rPr lang="en-US" altLang="zh-CN" sz="1200" kern="0" dirty="0" err="1">
                <a:solidFill>
                  <a:schemeClr val="bg1">
                    <a:lumMod val="50000"/>
                  </a:schemeClr>
                </a:solidFill>
              </a:rPr>
              <a:t>TGbf</a:t>
            </a:r>
            <a:r>
              <a:rPr lang="en-US" altLang="zh-CN" sz="1200" kern="0" dirty="0">
                <a:solidFill>
                  <a:schemeClr val="bg1">
                    <a:lumMod val="50000"/>
                  </a:schemeClr>
                </a:solidFill>
              </a:rPr>
              <a:t> editor to prepare </a:t>
            </a:r>
            <a:r>
              <a:rPr lang="en-US" altLang="zh-CN" sz="1200" kern="0" dirty="0" err="1">
                <a:solidFill>
                  <a:schemeClr val="bg1">
                    <a:lumMod val="50000"/>
                  </a:schemeClr>
                </a:solidFill>
              </a:rPr>
              <a:t>TGbf</a:t>
            </a:r>
            <a:r>
              <a:rPr lang="en-US" altLang="zh-CN" sz="1200" kern="0" dirty="0">
                <a:solidFill>
                  <a:schemeClr val="bg1">
                    <a:lumMod val="50000"/>
                  </a:schemeClr>
                </a:solidFill>
              </a:rPr>
              <a:t> D0.1 and launch a 30-day comment collection on </a:t>
            </a:r>
            <a:r>
              <a:rPr lang="en-US" altLang="zh-CN" sz="1200" kern="0" dirty="0" err="1">
                <a:solidFill>
                  <a:schemeClr val="bg1">
                    <a:lumMod val="50000"/>
                  </a:schemeClr>
                </a:solidFill>
              </a:rPr>
              <a:t>TGbf</a:t>
            </a:r>
            <a:r>
              <a:rPr lang="en-US" altLang="zh-CN" sz="1200" kern="0" dirty="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a:solidFill>
                  <a:schemeClr val="bg1">
                    <a:lumMod val="50000"/>
                  </a:schemeClr>
                </a:solidFill>
              </a:rPr>
              <a:t>April 22 (Around)</a:t>
            </a:r>
            <a:r>
              <a:rPr lang="en-US" altLang="zh-CN" sz="1600" kern="0" dirty="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30-day comment collection window 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A688FD4E-B86C-4342-9401-28734F20B7FC}"/>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9E04A9D9-D8BC-4A8B-BA75-8BBFF92625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666F0A74-488E-4DCB-9795-8E092866329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4870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533400" y="1371600"/>
            <a:ext cx="1150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361950" lvl="1" indent="-361950" algn="just">
              <a:spcBef>
                <a:spcPct val="0"/>
              </a:spcBef>
              <a:spcAft>
                <a:spcPts val="0"/>
              </a:spcAft>
              <a:buNone/>
              <a:defRPr/>
            </a:pPr>
            <a:r>
              <a:rPr lang="en-US" altLang="zh-CN" sz="1800" dirty="0"/>
              <a:t>	May interim 2022 (May 8-17)</a:t>
            </a:r>
            <a:endParaRPr lang="en-US" altLang="zh-CN" sz="18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lvl="1" indent="0" algn="just">
              <a:spcBef>
                <a:spcPct val="0"/>
              </a:spcBef>
              <a:spcAft>
                <a:spcPts val="0"/>
              </a:spcAft>
              <a:buNone/>
              <a:defRPr/>
            </a:pPr>
            <a:r>
              <a:rPr kumimoji="0" lang="en-US" altLang="zh-CN" sz="1000" b="1" i="0" u="none" strike="noStrike" kern="0" cap="none" spc="0" normalizeH="0" baseline="0" noProof="0" dirty="0">
                <a:ln>
                  <a:noFill/>
                </a:ln>
                <a:solidFill>
                  <a:srgbClr val="000000"/>
                </a:solidFill>
                <a:effectLst/>
                <a:uLnTx/>
                <a:uFillTx/>
                <a:cs typeface="Times New Roman" panose="02020603050405020304" pitchFamily="18" charset="0"/>
              </a:rPr>
              <a:t>** Note: </a:t>
            </a:r>
          </a:p>
          <a:p>
            <a:pPr marL="0" lvl="1" indent="0" algn="just">
              <a:spcBef>
                <a:spcPct val="0"/>
              </a:spcBef>
              <a:spcAft>
                <a:spcPts val="0"/>
              </a:spcAft>
              <a:buNone/>
              <a:defRPr/>
            </a:pPr>
            <a:r>
              <a:rPr lang="en-US" altLang="zh-CN" sz="1000" dirty="0">
                <a:cs typeface="Times New Roman" panose="02020603050405020304" pitchFamily="18" charset="0"/>
              </a:rPr>
              <a:t>1. when conflict with CAC, the call will be changed from </a:t>
            </a:r>
            <a:r>
              <a:rPr lang="en-US" altLang="zh-CN" sz="1000" dirty="0">
                <a:solidFill>
                  <a:srgbClr val="FF3300"/>
                </a:solidFill>
                <a:cs typeface="Times New Roman" panose="02020603050405020304" pitchFamily="18" charset="0"/>
              </a:rPr>
              <a:t>10am</a:t>
            </a:r>
            <a:r>
              <a:rPr lang="en-US" altLang="zh-CN" sz="1000" dirty="0">
                <a:cs typeface="Times New Roman" panose="02020603050405020304" pitchFamily="18" charset="0"/>
              </a:rPr>
              <a:t> -12:00pm to </a:t>
            </a:r>
            <a:r>
              <a:rPr lang="en-US" altLang="zh-CN" sz="1000" dirty="0">
                <a:solidFill>
                  <a:srgbClr val="FF3300"/>
                </a:solidFill>
                <a:cs typeface="Times New Roman" panose="02020603050405020304" pitchFamily="18" charset="0"/>
              </a:rPr>
              <a:t>11am</a:t>
            </a:r>
            <a:r>
              <a:rPr lang="en-US" altLang="zh-CN" sz="1000" dirty="0">
                <a:cs typeface="Times New Roman" panose="02020603050405020304" pitchFamily="18" charset="0"/>
              </a:rPr>
              <a:t> -12:00pm (March - May 2022 CAC calls (TBD):   )</a:t>
            </a:r>
          </a:p>
          <a:p>
            <a:pPr marL="0" lvl="1" indent="0" algn="just">
              <a:spcBef>
                <a:spcPct val="0"/>
              </a:spcBef>
              <a:spcAft>
                <a:spcPts val="0"/>
              </a:spcAft>
              <a:buNone/>
              <a:defRPr/>
            </a:pPr>
            <a:r>
              <a:rPr lang="en-US" altLang="zh-CN" sz="1000" dirty="0">
                <a:cs typeface="Times New Roman" panose="02020603050405020304" pitchFamily="18" charset="0"/>
              </a:rPr>
              <a:t>2. </a:t>
            </a:r>
            <a:r>
              <a:rPr lang="en-US" altLang="zh-CN" sz="1000" dirty="0">
                <a:cs typeface="MS PGothic" charset="0"/>
              </a:rPr>
              <a:t>Thursday </a:t>
            </a:r>
            <a:r>
              <a:rPr lang="en-US" altLang="zh-CN" sz="1000" dirty="0">
                <a:solidFill>
                  <a:srgbClr val="00B0F0"/>
                </a:solidFill>
                <a:cs typeface="Times New Roman" panose="02020603050405020304" pitchFamily="18" charset="0"/>
              </a:rPr>
              <a:t>23:00 - 01:00am ET </a:t>
            </a:r>
            <a:r>
              <a:rPr lang="en-US" altLang="zh-CN" sz="1000" dirty="0">
                <a:cs typeface="MS PGothic" charset="0"/>
              </a:rPr>
              <a:t>(Thursday 20</a:t>
            </a:r>
            <a:r>
              <a:rPr lang="zh-CN" altLang="en-US" sz="1000" dirty="0">
                <a:cs typeface="MS PGothic" charset="0"/>
              </a:rPr>
              <a:t>：</a:t>
            </a:r>
            <a:r>
              <a:rPr lang="en-US" altLang="zh-CN" sz="1000" dirty="0">
                <a:cs typeface="MS PGothic" charset="0"/>
              </a:rPr>
              <a:t>00  – 22:00 PT, Friday 11am-13:00 in China, Friday 5am-7am in Israel, Friday 4am – 6am in Central Europe), and </a:t>
            </a:r>
            <a:r>
              <a:rPr lang="en-US" altLang="zh-CN" sz="1000" dirty="0">
                <a:solidFill>
                  <a:srgbClr val="0000FF"/>
                </a:solidFill>
                <a:cs typeface="MS PGothic" charset="0"/>
              </a:rPr>
              <a:t>Sang Kim </a:t>
            </a:r>
            <a:r>
              <a:rPr lang="en-US" altLang="zh-CN" sz="1000" dirty="0">
                <a:cs typeface="MS PGothic" charset="0"/>
              </a:rPr>
              <a:t>will help to take the minutes for these slots.</a:t>
            </a:r>
            <a:endParaRPr lang="zh-CN" altLang="en-US" sz="1000" dirty="0"/>
          </a:p>
        </p:txBody>
      </p:sp>
      <p:sp>
        <p:nvSpPr>
          <p:cNvPr id="3" name="Footer Placeholder 2">
            <a:extLst>
              <a:ext uri="{FF2B5EF4-FFF2-40B4-BE49-F238E27FC236}">
                <a16:creationId xmlns:a16="http://schemas.microsoft.com/office/drawing/2014/main" id="{7E77BBF5-A1DE-4662-823B-A38F3ADF175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D8A2F64-6AC7-4C32-95DD-D95D770DEA8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5A329B8E-B807-4B6D-888E-445EF6EF3C6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54617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Agenda for 2022-05-09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Initiate Mandatory Draft Review for 11bc</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BB32A6D7-C449-4322-8A27-A19284939F35}"/>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50E81501-A487-4C9F-80F7-74700768111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9931C180-D846-4A38-AB09-C12FA942EA3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09717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2022</a:t>
            </a:r>
            <a:endParaRPr lang="en-GB" dirty="0"/>
          </a:p>
        </p:txBody>
      </p:sp>
      <p:sp>
        <p:nvSpPr>
          <p:cNvPr id="5122" name="Rectangle 2"/>
          <p:cNvSpPr>
            <a:spLocks noGrp="1" noChangeArrowheads="1"/>
          </p:cNvSpPr>
          <p:nvPr>
            <p:ph idx="1"/>
          </p:nvPr>
        </p:nvSpPr>
        <p:spPr>
          <a:xfrm>
            <a:off x="889000" y="1447800"/>
            <a:ext cx="10500784" cy="5027614"/>
          </a:xfrm>
          <a:ln/>
        </p:spPr>
        <p:txBody>
          <a:bodyPr/>
          <a:lstStyle/>
          <a:p>
            <a:pPr marL="0" lvl="2" indent="0">
              <a:spcBef>
                <a:spcPts val="300"/>
              </a:spcBef>
              <a:spcAft>
                <a:spcPts val="0"/>
              </a:spcAft>
              <a:defRPr/>
            </a:pPr>
            <a:r>
              <a:rPr lang="en-US" altLang="en-US" sz="2400" b="1" dirty="0"/>
              <a:t>Three teleconferences since March: Mar 29, Apr 7, 12</a:t>
            </a:r>
          </a:p>
          <a:p>
            <a:pPr marL="342900" lvl="2" indent="-342900">
              <a:spcBef>
                <a:spcPts val="0"/>
              </a:spcBef>
              <a:spcAft>
                <a:spcPts val="0"/>
              </a:spcAft>
              <a:buFontTx/>
              <a:buChar char="-"/>
              <a:defRPr/>
            </a:pPr>
            <a:r>
              <a:rPr lang="en-US" altLang="en-US" sz="2400" b="1" dirty="0"/>
              <a:t>Agreed on first materials to be incorporated into a draft</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11-22/0590r0</a:t>
            </a:r>
            <a:r>
              <a:rPr lang="en-US" altLang="en-US" sz="2400" b="1" dirty="0"/>
              <a:t>):</a:t>
            </a:r>
          </a:p>
          <a:p>
            <a:pPr marL="342900" lvl="2" indent="-342900">
              <a:spcBef>
                <a:spcPts val="0"/>
              </a:spcBef>
              <a:spcAft>
                <a:spcPts val="0"/>
              </a:spcAft>
              <a:buFontTx/>
              <a:buChar char="-"/>
              <a:defRPr/>
            </a:pPr>
            <a:r>
              <a:rPr lang="en-US" altLang="en-US" sz="2400" b="1" dirty="0"/>
              <a:t>Discuss/update tracking document </a:t>
            </a:r>
            <a:r>
              <a:rPr lang="en-US" sz="2400" b="1" dirty="0">
                <a:hlinkClick r:id="rId4"/>
              </a:rPr>
              <a:t>11-21/0332r30</a:t>
            </a:r>
            <a:r>
              <a:rPr lang="en-US" sz="2400" b="1" dirty="0"/>
              <a:t> (especially open topics and “margin comments”, suggested “recommendations”) and </a:t>
            </a:r>
            <a:r>
              <a:rPr lang="en-US" sz="2400" b="1" dirty="0">
                <a:hlinkClick r:id="rId5"/>
              </a:rPr>
              <a:t>11-21/0332r35</a:t>
            </a:r>
            <a:r>
              <a:rPr lang="en-US" sz="2400" b="1" dirty="0"/>
              <a:t>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All proposals (so far) have been reviewed/straw polled</a:t>
            </a:r>
          </a:p>
          <a:p>
            <a:pPr marL="800100" lvl="3" indent="-342900">
              <a:spcBef>
                <a:spcPts val="0"/>
              </a:spcBef>
              <a:spcAft>
                <a:spcPts val="0"/>
              </a:spcAft>
              <a:buFontTx/>
              <a:buChar char="-"/>
              <a:defRPr/>
            </a:pPr>
            <a:r>
              <a:rPr lang="en-US" altLang="en-US" sz="2200" dirty="0"/>
              <a:t>Discussion on any further material/contributions to be added to draft</a:t>
            </a:r>
          </a:p>
          <a:p>
            <a:pPr marL="800100" lvl="3" indent="-342900">
              <a:spcBef>
                <a:spcPts val="0"/>
              </a:spcBef>
              <a:spcAft>
                <a:spcPts val="0"/>
              </a:spcAft>
              <a:buFontTx/>
              <a:buChar char="-"/>
              <a:defRPr/>
            </a:pPr>
            <a:r>
              <a:rPr lang="en-US" altLang="en-US" sz="2200" dirty="0"/>
              <a:t>Consider next steps (comment collection/initial WG letter ballot)</a:t>
            </a:r>
          </a:p>
          <a:p>
            <a:pPr marL="342900" lvl="2" indent="-342900">
              <a:spcBef>
                <a:spcPts val="0"/>
              </a:spcBef>
              <a:spcAft>
                <a:spcPts val="0"/>
              </a:spcAft>
              <a:buFontTx/>
              <a:buChar char="-"/>
              <a:defRPr/>
            </a:pPr>
            <a:r>
              <a:rPr lang="en-US" altLang="en-US" sz="2400" b="1" dirty="0"/>
              <a:t>Approve material for D1.0, update Timeline</a:t>
            </a:r>
          </a:p>
          <a:p>
            <a:pPr marL="342900" lvl="2" indent="-342900">
              <a:spcBef>
                <a:spcPts val="0"/>
              </a:spcBef>
              <a:spcAft>
                <a:spcPts val="0"/>
              </a:spcAft>
              <a:buFontTx/>
              <a:buChar char="-"/>
              <a:defRPr/>
            </a:pPr>
            <a:r>
              <a:rPr lang="en-US" altLang="en-US" sz="2400" b="1" dirty="0"/>
              <a:t>Respond to liaison from WBA </a:t>
            </a:r>
            <a:r>
              <a:rPr lang="en-US" sz="2400" b="1" u="sng" dirty="0">
                <a:hlinkClick r:id="rId6"/>
              </a:rPr>
              <a:t>11-21/0703r0</a:t>
            </a:r>
            <a:r>
              <a:rPr lang="en-US" sz="2400" dirty="0"/>
              <a:t>, </a:t>
            </a:r>
            <a:r>
              <a:rPr lang="en-US" sz="2400" b="1" u="sng" dirty="0">
                <a:hlinkClick r:id="rId7"/>
              </a:rPr>
              <a:t>11-21/1141r0</a:t>
            </a:r>
            <a:endParaRPr lang="en-US" altLang="en-US" sz="2400" b="1" dirty="0"/>
          </a:p>
        </p:txBody>
      </p:sp>
      <p:sp>
        <p:nvSpPr>
          <p:cNvPr id="2" name="Footer Placeholder 1">
            <a:extLst>
              <a:ext uri="{FF2B5EF4-FFF2-40B4-BE49-F238E27FC236}">
                <a16:creationId xmlns:a16="http://schemas.microsoft.com/office/drawing/2014/main" id="{9EBBFD55-FBE0-476E-BA5A-737C4ED90789}"/>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2D7B2AE-D95C-485B-9CE9-38D01B61213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7BACBFEE-72D7-4A7E-994D-42BA2CECEA6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2384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May </a:t>
            </a:r>
            <a:r>
              <a:rPr dirty="0"/>
              <a:t>202</a:t>
            </a:r>
            <a:r>
              <a:rPr lang="en-US" dirty="0"/>
              <a:t>2</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31</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May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the Requirement definition phase of our timeline.</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For our last two meetings, we have been discussing requirements to determine the level of consensus.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a:t>
            </a:r>
            <a:r>
              <a:rPr lang="en-US" sz="2000">
                <a:latin typeface="Times New Roman" panose="02020603050405020304" pitchFamily="18" charset="0"/>
                <a:cs typeface="Times New Roman" panose="02020603050405020304" pitchFamily="18" charset="0"/>
              </a:rPr>
              <a:t>May Interim </a:t>
            </a:r>
            <a:r>
              <a:rPr lang="en-US" sz="2000" dirty="0">
                <a:latin typeface="Times New Roman" panose="02020603050405020304" pitchFamily="18" charset="0"/>
                <a:cs typeface="Times New Roman" panose="02020603050405020304" pitchFamily="18" charset="0"/>
              </a:rPr>
              <a:t>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at least one submission on Wednesday, and we will return to our discussion of the existing requirements.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On Friday, we will motion the approval of the requirements for which there is a consensus.</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2/606r0.</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5F44EFCB-A5A4-4CB7-89DC-C8EFE13311A8}"/>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655C1A62-5A3B-4DF0-96E9-4F7644C36298}"/>
              </a:ext>
            </a:extLst>
          </p:cNvPr>
          <p:cNvSpPr>
            <a:spLocks noGrp="1"/>
          </p:cNvSpPr>
          <p:nvPr>
            <p:ph type="ftr" idx="11"/>
          </p:nvPr>
        </p:nvSpPr>
        <p:spPr/>
        <p:txBody>
          <a:bodyPr/>
          <a:lstStyle/>
          <a:p>
            <a:r>
              <a:rPr lang="en-GB"/>
              <a:t>Carol Ansley, Cox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May 2022</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Had no meetings since March </a:t>
            </a:r>
            <a:r>
              <a:rPr lang="en-US" altLang="en-US" sz="2400">
                <a:solidFill>
                  <a:schemeClr val="tx1"/>
                </a:solidFill>
              </a:rPr>
              <a:t>2022 Plenary </a:t>
            </a:r>
            <a:endParaRPr lang="en-US" altLang="en-US" sz="2400" dirty="0">
              <a:solidFill>
                <a:schemeClr val="tx1"/>
              </a:solidFill>
            </a:endParaRPr>
          </a:p>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rPr>
              <a:t>802.18 Recommendations on M.1450-5 &amp; M.1801-2, based on ITU –AHG recommendations, approved by EC and submitted to WP 5A</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3"/>
              </a:rPr>
              <a:t>https://mentor.ieee.org/802.18/dcn/22/18-22-0032-05-0000-proposed-modifications-to-itu-r-m-1450-5.docx</a:t>
            </a:r>
            <a:r>
              <a:rPr lang="en-US" altLang="en-US" sz="2000" dirty="0">
                <a:solidFill>
                  <a:schemeClr val="tx1"/>
                </a:solidFill>
              </a:rPr>
              <a:t>  </a:t>
            </a:r>
          </a:p>
          <a:p>
            <a:pPr marL="800100" lvl="3" indent="-342900">
              <a:spcBef>
                <a:spcPts val="300"/>
              </a:spcBef>
              <a:spcAft>
                <a:spcPts val="0"/>
              </a:spcAft>
              <a:buFont typeface="Arial" panose="020B0604020202020204" pitchFamily="34" charset="0"/>
              <a:buChar char="•"/>
              <a:defRPr/>
            </a:pPr>
            <a:r>
              <a:rPr lang="en-US" altLang="en-US" sz="2000" dirty="0">
                <a:solidFill>
                  <a:schemeClr val="tx1"/>
                </a:solidFill>
                <a:hlinkClick r:id="rId4"/>
              </a:rPr>
              <a:t>https://mentor.ieee.org/802.18/dcn/22/18-22-0033-04-0000-proposed-modifications-to-itu-r-m-1801-2.docx</a:t>
            </a:r>
            <a:endParaRPr lang="en-US" altLang="en-US" sz="2000" dirty="0">
              <a:solidFill>
                <a:schemeClr val="tx1"/>
              </a:solidFill>
            </a:endParaRPr>
          </a:p>
          <a:p>
            <a:pPr marL="342900" lvl="2" indent="-342900">
              <a:spcBef>
                <a:spcPts val="300"/>
              </a:spcBef>
              <a:spcAft>
                <a:spcPts val="0"/>
              </a:spcAft>
              <a:buFont typeface="Arial" panose="020B0604020202020204" pitchFamily="34" charset="0"/>
              <a:buChar char="•"/>
              <a:defRPr/>
            </a:pPr>
            <a:r>
              <a:rPr lang="en-US" sz="2600" dirty="0">
                <a:solidFill>
                  <a:schemeClr val="tx1"/>
                </a:solidFill>
              </a:rPr>
              <a:t>No ITU AHG session during May 2022 session as we are still waiting for the result of WP 5A May-June meeting</a:t>
            </a:r>
          </a:p>
          <a:p>
            <a:pPr marL="342900" lvl="2" indent="-342900">
              <a:spcBef>
                <a:spcPts val="300"/>
              </a:spcBef>
              <a:spcAft>
                <a:spcPts val="0"/>
              </a:spcAft>
              <a:buFont typeface="Arial" panose="020B0604020202020204" pitchFamily="34" charset="0"/>
              <a:buChar char="•"/>
              <a:defRPr/>
            </a:pPr>
            <a:r>
              <a:rPr lang="en-US" sz="2400" dirty="0">
                <a:solidFill>
                  <a:schemeClr val="tx1"/>
                </a:solidFill>
              </a:rPr>
              <a:t>Next Steps</a:t>
            </a:r>
          </a:p>
          <a:p>
            <a:pPr marL="800100" lvl="3" indent="-342900">
              <a:spcBef>
                <a:spcPts val="300"/>
              </a:spcBef>
              <a:spcAft>
                <a:spcPts val="0"/>
              </a:spcAft>
              <a:buFont typeface="Arial" panose="020B0604020202020204" pitchFamily="34" charset="0"/>
              <a:buChar char="•"/>
              <a:defRPr/>
            </a:pPr>
            <a:r>
              <a:rPr lang="en-US" sz="2000"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hlinkClick r:id="rId5">
                  <a:extLst>
                    <a:ext uri="{A12FA001-AC4F-418D-AE19-62706E023703}">
                      <ahyp:hlinkClr xmlns:ahyp="http://schemas.microsoft.com/office/drawing/2018/hyperlinkcolor" val="tx"/>
                    </a:ext>
                  </a:extLst>
                </a:hlinkClick>
              </a:rPr>
              <a:t>Monday 2022-05-23 - Friday 2022-06-03</a:t>
            </a:r>
            <a:endParaRPr lang="pt-BR" sz="2000" dirty="0"/>
          </a:p>
          <a:p>
            <a:pPr marL="800100" lvl="3" indent="-342900">
              <a:spcBef>
                <a:spcPts val="300"/>
              </a:spcBef>
              <a:spcAft>
                <a:spcPts val="0"/>
              </a:spcAft>
              <a:buFont typeface="Arial" panose="020B0604020202020204" pitchFamily="34" charset="0"/>
              <a:buChar char="•"/>
              <a:defRPr/>
            </a:pPr>
            <a:r>
              <a:rPr lang="en-US" sz="2000" dirty="0"/>
              <a:t>Next ITU AHG Meeting: </a:t>
            </a:r>
          </a:p>
          <a:p>
            <a:pPr marL="1257300" lvl="4" indent="-342900">
              <a:spcBef>
                <a:spcPts val="300"/>
              </a:spcBef>
              <a:spcAft>
                <a:spcPts val="0"/>
              </a:spcAft>
              <a:buFont typeface="Arial" panose="020B0604020202020204" pitchFamily="34" charset="0"/>
              <a:buChar char="•"/>
              <a:defRPr/>
            </a:pPr>
            <a:r>
              <a:rPr lang="en-US" sz="2000" dirty="0"/>
              <a:t>TBD</a:t>
            </a:r>
            <a:endParaRPr lang="en-US" sz="2400" dirty="0">
              <a:solidFill>
                <a:schemeClr val="tx1"/>
              </a:solidFill>
            </a:endParaRPr>
          </a:p>
        </p:txBody>
      </p:sp>
      <p:sp>
        <p:nvSpPr>
          <p:cNvPr id="4" name="Footer Placeholder 3">
            <a:extLst>
              <a:ext uri="{FF2B5EF4-FFF2-40B4-BE49-F238E27FC236}">
                <a16:creationId xmlns:a16="http://schemas.microsoft.com/office/drawing/2014/main" id="{6A98F58D-DAF6-457B-9BF2-F51B8C705BF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2FCE7B35-3811-4156-BFBF-85A6EB7B876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4D5EACE6-F056-48C3-8D1A-2ABB07184E6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00917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11-11/0270r61 (May 2022)</a:t>
            </a:r>
          </a:p>
          <a:p>
            <a:pPr eaLnBrk="1" hangingPunct="1"/>
            <a:r>
              <a:rPr lang="en-US" altLang="en-US" dirty="0"/>
              <a:t>Changes since March 2022:</a:t>
            </a:r>
          </a:p>
          <a:p>
            <a:pPr lvl="1" eaLnBrk="1" hangingPunct="1"/>
            <a:r>
              <a:rPr lang="en-US" altLang="en-US" dirty="0" err="1"/>
              <a:t>TGbe</a:t>
            </a:r>
            <a:r>
              <a:rPr lang="en-US" altLang="en-US" dirty="0"/>
              <a:t>: allocated MIB objects and Extension Element ID</a:t>
            </a:r>
          </a:p>
          <a:p>
            <a:pPr eaLnBrk="1" hangingPunct="1"/>
            <a:r>
              <a:rPr lang="en-US" altLang="en-US" dirty="0"/>
              <a:t>Pending changes:</a:t>
            </a:r>
          </a:p>
          <a:p>
            <a:pPr lvl="1" eaLnBrk="1" hangingPunct="1"/>
            <a:r>
              <a:rPr lang="en-US" altLang="en-US" dirty="0" err="1"/>
              <a:t>REVme</a:t>
            </a:r>
            <a:r>
              <a:rPr lang="en-US" altLang="en-US" dirty="0"/>
              <a:t>: allocate Extended RSN Capabilities, release some RSN Capabilities, allocate MIB objects</a:t>
            </a:r>
          </a:p>
        </p:txBody>
      </p:sp>
      <p:sp>
        <p:nvSpPr>
          <p:cNvPr id="2" name="Footer Placeholder 1">
            <a:extLst>
              <a:ext uri="{FF2B5EF4-FFF2-40B4-BE49-F238E27FC236}">
                <a16:creationId xmlns:a16="http://schemas.microsoft.com/office/drawing/2014/main" id="{B378FDA6-01B4-46E9-BD70-D10B41BC04E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6D711B6-5BBA-4C13-93D3-EBCF5F8C5D1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1B29BCD2-E569-489D-AE06-611DA9B7660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7070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Teleconferences since March (2): </a:t>
            </a:r>
          </a:p>
          <a:p>
            <a:pPr marL="457200" indent="-457200">
              <a:lnSpc>
                <a:spcPct val="90000"/>
              </a:lnSpc>
              <a:spcBef>
                <a:spcPts val="300"/>
              </a:spcBef>
              <a:spcAft>
                <a:spcPts val="0"/>
              </a:spcAft>
              <a:buFont typeface="Arial" panose="020B0604020202020204" pitchFamily="34" charset="0"/>
              <a:buChar char="•"/>
              <a:defRPr/>
            </a:pPr>
            <a:r>
              <a:rPr lang="en-US" dirty="0"/>
              <a:t>Clause 6 discussion: </a:t>
            </a:r>
            <a:r>
              <a:rPr lang="en-US" dirty="0">
                <a:hlinkClick r:id="rId3"/>
              </a:rPr>
              <a:t>11-22/0413r2</a:t>
            </a:r>
            <a:r>
              <a:rPr lang="en-US" dirty="0"/>
              <a:t> </a:t>
            </a:r>
          </a:p>
          <a:p>
            <a:pPr marL="457200" indent="-457200">
              <a:lnSpc>
                <a:spcPct val="90000"/>
              </a:lnSpc>
              <a:spcBef>
                <a:spcPts val="300"/>
              </a:spcBef>
              <a:spcAft>
                <a:spcPts val="0"/>
              </a:spcAft>
              <a:buFont typeface="Arial" panose="020B0604020202020204" pitchFamily="34" charset="0"/>
              <a:buChar char="•"/>
              <a:defRPr/>
            </a:pPr>
            <a:r>
              <a:rPr lang="en-US" dirty="0"/>
              <a:t>Updates on Std 802 project</a:t>
            </a:r>
            <a:endParaRPr lang="en-US" altLang="en-US" b="1" dirty="0"/>
          </a:p>
          <a:p>
            <a:pPr marL="342900" lvl="2" indent="-342900">
              <a:spcBef>
                <a:spcPts val="1200"/>
              </a:spcBef>
              <a:spcAft>
                <a:spcPts val="1200"/>
              </a:spcAft>
              <a:defRPr/>
            </a:pPr>
            <a:r>
              <a:rPr lang="en-US" altLang="en-US" sz="2400" b="1" dirty="0"/>
              <a:t>Will have two meetings this week: Monday 13:30 ET, Wednesday 11:15 ET</a:t>
            </a:r>
          </a:p>
          <a:p>
            <a:pPr marL="342900" lvl="2" indent="-342900">
              <a:spcBef>
                <a:spcPts val="300"/>
              </a:spcBef>
              <a:spcAft>
                <a:spcPts val="0"/>
              </a:spcAft>
              <a:defRPr/>
            </a:pPr>
            <a:r>
              <a:rPr lang="en-US" altLang="en-US" sz="2400" b="1" dirty="0"/>
              <a:t>Agenda is here: </a:t>
            </a:r>
            <a:r>
              <a:rPr lang="en-US" altLang="en-US" sz="2400" b="1" dirty="0">
                <a:hlinkClick r:id="rId4"/>
              </a:rPr>
              <a:t>11-22/0589r0</a:t>
            </a:r>
            <a:r>
              <a:rPr lang="en-US" altLang="en-US" sz="2400" b="1" dirty="0"/>
              <a:t> topics:</a:t>
            </a:r>
          </a:p>
          <a:p>
            <a:pPr marL="342900" lvl="2" indent="-342900">
              <a:spcBef>
                <a:spcPts val="300"/>
              </a:spcBef>
              <a:spcAft>
                <a:spcPts val="0"/>
              </a:spcAft>
              <a:buFontTx/>
              <a:buChar char="-"/>
              <a:defRPr/>
            </a:pPr>
            <a:r>
              <a:rPr lang="en-US" altLang="en-US" sz="2400" b="1" dirty="0"/>
              <a:t>Clause 6 discussion (purpose and value, alternative (much smaller!) representation)</a:t>
            </a:r>
          </a:p>
          <a:p>
            <a:pPr marL="342900" lvl="2" indent="-342900">
              <a:spcBef>
                <a:spcPts val="300"/>
              </a:spcBef>
              <a:spcAft>
                <a:spcPts val="0"/>
              </a:spcAft>
              <a:buFontTx/>
              <a:buChar char="-"/>
              <a:defRPr/>
            </a:pPr>
            <a:r>
              <a:rPr lang="en-US" altLang="en-US" sz="2400" b="1" dirty="0"/>
              <a:t>Consider 802/802EC/</a:t>
            </a:r>
            <a:r>
              <a:rPr lang="en-US" altLang="en-US" sz="2400" b="1" dirty="0" err="1"/>
              <a:t>Nendica</a:t>
            </a:r>
            <a:r>
              <a:rPr lang="en-US" altLang="en-US" sz="2400" b="1" dirty="0"/>
              <a:t> activity on IEEE Std 802 revision</a:t>
            </a:r>
          </a:p>
          <a:p>
            <a:pPr marL="342900" lvl="2" indent="-342900">
              <a:spcBef>
                <a:spcPts val="300"/>
              </a:spcBef>
              <a:spcAft>
                <a:spcPts val="0"/>
              </a:spcAft>
              <a:buFontTx/>
              <a:buChar char="-"/>
              <a:defRPr/>
            </a:pPr>
            <a:r>
              <a:rPr lang="en-US" altLang="en-US" sz="2400" b="1" dirty="0"/>
              <a:t>Annex G: Discussion of new alternative</a:t>
            </a:r>
          </a:p>
          <a:p>
            <a:pPr marL="342900" lvl="2" indent="-342900">
              <a:spcBef>
                <a:spcPts val="300"/>
              </a:spcBef>
              <a:spcAft>
                <a:spcPts val="0"/>
              </a:spcAft>
              <a:buFontTx/>
              <a:buChar char="-"/>
              <a:defRPr/>
            </a:pPr>
            <a:r>
              <a:rPr lang="en-US" altLang="en-US" sz="24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34B115A-05F3-4624-83D6-85CA5DD9EE3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BE90B49-5FAA-42BF-96E9-3CC087B2089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D15193E3-FEF3-448F-9A9E-74366FE958B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4955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83268DA-93F1-4761-8D2A-B1CDA5990238}"/>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882E3C4-A9C1-4139-BA10-3853AB94BA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18E25E77-D6E8-41D6-81C5-268ED4CA559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461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B37EF584-AE1F-41D0-BE69-2166D121E94F}"/>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16 May 2022 at 4-6 pm)</a:t>
            </a:r>
            <a:endParaRPr lang="en-US" altLang="en-US"/>
          </a:p>
        </p:txBody>
      </p:sp>
      <p:sp>
        <p:nvSpPr>
          <p:cNvPr id="15366" name="Content Placeholder 2">
            <a:extLst>
              <a:ext uri="{FF2B5EF4-FFF2-40B4-BE49-F238E27FC236}">
                <a16:creationId xmlns:a16="http://schemas.microsoft.com/office/drawing/2014/main" id="{D12172DE-E980-46FE-BE7B-30B547F1E2D3}"/>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agenda is light …</a:t>
            </a:r>
          </a:p>
          <a:p>
            <a:pPr marL="0" indent="0">
              <a:defRPr/>
            </a:pPr>
            <a:r>
              <a:rPr lang="en-AU" altLang="en-US" dirty="0"/>
              <a:t>… but the Coex SC agenda (11-22-0278) will focus on:</a:t>
            </a:r>
          </a:p>
          <a:p>
            <a:pPr>
              <a:defRPr/>
            </a:pPr>
            <a:r>
              <a:rPr lang="en-AU" altLang="en-US" dirty="0"/>
              <a:t>BRAN updates</a:t>
            </a:r>
          </a:p>
          <a:p>
            <a:pPr lvl="1">
              <a:defRPr/>
            </a:pPr>
            <a:r>
              <a:rPr lang="en-AU" altLang="en-US" dirty="0"/>
              <a:t>EN 301 893 issues (5 GHz) status</a:t>
            </a:r>
          </a:p>
          <a:p>
            <a:pPr lvl="1">
              <a:defRPr/>
            </a:pPr>
            <a:r>
              <a:rPr lang="en-AU" altLang="en-US" dirty="0"/>
              <a:t>EN 303 687 issues (6 GHz) status</a:t>
            </a:r>
          </a:p>
          <a:p>
            <a:pPr>
              <a:defRPr/>
            </a:pPr>
            <a:r>
              <a:rPr lang="en-AU" dirty="0"/>
              <a:t>… and a variety of other </a:t>
            </a:r>
            <a:r>
              <a:rPr lang="en-AU" dirty="0" err="1"/>
              <a:t>coex</a:t>
            </a:r>
            <a:r>
              <a:rPr lang="en-AU" dirty="0"/>
              <a:t> related topics</a:t>
            </a:r>
          </a:p>
          <a:p>
            <a:pPr lvl="1">
              <a:defRPr/>
            </a:pPr>
            <a:r>
              <a:rPr lang="en-AU" dirty="0"/>
              <a:t>Work needed in IEEE 802.11 WG because of BRAN decisions</a:t>
            </a:r>
          </a:p>
          <a:p>
            <a:pPr lvl="1">
              <a:defRPr/>
            </a:pPr>
            <a:r>
              <a:rPr lang="en-AU" dirty="0"/>
              <a:t>6 GHz spectrum availability</a:t>
            </a:r>
          </a:p>
          <a:p>
            <a:pPr lvl="1">
              <a:defRPr/>
            </a:pPr>
            <a:r>
              <a:rPr lang="en-AU" dirty="0"/>
              <a:t>60 GHz removal from scope</a:t>
            </a:r>
          </a:p>
          <a:p>
            <a:pPr lvl="1">
              <a:defRPr/>
            </a:pPr>
            <a:r>
              <a:rPr lang="en-AU" dirty="0"/>
              <a:t>3GPP </a:t>
            </a:r>
            <a:r>
              <a:rPr lang="en-AU" dirty="0" err="1"/>
              <a:t>coex</a:t>
            </a:r>
            <a:r>
              <a:rPr lang="en-AU"/>
              <a:t> update</a:t>
            </a:r>
            <a:endParaRPr lang="en-AU" dirty="0"/>
          </a:p>
          <a:p>
            <a:pPr lvl="1">
              <a:defRPr/>
            </a:pPr>
            <a:r>
              <a:rPr lang="en-AU" dirty="0"/>
              <a:t>Coex Tech Talk request for assistance</a:t>
            </a:r>
          </a:p>
          <a:p>
            <a:pPr lvl="1">
              <a:defRPr/>
            </a:pPr>
            <a:endParaRPr lang="en-AU" dirty="0"/>
          </a:p>
        </p:txBody>
      </p:sp>
      <p:sp>
        <p:nvSpPr>
          <p:cNvPr id="2" name="Footer Placeholder 1">
            <a:extLst>
              <a:ext uri="{FF2B5EF4-FFF2-40B4-BE49-F238E27FC236}">
                <a16:creationId xmlns:a16="http://schemas.microsoft.com/office/drawing/2014/main" id="{AE70B009-542B-4165-B3A8-FD47B02371AA}"/>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0695B9CD-0DD8-47BF-9642-C3BDE16A8829}"/>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4" name="Date Placeholder 3">
            <a:extLst>
              <a:ext uri="{FF2B5EF4-FFF2-40B4-BE49-F238E27FC236}">
                <a16:creationId xmlns:a16="http://schemas.microsoft.com/office/drawing/2014/main" id="{CDB87ECC-C90F-4208-9381-5DDBC996193A}"/>
              </a:ext>
            </a:extLst>
          </p:cNvPr>
          <p:cNvSpPr>
            <a:spLocks noGrp="1"/>
          </p:cNvSpPr>
          <p:nvPr>
            <p:ph type="dt" idx="10"/>
          </p:nvPr>
        </p:nvSpPr>
        <p:spPr/>
        <p:txBody>
          <a:bodyPr/>
          <a:lstStyle/>
          <a:p>
            <a:r>
              <a:rPr lang="en-US"/>
              <a:t>May 2022</a:t>
            </a:r>
            <a:endParaRPr lang="en-GB"/>
          </a:p>
        </p:txBody>
      </p:sp>
    </p:spTree>
    <p:extLst>
      <p:ext uri="{BB962C8B-B14F-4D97-AF65-F5344CB8AC3E}">
        <p14:creationId xmlns:p14="http://schemas.microsoft.com/office/powerpoint/2010/main" val="400705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July 2022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a:t>
            </a:r>
            <a:r>
              <a:rPr lang="en-US" sz="1800"/>
              <a:t>:  1</a:t>
            </a:r>
            <a:r>
              <a:rPr lang="en-US" sz="1600" b="0" i="0">
                <a:solidFill>
                  <a:srgbClr val="000000"/>
                </a:solidFill>
                <a:effectLst/>
                <a:latin typeface="Times New Roman" panose="02020603050405020304" pitchFamily="18" charset="0"/>
              </a:rPr>
              <a:t>0 June </a:t>
            </a:r>
            <a:r>
              <a:rPr lang="en-US" sz="1600" b="0" i="0" dirty="0">
                <a:solidFill>
                  <a:srgbClr val="000000"/>
                </a:solidFill>
                <a:effectLst/>
                <a:latin typeface="Times New Roman" panose="02020603050405020304" pitchFamily="18" charset="0"/>
              </a:rPr>
              <a:t>2022</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a:t>
            </a:r>
            <a:r>
              <a:rPr lang="en-US" sz="1600" dirty="0"/>
              <a:t>6 May 2022  for June 15 </a:t>
            </a:r>
            <a:r>
              <a:rPr lang="en-US" sz="1600" dirty="0" err="1"/>
              <a:t>NesCom</a:t>
            </a:r>
            <a:endParaRPr lang="en-US" sz="1600" dirty="0"/>
          </a:p>
          <a:p>
            <a:pPr lvl="8">
              <a:buFont typeface="Arial" panose="020B0604020202020204" pitchFamily="34" charset="0"/>
              <a:buChar char="•"/>
            </a:pPr>
            <a:r>
              <a:rPr lang="en-US" dirty="0"/>
              <a:t>11 August 2022 for the Sept 20 </a:t>
            </a:r>
            <a:r>
              <a:rPr lang="en-US" dirty="0" err="1"/>
              <a:t>NesCom</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01777ED-C43F-46AB-B3F3-C54BDBCD8746}"/>
              </a:ext>
            </a:extLst>
          </p:cNvPr>
          <p:cNvSpPr>
            <a:spLocks noGrp="1" noChangeArrowheads="1"/>
          </p:cNvSpPr>
          <p:nvPr>
            <p:ph type="title"/>
          </p:nvPr>
        </p:nvSpPr>
        <p:spPr>
          <a:xfrm>
            <a:off x="2209800" y="581026"/>
            <a:ext cx="7772400" cy="561975"/>
          </a:xfrm>
        </p:spPr>
        <p:txBody>
          <a:bodyPr/>
          <a:lstStyle/>
          <a:p>
            <a:pPr eaLnBrk="1" hangingPunct="1"/>
            <a:r>
              <a:rPr lang="en-US" altLang="en-US"/>
              <a:t>802.11 WNG – May 2022</a:t>
            </a:r>
          </a:p>
        </p:txBody>
      </p:sp>
      <p:sp>
        <p:nvSpPr>
          <p:cNvPr id="15363" name="Rectangle 3">
            <a:extLst>
              <a:ext uri="{FF2B5EF4-FFF2-40B4-BE49-F238E27FC236}">
                <a16:creationId xmlns:a16="http://schemas.microsoft.com/office/drawing/2014/main" id="{B3AE0529-FDFA-4E50-AE04-5C0C87A930C1}"/>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sz="2000" dirty="0"/>
              <a:t>Announcements</a:t>
            </a:r>
          </a:p>
          <a:p>
            <a:pPr>
              <a:spcBef>
                <a:spcPts val="0"/>
              </a:spcBef>
              <a:defRPr/>
            </a:pPr>
            <a:r>
              <a:rPr lang="en-US" altLang="en-US" sz="2000" dirty="0"/>
              <a:t>Approval of Minutes</a:t>
            </a:r>
          </a:p>
          <a:p>
            <a:pPr>
              <a:spcBef>
                <a:spcPts val="0"/>
              </a:spcBef>
              <a:defRPr/>
            </a:pPr>
            <a:r>
              <a:rPr lang="en-US" altLang="en-US" sz="2000" dirty="0"/>
              <a:t>Vice-chair &amp; secretary confirmation</a:t>
            </a:r>
          </a:p>
          <a:p>
            <a:pPr>
              <a:spcBef>
                <a:spcPts val="0"/>
              </a:spcBef>
              <a:defRPr/>
            </a:pPr>
            <a:r>
              <a:rPr lang="en-US" altLang="en-US" sz="2000" dirty="0"/>
              <a:t>Presentations</a:t>
            </a:r>
            <a:endParaRPr lang="en-US" altLang="en-US" sz="1600" dirty="0"/>
          </a:p>
          <a:p>
            <a:pPr marL="857250" lvl="1" indent="-457200">
              <a:spcBef>
                <a:spcPct val="0"/>
              </a:spcBef>
              <a:defRPr/>
            </a:pPr>
            <a:r>
              <a:rPr lang="en-US" sz="1400" dirty="0"/>
              <a:t>“Next Generation after be – follow up”, Laurent </a:t>
            </a:r>
            <a:r>
              <a:rPr lang="en-US" sz="1400" dirty="0" err="1"/>
              <a:t>Cariou</a:t>
            </a:r>
            <a:r>
              <a:rPr lang="en-US" sz="1400" dirty="0"/>
              <a:t> (Intel)</a:t>
            </a:r>
          </a:p>
          <a:p>
            <a:pPr marL="857250" lvl="1" indent="-457200">
              <a:spcBef>
                <a:spcPct val="0"/>
              </a:spcBef>
              <a:defRPr/>
            </a:pPr>
            <a:r>
              <a:rPr lang="en-US" sz="1400" dirty="0"/>
              <a:t>“Next generation WLAN beyond 11be”, </a:t>
            </a:r>
            <a:r>
              <a:rPr lang="en-US" sz="1400" dirty="0" err="1"/>
              <a:t>Jinsoo</a:t>
            </a:r>
            <a:r>
              <a:rPr lang="en-US" sz="1400" dirty="0"/>
              <a:t> Choi (LG Electronics)</a:t>
            </a:r>
          </a:p>
          <a:p>
            <a:pPr marL="857250" lvl="1" indent="-457200">
              <a:spcBef>
                <a:spcPct val="0"/>
              </a:spcBef>
              <a:defRPr/>
            </a:pPr>
            <a:r>
              <a:rPr lang="en-US" sz="1400" dirty="0"/>
              <a:t>“Next Generation WLAN beyond 11be”, </a:t>
            </a:r>
            <a:r>
              <a:rPr lang="en-US" sz="1400" dirty="0" err="1"/>
              <a:t>Chunyu</a:t>
            </a:r>
            <a:r>
              <a:rPr lang="en-US" sz="1400" dirty="0"/>
              <a:t> Hu (Meta)</a:t>
            </a:r>
          </a:p>
          <a:p>
            <a:pPr marL="857250" lvl="1" indent="-457200">
              <a:spcBef>
                <a:spcPct val="0"/>
              </a:spcBef>
              <a:defRPr/>
            </a:pPr>
            <a:r>
              <a:rPr lang="en-US" sz="1400" dirty="0"/>
              <a:t>“Beyond be”, Ming Gan (Huawei)</a:t>
            </a:r>
          </a:p>
          <a:p>
            <a:pPr marL="857250" lvl="1" indent="-457200">
              <a:spcBef>
                <a:spcPct val="0"/>
              </a:spcBef>
              <a:defRPr/>
            </a:pPr>
            <a:r>
              <a:rPr lang="en-US" sz="1400" dirty="0"/>
              <a:t>“Thoughts on Next Gen WLAN”, </a:t>
            </a:r>
            <a:r>
              <a:rPr lang="en-US" sz="1400" dirty="0" err="1"/>
              <a:t>Xiaofei</a:t>
            </a:r>
            <a:r>
              <a:rPr lang="en-US" sz="1400" dirty="0"/>
              <a:t> Wang (Interdigital)</a:t>
            </a:r>
          </a:p>
          <a:p>
            <a:pPr marL="857250" lvl="1" indent="-457200">
              <a:spcBef>
                <a:spcPct val="0"/>
              </a:spcBef>
              <a:defRPr/>
            </a:pPr>
            <a:r>
              <a:rPr lang="en-US" sz="1400" dirty="0"/>
              <a:t>“Beyond be”, Rolf de Vegt (Qualcomm Technologies, Inc.)</a:t>
            </a:r>
          </a:p>
          <a:p>
            <a:pPr marL="857250" lvl="1" indent="-457200">
              <a:spcBef>
                <a:spcPct val="0"/>
              </a:spcBef>
              <a:defRPr/>
            </a:pPr>
            <a:r>
              <a:rPr lang="en-US" sz="1400" dirty="0"/>
              <a:t>“Next gen WLAN”, E. Lei (Haier)</a:t>
            </a:r>
          </a:p>
          <a:p>
            <a:pPr marL="857250" lvl="1" indent="-457200">
              <a:spcBef>
                <a:spcPct val="0"/>
              </a:spcBef>
              <a:defRPr/>
            </a:pPr>
            <a:r>
              <a:rPr lang="en-US" sz="1400" dirty="0"/>
              <a:t>“Ambient power enabled IOT for Wi-Fi”, Lei Huang (OPPO)</a:t>
            </a:r>
          </a:p>
          <a:p>
            <a:pPr marL="857250" lvl="1" indent="-457200">
              <a:spcBef>
                <a:spcPct val="0"/>
              </a:spcBef>
              <a:defRPr/>
            </a:pPr>
            <a:r>
              <a:rPr lang="en-US" sz="1400" dirty="0"/>
              <a:t>“Machine Learning for WLAN”, Ming Gan (Huawei)</a:t>
            </a:r>
          </a:p>
          <a:p>
            <a:pPr marL="857250" lvl="1" indent="-457200">
              <a:spcBef>
                <a:spcPct val="0"/>
              </a:spcBef>
              <a:defRPr/>
            </a:pPr>
            <a:r>
              <a:rPr lang="en-US" sz="1400" dirty="0"/>
              <a:t>“Open, </a:t>
            </a:r>
            <a:r>
              <a:rPr lang="en-US" sz="1400" dirty="0" err="1"/>
              <a:t>Softwarized</a:t>
            </a:r>
            <a:r>
              <a:rPr lang="en-US" sz="1400" dirty="0"/>
              <a:t>, Data-Driven 802.11 Networks”, Francesco Restuccia (Northeastern University)</a:t>
            </a:r>
          </a:p>
          <a:p>
            <a:pPr marL="457200" indent="-457200">
              <a:spcBef>
                <a:spcPct val="0"/>
              </a:spcBef>
              <a:defRPr/>
            </a:pPr>
            <a:r>
              <a:rPr lang="en-US" altLang="en-US" sz="2000" dirty="0"/>
              <a:t>Plans for July 2022</a:t>
            </a:r>
          </a:p>
          <a:p>
            <a:pPr lvl="1">
              <a:spcBef>
                <a:spcPts val="0"/>
              </a:spcBef>
              <a:defRPr/>
            </a:pPr>
            <a:r>
              <a:rPr lang="en-US" altLang="en-US" sz="1800" dirty="0"/>
              <a:t>Chair will make a call for presentations in advance</a:t>
            </a:r>
          </a:p>
          <a:p>
            <a:pPr>
              <a:spcBef>
                <a:spcPts val="0"/>
              </a:spcBef>
              <a:defRPr/>
            </a:pPr>
            <a:r>
              <a:rPr lang="en-US" altLang="en-US" sz="2000" dirty="0"/>
              <a:t>Adjourn</a:t>
            </a:r>
            <a:endParaRPr lang="en-US" altLang="en-US" sz="2000" dirty="0">
              <a:solidFill>
                <a:srgbClr val="FF0000"/>
              </a:solidFill>
            </a:endParaRPr>
          </a:p>
          <a:p>
            <a:pPr marL="0" indent="0" algn="ctr">
              <a:spcBef>
                <a:spcPts val="0"/>
              </a:spcBef>
              <a:defRPr/>
            </a:pPr>
            <a:r>
              <a:rPr lang="en-US" altLang="en-US" sz="1800" dirty="0"/>
              <a:t>Current agenda is document 11-22/0662r0</a:t>
            </a:r>
          </a:p>
        </p:txBody>
      </p:sp>
      <p:sp>
        <p:nvSpPr>
          <p:cNvPr id="15364" name="Date Placeholder 3">
            <a:extLst>
              <a:ext uri="{FF2B5EF4-FFF2-40B4-BE49-F238E27FC236}">
                <a16:creationId xmlns:a16="http://schemas.microsoft.com/office/drawing/2014/main" id="{96096540-4A51-4864-853B-8BD531AEFDE2}"/>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May 2022</a:t>
            </a:r>
            <a:endParaRPr lang="en-US" altLang="en-US" sz="1800" dirty="0"/>
          </a:p>
        </p:txBody>
      </p:sp>
      <p:sp>
        <p:nvSpPr>
          <p:cNvPr id="15365" name="Footer Placeholder 4">
            <a:extLst>
              <a:ext uri="{FF2B5EF4-FFF2-40B4-BE49-F238E27FC236}">
                <a16:creationId xmlns:a16="http://schemas.microsoft.com/office/drawing/2014/main" id="{A3862627-66F1-4759-9EE2-29F2DB56EDC4}"/>
              </a:ext>
            </a:extLst>
          </p:cNvPr>
          <p:cNvSpPr>
            <a:spLocks noGrp="1"/>
          </p:cNvSpPr>
          <p:nvPr>
            <p:ph type="ftr" sz="quarter" idx="11"/>
          </p:nvPr>
        </p:nvSpPr>
        <p:spPr bwMode="auto">
          <a:xfrm>
            <a:off x="9104313" y="6475413"/>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a:t>Jim Lansford, Qualcomm</a:t>
            </a:r>
            <a:endParaRPr lang="en-US" altLang="en-US" sz="1200" b="0" dirty="0"/>
          </a:p>
        </p:txBody>
      </p:sp>
      <p:sp>
        <p:nvSpPr>
          <p:cNvPr id="15366" name="Slide Number Placeholder 5">
            <a:extLst>
              <a:ext uri="{FF2B5EF4-FFF2-40B4-BE49-F238E27FC236}">
                <a16:creationId xmlns:a16="http://schemas.microsoft.com/office/drawing/2014/main" id="{CA6B2680-82CF-4801-A25A-77C6673CB8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0EB1FC-D7CF-4E9D-BF63-A44360684622}" type="slidenum">
              <a:rPr lang="en-US" altLang="en-US" sz="1200" b="0"/>
              <a:pPr>
                <a:spcBef>
                  <a:spcPct val="0"/>
                </a:spcBef>
                <a:buFontTx/>
                <a:buNone/>
              </a:pPr>
              <a:t>9</a:t>
            </a:fld>
            <a:endParaRPr lang="en-US" altLang="en-US" sz="1200" b="0"/>
          </a:p>
        </p:txBody>
      </p:sp>
      <p:sp>
        <p:nvSpPr>
          <p:cNvPr id="15367" name="Rectangle 1">
            <a:extLst>
              <a:ext uri="{FF2B5EF4-FFF2-40B4-BE49-F238E27FC236}">
                <a16:creationId xmlns:a16="http://schemas.microsoft.com/office/drawing/2014/main" id="{80C4C98E-0407-482C-8A68-2DE25CD0AB42}"/>
              </a:ext>
            </a:extLst>
          </p:cNvPr>
          <p:cNvSpPr>
            <a:spLocks noChangeArrowheads="1"/>
          </p:cNvSpPr>
          <p:nvPr/>
        </p:nvSpPr>
        <p:spPr bwMode="auto">
          <a:xfrm>
            <a:off x="1524000" y="1066801"/>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2000"/>
              <a:t>Tuesday May 10 (11:15-1:15 EDT &amp; 7:00-9:00 EDT)</a:t>
            </a:r>
          </a:p>
          <a:p>
            <a:pPr algn="ctr" eaLnBrk="1" hangingPunct="1">
              <a:spcBef>
                <a:spcPct val="0"/>
              </a:spcBef>
              <a:buFontTx/>
              <a:buNone/>
            </a:pPr>
            <a:r>
              <a:rPr lang="en-US" altLang="en-US" sz="2000"/>
              <a:t>Monday May 16 (7:00-9:00 EDT)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12829</TotalTime>
  <Words>4041</Words>
  <Application>Microsoft Office PowerPoint</Application>
  <PresentationFormat>Widescreen</PresentationFormat>
  <Paragraphs>611</Paragraphs>
  <Slides>32</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微软雅黑</vt:lpstr>
      <vt:lpstr>Arial</vt:lpstr>
      <vt:lpstr>Calibri</vt:lpstr>
      <vt:lpstr>Times New Roman</vt:lpstr>
      <vt:lpstr>Wingdings</vt:lpstr>
      <vt:lpstr>Office Theme</vt:lpstr>
      <vt:lpstr>Document</vt:lpstr>
      <vt:lpstr>WG11 Opening Report Snapshot Slides May 2022</vt:lpstr>
      <vt:lpstr>Abstract</vt:lpstr>
      <vt:lpstr>Editors: Agenda for 2022-05-09 meeting</vt:lpstr>
      <vt:lpstr>ANA Status</vt:lpstr>
      <vt:lpstr>ARC (Architecture) – May 2022</vt:lpstr>
      <vt:lpstr>ARC (Architecture) – May 2022</vt:lpstr>
      <vt:lpstr>The Coex SC will formally meet once (Mon, 16 May 2022 at 4-6 pm)</vt:lpstr>
      <vt:lpstr>PAR Review SC – May Snapshot Chair: Jon Rosdahl</vt:lpstr>
      <vt:lpstr>802.11 WNG – May 2022</vt:lpstr>
      <vt:lpstr>IEEE 802 JTC1 SC will meet once on Tue, 10 May 2022 @ 4-6pm ET</vt:lpstr>
      <vt:lpstr>A large number of IEEE 802 submissions are in the PSDO balloting process</vt:lpstr>
      <vt:lpstr>IEEE 802 has 116 standards in or through the PSDO pipeline</vt:lpstr>
      <vt:lpstr>REVme (Maintenance) Summary </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Snapshot of TGbd for May 2022 IEEE 802.11 Interim</vt:lpstr>
      <vt:lpstr>IEEE 802.11 TGbd Sessions in May Interim Week</vt:lpstr>
      <vt:lpstr>TGbd Progress Documents</vt:lpstr>
      <vt:lpstr>IEEE 802.11 TGbd Timeline</vt:lpstr>
      <vt:lpstr>TGbe (Extremely High Throughput)</vt:lpstr>
      <vt:lpstr>TGbe (Extremely High Throughput)</vt:lpstr>
      <vt:lpstr>Teleconference Plan</vt:lpstr>
      <vt:lpstr>TGbf (WLAN Sensing) – May 2022</vt:lpstr>
      <vt:lpstr>TGbf Timeline (Updated)</vt:lpstr>
      <vt:lpstr>Teleconference Times</vt:lpstr>
      <vt:lpstr>TGbh (Random and Changing MAC Addresses) – May 2022</vt:lpstr>
      <vt:lpstr>IEEE 802.11 TGbi – May 2022</vt:lpstr>
      <vt:lpstr>802.11 ITU Liaison Ad Hoc (ITU AHG) – May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191</cp:revision>
  <cp:lastPrinted>1601-01-01T00:00:00Z</cp:lastPrinted>
  <dcterms:created xsi:type="dcterms:W3CDTF">2018-05-02T19:26:26Z</dcterms:created>
  <dcterms:modified xsi:type="dcterms:W3CDTF">2022-05-09T04:18:27Z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