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2376" r:id="rId23"/>
    <p:sldId id="2377" r:id="rId24"/>
    <p:sldId id="308" r:id="rId25"/>
    <p:sldId id="2375" r:id="rId26"/>
    <p:sldId id="2378" r:id="rId27"/>
    <p:sldId id="309" r:id="rId28"/>
    <p:sldId id="2374" r:id="rId29"/>
    <p:sldId id="2370" r:id="rId30"/>
    <p:sldId id="2367" r:id="rId31"/>
    <p:sldId id="307" r:id="rId32"/>
    <p:sldId id="310" r:id="rId33"/>
    <p:sldId id="295" r:id="rId34"/>
    <p:sldId id="311" r:id="rId35"/>
    <p:sldId id="313"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2" d="100"/>
          <a:sy n="82" d="100"/>
        </p:scale>
        <p:origin x="120" y="61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9236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802.11-22/0590r6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35-00-00bh-open-issues-from-issues-tracking.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488-00-00bh-minutes-tgbh-plenary-march-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639-01-00bh-802-11bh-telecon-minutes-april-12-2022.docx" TargetMode="External"/><Relationship Id="rId5" Type="http://schemas.openxmlformats.org/officeDocument/2006/relationships/hyperlink" Target="https://mentor.ieee.org/802.11/dcn/22/11-22-0633-00-00bh-802-11bh-telecon-minutes-april-7-2022.docx" TargetMode="External"/><Relationship Id="rId4" Type="http://schemas.openxmlformats.org/officeDocument/2006/relationships/hyperlink" Target="https://mentor.ieee.org/802.11/dcn/22/11-22-0604-00-00bh-802-11bh-telecon-minutes-march-29-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1/11-21-0332-30-00bh-issues-tracking.doc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1/11-21-0332-30-00bh-issues-tracking.doc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435-00-00bh-open-issues-from-issues-tracking.pptx" TargetMode="External"/><Relationship Id="rId3" Type="http://schemas.openxmlformats.org/officeDocument/2006/relationships/hyperlink" Target="https://mentor.ieee.org/802.11/dcn/22/11-22-0737-01-00bh-maad-mac-outline.pptx" TargetMode="External"/><Relationship Id="rId7" Type="http://schemas.openxmlformats.org/officeDocument/2006/relationships/hyperlink" Target="https://mentor.ieee.org/802.11/dcn/22/11-22-0741-01-00bh-suggestions-for-remaining-fix-ups-in-tgbh-d0-1.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2/11-22-0771-00-00bh-rsn-capability-indication-for-p802-11bh.docx" TargetMode="External"/><Relationship Id="rId5" Type="http://schemas.openxmlformats.org/officeDocument/2006/relationships/hyperlink" Target="https://mentor.ieee.org/802.11/dcn/22/11-22-0755-01-00bh-irm-new-text.docx" TargetMode="External"/><Relationship Id="rId4" Type="http://schemas.openxmlformats.org/officeDocument/2006/relationships/hyperlink" Target="https://mentor.ieee.org/802.11/dcn/22/11-22-0753-01-00bh-irma-new.pptx"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741-01-00bh-suggestions-for-remaining-fix-ups-in-tgbh-d0-1.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16.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53"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May 2022, 13:30-15:30 ET</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Interim meetings: Tuesday, 13:30-15:30; </a:t>
            </a:r>
            <a:r>
              <a:rPr lang="en-US" altLang="en-US" sz="2400" strike="sngStrike" dirty="0"/>
              <a:t>Wednesday, 19:00-21:00; </a:t>
            </a:r>
            <a:r>
              <a:rPr lang="en-US" altLang="en-US" sz="2400" dirty="0"/>
              <a:t>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March plenary and March/April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Officer elections - Friday</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March Plenary session: </a:t>
            </a:r>
            <a:r>
              <a:rPr lang="en-US" sz="2400" dirty="0">
                <a:hlinkClick r:id="rId3"/>
              </a:rPr>
              <a:t>11-22/0488r0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Mar 29: </a:t>
            </a:r>
            <a:r>
              <a:rPr lang="en-US" sz="2400" dirty="0">
                <a:hlinkClick r:id="rId4"/>
              </a:rPr>
              <a:t>11-22/0604r0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7: </a:t>
            </a:r>
            <a:r>
              <a:rPr lang="en-US" sz="2400" dirty="0">
                <a:hlinkClick r:id="rId5"/>
              </a:rPr>
              <a:t>11-22/0633r0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12: </a:t>
            </a:r>
            <a:r>
              <a:rPr lang="en-US" sz="2400" dirty="0">
                <a:hlinkClick r:id="rId6"/>
              </a:rPr>
              <a:t>11-22/0639r1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21: Cancelled</a:t>
            </a:r>
          </a:p>
          <a:p>
            <a:pPr marL="457200" indent="-457200">
              <a:lnSpc>
                <a:spcPct val="90000"/>
              </a:lnSpc>
              <a:spcBef>
                <a:spcPts val="0"/>
              </a:spcBef>
              <a:spcAft>
                <a:spcPts val="600"/>
              </a:spcAft>
              <a:buFont typeface="Arial" panose="020B0604020202020204" pitchFamily="34" charset="0"/>
              <a:buChar char="•"/>
              <a:defRPr/>
            </a:pPr>
            <a:r>
              <a:rPr lang="en-US" sz="2800" dirty="0"/>
              <a:t>Moved: Graham Smith</a:t>
            </a:r>
          </a:p>
          <a:p>
            <a:pPr marL="457200" indent="-457200">
              <a:lnSpc>
                <a:spcPct val="90000"/>
              </a:lnSpc>
              <a:spcBef>
                <a:spcPts val="0"/>
              </a:spcBef>
              <a:spcAft>
                <a:spcPts val="600"/>
              </a:spcAft>
              <a:buFont typeface="Arial" panose="020B0604020202020204" pitchFamily="34" charset="0"/>
              <a:buChar char="•"/>
              <a:defRPr/>
            </a:pPr>
            <a:r>
              <a:rPr lang="en-US" sz="2800" dirty="0"/>
              <a:t>Seconded: Dan Harkins</a:t>
            </a:r>
          </a:p>
          <a:p>
            <a:pPr marL="457200" indent="-457200">
              <a:lnSpc>
                <a:spcPct val="90000"/>
              </a:lnSpc>
              <a:spcBef>
                <a:spcPts val="0"/>
              </a:spcBef>
              <a:spcAft>
                <a:spcPts val="600"/>
              </a:spcAft>
              <a:buFont typeface="Arial" panose="020B0604020202020204" pitchFamily="34" charset="0"/>
              <a:buChar char="•"/>
              <a:defRPr/>
            </a:pPr>
            <a:r>
              <a:rPr lang="en-US" sz="2800" dirty="0"/>
              <a:t>Result: Unanimous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sym typeface="Wingdings" panose="05000000000000000000" pitchFamily="2" charset="2"/>
              </a:rPr>
              <a:t>Jan 2022</a:t>
            </a:r>
            <a:r>
              <a:rPr lang="en-US" altLang="zh-CN" sz="2400" dirty="0">
                <a:solidFill>
                  <a:schemeClr val="tx1"/>
                </a:solidFill>
                <a:sym typeface="Wingdings" panose="05000000000000000000" pitchFamily="2" charset="2"/>
              </a:rPr>
              <a:t> -&gt;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sym typeface="Wingdings" panose="05000000000000000000" pitchFamily="2" charset="2"/>
            </a:endParaRPr>
          </a:p>
          <a:p>
            <a:pPr lvl="1" algn="just">
              <a:spcBef>
                <a:spcPts val="0"/>
              </a:spcBef>
            </a:pPr>
            <a:r>
              <a:rPr lang="en-US" altLang="zh-CN" sz="2400" dirty="0">
                <a:solidFill>
                  <a:schemeClr val="tx1"/>
                </a:solidFill>
                <a:sym typeface="Wingdings" panose="05000000000000000000" pitchFamily="2" charset="2"/>
              </a:rPr>
              <a:t>											OR</a:t>
            </a:r>
            <a:endParaRPr lang="en-US" altLang="zh-CN" sz="2400" dirty="0">
              <a:solidFill>
                <a:schemeClr val="tx1"/>
              </a:solidFill>
            </a:endParaRP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May 2022?</a:t>
            </a:r>
          </a:p>
          <a:p>
            <a:pPr lvl="1" algn="just">
              <a:spcBef>
                <a:spcPts val="0"/>
              </a:spcBef>
            </a:pPr>
            <a:r>
              <a:rPr lang="en-US" altLang="zh-CN" sz="2400" dirty="0"/>
              <a:t>Recirculation LB (D2.0)			Jul 2022 -&gt; ??</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May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Cancelled</a:t>
            </a:r>
            <a:endParaRPr lang="en-US" sz="2800" b="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May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Interim meetings: Tuesday, 13:30-15:30; </a:t>
            </a:r>
            <a:r>
              <a:rPr lang="en-US" altLang="en-US" sz="2400" strike="sngStrike" dirty="0"/>
              <a:t>Wednesday, 19:00-21:00; </a:t>
            </a:r>
            <a:r>
              <a:rPr lang="en-US" altLang="en-US" sz="2400" dirty="0"/>
              <a:t>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r>
              <a:rPr lang="en-US" sz="2800" b="0" dirty="0">
                <a:hlinkClick r:id="rId7"/>
              </a:rPr>
              <a:t>11-22/0668r0</a:t>
            </a:r>
            <a:r>
              <a:rPr lang="en-US" sz="2800" b="0" dirty="0"/>
              <a:t>, </a:t>
            </a:r>
            <a:r>
              <a:rPr lang="en-US" sz="2800" b="0" dirty="0">
                <a:hlinkClick r:id="rId8"/>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2022, 09:00-11:00 ET</a:t>
            </a:r>
            <a:endParaRPr lang="en-GB" dirty="0"/>
          </a:p>
        </p:txBody>
      </p:sp>
      <p:sp>
        <p:nvSpPr>
          <p:cNvPr id="4098" name="Rectangle 2"/>
          <p:cNvSpPr>
            <a:spLocks noGrp="1" noChangeArrowheads="1"/>
          </p:cNvSpPr>
          <p:nvPr>
            <p:ph idx="1"/>
          </p:nvPr>
        </p:nvSpPr>
        <p:spPr>
          <a:xfrm>
            <a:off x="762000" y="1144586"/>
            <a:ext cx="10744199" cy="53308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Officer elections (slides 22, 23)</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Next meetings plan</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24)</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25) – motion(s) for text into draft (slide 26)</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r>
              <a:rPr lang="en-US" sz="2800" b="0" dirty="0">
                <a:hlinkClick r:id="rId7"/>
              </a:rPr>
              <a:t>11-22/0668r0</a:t>
            </a:r>
            <a:r>
              <a:rPr lang="en-US" sz="2800" b="0" dirty="0"/>
              <a:t>, </a:t>
            </a:r>
            <a:r>
              <a:rPr lang="en-US" sz="2800" b="0" dirty="0">
                <a:hlinkClick r:id="rId8"/>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Next steps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Officer elections/affirmation</a:t>
            </a:r>
            <a:endParaRPr lang="en-GB" dirty="0"/>
          </a:p>
        </p:txBody>
      </p:sp>
      <p:sp>
        <p:nvSpPr>
          <p:cNvPr id="4098" name="Rectangle 2"/>
          <p:cNvSpPr>
            <a:spLocks noGrp="1" noChangeArrowheads="1"/>
          </p:cNvSpPr>
          <p:nvPr>
            <p:ph idx="1"/>
          </p:nvPr>
        </p:nvSpPr>
        <p:spPr>
          <a:xfrm>
            <a:off x="905257" y="1524000"/>
            <a:ext cx="10361084" cy="4951414"/>
          </a:xfrm>
          <a:ln/>
        </p:spPr>
        <p:txBody>
          <a:bodyPr/>
          <a:lstStyle/>
          <a:p>
            <a:pPr marL="0" indent="0" eaLnBrk="1" hangingPunct="1">
              <a:lnSpc>
                <a:spcPct val="90000"/>
              </a:lnSpc>
              <a:spcBef>
                <a:spcPts val="300"/>
              </a:spcBef>
              <a:buNone/>
              <a:defRPr/>
            </a:pPr>
            <a:r>
              <a:rPr lang="en-US" sz="3200" dirty="0"/>
              <a:t>Chair appointed by WG Chair, confirmed by WG motion</a:t>
            </a:r>
          </a:p>
          <a:p>
            <a:pPr marL="0" indent="0" eaLnBrk="1" hangingPunct="1">
              <a:lnSpc>
                <a:spcPct val="90000"/>
              </a:lnSpc>
              <a:spcBef>
                <a:spcPts val="300"/>
              </a:spcBef>
              <a:buNone/>
              <a:defRPr/>
            </a:pPr>
            <a:endParaRPr lang="en-US" sz="3200" dirty="0"/>
          </a:p>
          <a:p>
            <a:pPr marL="0" indent="0" eaLnBrk="1" hangingPunct="1">
              <a:lnSpc>
                <a:spcPct val="90000"/>
              </a:lnSpc>
              <a:spcBef>
                <a:spcPts val="300"/>
              </a:spcBef>
              <a:buNone/>
              <a:defRPr/>
            </a:pPr>
            <a:r>
              <a:rPr lang="en-US" sz="3200" dirty="0" err="1"/>
              <a:t>VChair</a:t>
            </a:r>
            <a:r>
              <a:rPr lang="en-US" sz="3200" dirty="0"/>
              <a:t> approved by TG election, confirmed by WG motion</a:t>
            </a:r>
          </a:p>
          <a:p>
            <a:pPr marL="0" indent="0" eaLnBrk="1" hangingPunct="1">
              <a:lnSpc>
                <a:spcPct val="90000"/>
              </a:lnSpc>
              <a:spcBef>
                <a:spcPts val="300"/>
              </a:spcBef>
              <a:buNone/>
              <a:defRPr/>
            </a:pPr>
            <a:endParaRPr lang="en-US" sz="3200" dirty="0"/>
          </a:p>
          <a:p>
            <a:pPr marL="0" indent="0" eaLnBrk="1" hangingPunct="1">
              <a:lnSpc>
                <a:spcPct val="90000"/>
              </a:lnSpc>
              <a:spcBef>
                <a:spcPts val="300"/>
              </a:spcBef>
              <a:buNone/>
              <a:defRPr/>
            </a:pPr>
            <a:r>
              <a:rPr lang="en-US" sz="3200" dirty="0"/>
              <a:t>Secretary appointed by TG Chair, confirmed by TG motion</a:t>
            </a:r>
          </a:p>
          <a:p>
            <a:pPr marL="0" indent="0" eaLnBrk="1" hangingPunct="1">
              <a:lnSpc>
                <a:spcPct val="90000"/>
              </a:lnSpc>
              <a:spcBef>
                <a:spcPts val="300"/>
              </a:spcBef>
              <a:buNone/>
              <a:defRPr/>
            </a:pPr>
            <a:endParaRPr lang="en-US" sz="3200" dirty="0"/>
          </a:p>
          <a:p>
            <a:pPr marL="457200" indent="-457200">
              <a:lnSpc>
                <a:spcPct val="90000"/>
              </a:lnSpc>
              <a:spcBef>
                <a:spcPts val="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0725707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 Motion</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Approve Peter Yee and Stephen Orr as TGbh Vice Chairs, and confirm Graham Smith as TGbh Secretary.</a:t>
            </a:r>
          </a:p>
          <a:p>
            <a:pPr marL="0" indent="0">
              <a:lnSpc>
                <a:spcPct val="90000"/>
              </a:lnSpc>
              <a:spcBef>
                <a:spcPts val="300"/>
              </a:spcBef>
              <a:defRPr/>
            </a:pPr>
            <a:endParaRPr lang="en-US" sz="2800" dirty="0"/>
          </a:p>
          <a:p>
            <a:pPr>
              <a:lnSpc>
                <a:spcPct val="80000"/>
              </a:lnSpc>
            </a:pPr>
            <a:r>
              <a:rPr lang="en-US" altLang="en-US" dirty="0"/>
              <a:t>Moved: </a:t>
            </a:r>
          </a:p>
          <a:p>
            <a:pPr>
              <a:lnSpc>
                <a:spcPct val="80000"/>
              </a:lnSpc>
            </a:pPr>
            <a:r>
              <a:rPr lang="en-US" altLang="en-US" dirty="0"/>
              <a:t>Seconded: </a:t>
            </a:r>
          </a:p>
          <a:p>
            <a:pPr>
              <a:lnSpc>
                <a:spcPct val="80000"/>
              </a:lnSpc>
            </a:pPr>
            <a:r>
              <a:rPr lang="en-US" altLang="en-US" dirty="0"/>
              <a:t>Result: </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nSpc>
                <a:spcPct val="90000"/>
              </a:lnSpc>
              <a:spcBef>
                <a:spcPts val="0"/>
              </a:spcBef>
              <a:spcAft>
                <a:spcPts val="300"/>
              </a:spcAft>
              <a:buFont typeface="Arial" panose="020B0604020202020204" pitchFamily="34" charset="0"/>
              <a:buChar char="•"/>
              <a:defRPr/>
            </a:pPr>
            <a:endParaRPr lang="en-US" altLang="en-US" sz="28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MAAD MAC Outline: </a:t>
            </a:r>
            <a:r>
              <a:rPr lang="en-US" altLang="en-US" sz="2800" dirty="0">
                <a:solidFill>
                  <a:schemeClr val="tx1"/>
                </a:solidFill>
                <a:hlinkClick r:id="rId3"/>
              </a:rPr>
              <a:t>11-22/0737r1</a:t>
            </a: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IRMA NEW/New text: </a:t>
            </a:r>
            <a:r>
              <a:rPr lang="en-US" altLang="en-US" sz="2800" dirty="0">
                <a:solidFill>
                  <a:schemeClr val="tx1"/>
                </a:solidFill>
                <a:hlinkClick r:id="rId4"/>
              </a:rPr>
              <a:t>11-22/0753r1</a:t>
            </a:r>
            <a:r>
              <a:rPr lang="en-US" altLang="en-US" sz="2800" dirty="0">
                <a:solidFill>
                  <a:schemeClr val="tx1"/>
                </a:solidFill>
              </a:rPr>
              <a:t>, </a:t>
            </a:r>
            <a:r>
              <a:rPr lang="en-US" altLang="en-US" sz="2800" dirty="0">
                <a:solidFill>
                  <a:schemeClr val="tx1"/>
                </a:solidFill>
                <a:hlinkClick r:id="rId5"/>
              </a:rPr>
              <a:t>11-22/0755r1</a:t>
            </a:r>
            <a:r>
              <a:rPr lang="en-US" altLang="en-US" sz="2800" dirty="0">
                <a:solidFill>
                  <a:schemeClr val="tx1"/>
                </a:solidFill>
              </a:rPr>
              <a:t>  </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Follow-up on 11-22/0187r2 items (renaming, etc.):</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RSN Capabilities indication for Device ID: </a:t>
            </a:r>
            <a:r>
              <a:rPr lang="en-US" altLang="en-US" sz="2800" dirty="0">
                <a:solidFill>
                  <a:schemeClr val="tx1"/>
                </a:solidFill>
                <a:hlinkClick r:id="rId6"/>
              </a:rPr>
              <a:t>11-22/0771r0</a:t>
            </a:r>
            <a:r>
              <a:rPr lang="en-US" altLang="en-US" sz="2800" dirty="0">
                <a:solidFill>
                  <a:schemeClr val="tx1"/>
                </a:solidFill>
              </a:rPr>
              <a:t> </a:t>
            </a:r>
          </a:p>
          <a:p>
            <a:pPr marL="457200" indent="-457200">
              <a:lnSpc>
                <a:spcPct val="90000"/>
              </a:lnSpc>
              <a:spcBef>
                <a:spcPts val="0"/>
              </a:spcBef>
              <a:spcAft>
                <a:spcPts val="300"/>
              </a:spcAft>
              <a:buFont typeface="Arial" panose="020B0604020202020204" pitchFamily="34" charset="0"/>
              <a:buChar char="•"/>
              <a:defRPr/>
            </a:pPr>
            <a:r>
              <a:rPr lang="en-US" sz="2800" dirty="0"/>
              <a:t>Material for “empty” clauses in D0.1: </a:t>
            </a:r>
            <a:r>
              <a:rPr lang="en-GB" altLang="en-US" sz="2800" u="sng" dirty="0">
                <a:solidFill>
                  <a:schemeClr val="tx1"/>
                </a:solidFill>
                <a:hlinkClick r:id="rId7"/>
              </a:rPr>
              <a:t>11-22/0741r1</a:t>
            </a:r>
            <a:endParaRPr lang="en-US" sz="2800" dirty="0"/>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Consider: </a:t>
            </a:r>
            <a:r>
              <a:rPr lang="en-US" sz="2800" dirty="0"/>
              <a:t>Open issues from Issues Tracking document </a:t>
            </a:r>
            <a:r>
              <a:rPr lang="en-US" sz="2800" dirty="0">
                <a:hlinkClick r:id="rId8"/>
              </a:rPr>
              <a:t>11-22/0435r0</a:t>
            </a:r>
            <a:r>
              <a:rPr lang="en-US" sz="2800" dirty="0"/>
              <a:t> </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?Possibly </a:t>
            </a:r>
            <a:r>
              <a:rPr lang="en-US" altLang="en-US" sz="2800" b="1" dirty="0">
                <a:solidFill>
                  <a:schemeClr val="tx1"/>
                </a:solidFill>
              </a:rPr>
              <a:t>Rule-based random MAC STA identification follow-up, after thi</a:t>
            </a:r>
            <a:r>
              <a:rPr lang="en-US" altLang="en-US" sz="2800" dirty="0">
                <a:solidFill>
                  <a:schemeClr val="tx1"/>
                </a:solidFill>
              </a:rPr>
              <a:t>s week/session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start of session</a:t>
            </a:r>
          </a:p>
          <a:p>
            <a:pPr marL="0" indent="0"/>
            <a:endParaRPr lang="en-US" b="1" dirty="0"/>
          </a:p>
          <a:p>
            <a:pPr marL="0" indent="0"/>
            <a:r>
              <a:rPr lang="en-US" dirty="0"/>
              <a:t>Current draft (D0.1) is posted, on this (new) page! </a:t>
            </a:r>
            <a:r>
              <a:rPr lang="en-US" dirty="0">
                <a:hlinkClick r:id="rId2"/>
              </a:rPr>
              <a:t>https://www.ieee802.org/11/private/Draft_Standards/11bh/index.html</a:t>
            </a:r>
            <a:r>
              <a:rPr lang="en-US" dirty="0"/>
              <a:t> </a:t>
            </a:r>
          </a:p>
          <a:p>
            <a:pPr marL="0" indent="0"/>
            <a:endParaRPr lang="en-US" b="1" dirty="0"/>
          </a:p>
          <a:p>
            <a:pPr>
              <a:buFont typeface="Arial" panose="020B0604020202020204" pitchFamily="34" charset="0"/>
              <a:buChar char="•"/>
            </a:pPr>
            <a:r>
              <a:rPr lang="en-US" dirty="0"/>
              <a:t>Comment Collection?</a:t>
            </a:r>
          </a:p>
          <a:p>
            <a:pPr>
              <a:buFont typeface="Arial" panose="020B0604020202020204" pitchFamily="34" charset="0"/>
              <a:buChar char="•"/>
            </a:pPr>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11-22/0741r1</a:t>
            </a:r>
            <a:r>
              <a:rPr lang="en-GB" altLang="en-US" sz="2400" u="sng" dirty="0">
                <a:solidFill>
                  <a:schemeClr val="tx1"/>
                </a:solidFill>
              </a:rPr>
              <a:t> - </a:t>
            </a:r>
            <a:r>
              <a:rPr lang="en-US" dirty="0"/>
              <a:t>RSN capability indication for P802.11bh</a:t>
            </a:r>
            <a:endParaRPr lang="en-GB" altLang="en-US" u="sng" dirty="0">
              <a:solidFill>
                <a:schemeClr val="tx1"/>
              </a:solidFill>
              <a:hlinkClick r:id="rId3"/>
            </a:endParaRPr>
          </a:p>
          <a:p>
            <a:pPr>
              <a:buFont typeface="Arial" panose="020B0604020202020204" pitchFamily="34" charset="0"/>
              <a:buChar char="•"/>
            </a:pPr>
            <a:r>
              <a:rPr lang="en-GB" altLang="en-US" u="sng" dirty="0">
                <a:solidFill>
                  <a:schemeClr val="tx1"/>
                </a:solidFill>
                <a:hlinkClick r:id="rId3"/>
              </a:rPr>
              <a:t>11-22/0741r1</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3"/>
            <a:ext cx="10744200" cy="5561014"/>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22157928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May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July session:</a:t>
            </a:r>
          </a:p>
          <a:p>
            <a:pPr marL="457200" indent="-457200">
              <a:buFont typeface="Arial" panose="020B0604020202020204" pitchFamily="34" charset="0"/>
              <a:buChar char="•"/>
            </a:pPr>
            <a:r>
              <a:rPr lang="en-US" sz="2800" dirty="0"/>
              <a:t>2 or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11-21/0332r30</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22452</TotalTime>
  <Words>3424</Words>
  <Application>Microsoft Office PowerPoint</Application>
  <PresentationFormat>Widescreen</PresentationFormat>
  <Paragraphs>403</Paragraphs>
  <Slides>35</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Helvetica</vt:lpstr>
      <vt:lpstr>Monotype Sorts</vt:lpstr>
      <vt:lpstr>Times New Roman</vt:lpstr>
      <vt:lpstr>Office Theme</vt:lpstr>
      <vt:lpstr>Document</vt:lpstr>
      <vt:lpstr>TGbh-agenda-2022-May-Interim</vt:lpstr>
      <vt:lpstr>Abstract</vt:lpstr>
      <vt:lpstr>IEEE 802.11 TGbh   Randomized and Changing MAC Addresses (RCM)</vt:lpstr>
      <vt:lpstr>Registration for the May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May 2022, 13:30-15:30 ET</vt:lpstr>
      <vt:lpstr>Approve prior TGbh minutes</vt:lpstr>
      <vt:lpstr>Timeline</vt:lpstr>
      <vt:lpstr>TGbh Agenda – 11 May 2022, 19:00-21:00 ET</vt:lpstr>
      <vt:lpstr>TGbh Agenda – 12 May 2022, 13:30-15:30 ET</vt:lpstr>
      <vt:lpstr>TGbh Agenda – 13 May 2022, 09:00-11:00 ET</vt:lpstr>
      <vt:lpstr>Officer elections/affirmation</vt:lpstr>
      <vt:lpstr>Officer election/confirmations Motion</vt:lpstr>
      <vt:lpstr>Contributions</vt:lpstr>
      <vt:lpstr>Way forward</vt:lpstr>
      <vt:lpstr>Motion #7 – D0.1 update</vt:lpstr>
      <vt:lpstr>PowerPoint Presentation</vt:lpstr>
      <vt:lpstr>Motion X - TGbh initial WG ballot</vt:lpstr>
      <vt:lpstr>Motion X – Dx.x update</vt:lpstr>
      <vt:lpstr>July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253</cp:revision>
  <cp:lastPrinted>1601-01-01T00:00:00Z</cp:lastPrinted>
  <dcterms:created xsi:type="dcterms:W3CDTF">2021-01-26T19:12:38Z</dcterms:created>
  <dcterms:modified xsi:type="dcterms:W3CDTF">2022-05-13T12:56:15Z</dcterms:modified>
</cp:coreProperties>
</file>