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76" r:id="rId19"/>
    <p:sldId id="312" r:id="rId20"/>
    <p:sldId id="2371" r:id="rId21"/>
    <p:sldId id="314" r:id="rId22"/>
    <p:sldId id="297" r:id="rId23"/>
    <p:sldId id="308" r:id="rId24"/>
    <p:sldId id="2375" r:id="rId25"/>
    <p:sldId id="309" r:id="rId26"/>
    <p:sldId id="2374" r:id="rId27"/>
    <p:sldId id="2370" r:id="rId28"/>
    <p:sldId id="2367" r:id="rId29"/>
    <p:sldId id="307" r:id="rId30"/>
    <p:sldId id="310" r:id="rId31"/>
    <p:sldId id="295" r:id="rId32"/>
    <p:sldId id="311" r:id="rId33"/>
    <p:sldId id="313"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9" d="100"/>
          <a:sy n="79" d="100"/>
        </p:scale>
        <p:origin x="126" y="48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99577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092361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934131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802.11-22/0590r5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35-00-00bh-open-issues-from-issues-tracking.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488-00-00bh-minutes-tgbh-plenary-march-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639-01-00bh-802-11bh-telecon-minutes-april-12-2022.docx" TargetMode="External"/><Relationship Id="rId5" Type="http://schemas.openxmlformats.org/officeDocument/2006/relationships/hyperlink" Target="https://mentor.ieee.org/802.11/dcn/22/11-22-0633-00-00bh-802-11bh-telecon-minutes-april-7-2022.docx" TargetMode="External"/><Relationship Id="rId4" Type="http://schemas.openxmlformats.org/officeDocument/2006/relationships/hyperlink" Target="https://mentor.ieee.org/802.11/dcn/22/11-22-0604-00-00bh-802-11bh-telecon-minutes-march-29-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1/11-21-0332-30-00bh-issues-tracking.doc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1/11-21-0332-30-00bh-issues-tracking.doc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737-01-00bh-maad-mac-outline.pptx" TargetMode="External"/><Relationship Id="rId7" Type="http://schemas.openxmlformats.org/officeDocument/2006/relationships/hyperlink" Target="https://mentor.ieee.org/802.11/dcn/22/11-22-0435-00-00bh-open-issues-from-issues-tracking.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2/11-22-0741-00-00bh-suggestions-for-remaining-fix-ups-in-tgbh-d0-1.docx" TargetMode="External"/><Relationship Id="rId5" Type="http://schemas.openxmlformats.org/officeDocument/2006/relationships/hyperlink" Target="https://mentor.ieee.org/802.11/dcn/22/11-22-0755-00-00bh-irm-new-text.docx" TargetMode="External"/><Relationship Id="rId4" Type="http://schemas.openxmlformats.org/officeDocument/2006/relationships/hyperlink" Target="https://mentor.ieee.org/802.11/dcn/22/11-22-0753-00-00bh-irma-new.pptx"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26" Type="http://schemas.openxmlformats.org/officeDocument/2006/relationships/hyperlink" Target="https://mentor.ieee.org/802.11/dcn/22/11-22-0473-00-00bh-rule-based-random-mac-sta-identification.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157-03-00bh-mac-address-designation-maad.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5" Type="http://schemas.openxmlformats.org/officeDocument/2006/relationships/hyperlink" Target="https://mentor.ieee.org/802.11/dcn/22/11-22-0427-05-00bh-maad-mac-2-text.docx" TargetMode="External"/><Relationship Id="rId2" Type="http://schemas.openxmlformats.org/officeDocument/2006/relationships/notesSlide" Target="../notesSlides/notesSlide14.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8-03-00bh-sta-generated-device-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4-01-00bh-maad-mac-2-presentat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187-02-00bh-network-generated-device-id.doc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482-01-00bh-annex-for-opaque-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301-02-00bh-maad-mac-text.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TGbh-agenda-2022-May-Interim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2022-05-11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47"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May 2022, 13:30-15:30 ET</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Interim meetings: Tuesday, 13:30-15:30; </a:t>
            </a:r>
            <a:r>
              <a:rPr lang="en-US" altLang="en-US" sz="2400" strike="sngStrike" dirty="0"/>
              <a:t>Wednesday, 19:00-21:00; </a:t>
            </a:r>
            <a:r>
              <a:rPr lang="en-US" altLang="en-US" sz="2400" dirty="0"/>
              <a:t>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March plenary and March/April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Officer elections - Friday</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24)</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March Plenary session: </a:t>
            </a:r>
            <a:r>
              <a:rPr lang="en-US" sz="2400" dirty="0">
                <a:hlinkClick r:id="rId3"/>
              </a:rPr>
              <a:t>11-22/0488r0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Mar 29: </a:t>
            </a:r>
            <a:r>
              <a:rPr lang="en-US" sz="2400" dirty="0">
                <a:hlinkClick r:id="rId4"/>
              </a:rPr>
              <a:t>11-22/0604r0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Apr 7: </a:t>
            </a:r>
            <a:r>
              <a:rPr lang="en-US" sz="2400" dirty="0">
                <a:hlinkClick r:id="rId5"/>
              </a:rPr>
              <a:t>11-22/0633r0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Apr 12: </a:t>
            </a:r>
            <a:r>
              <a:rPr lang="en-US" sz="2400" dirty="0">
                <a:hlinkClick r:id="rId6"/>
              </a:rPr>
              <a:t>11-22/0639r1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Apr 21: Cancelled</a:t>
            </a:r>
          </a:p>
          <a:p>
            <a:pPr marL="457200" indent="-457200">
              <a:lnSpc>
                <a:spcPct val="90000"/>
              </a:lnSpc>
              <a:spcBef>
                <a:spcPts val="0"/>
              </a:spcBef>
              <a:spcAft>
                <a:spcPts val="600"/>
              </a:spcAft>
              <a:buFont typeface="Arial" panose="020B0604020202020204" pitchFamily="34" charset="0"/>
              <a:buChar char="•"/>
              <a:defRPr/>
            </a:pPr>
            <a:r>
              <a:rPr lang="en-US" sz="2800" dirty="0"/>
              <a:t>Moved: Graham Smith</a:t>
            </a:r>
          </a:p>
          <a:p>
            <a:pPr marL="457200" indent="-457200">
              <a:lnSpc>
                <a:spcPct val="90000"/>
              </a:lnSpc>
              <a:spcBef>
                <a:spcPts val="0"/>
              </a:spcBef>
              <a:spcAft>
                <a:spcPts val="600"/>
              </a:spcAft>
              <a:buFont typeface="Arial" panose="020B0604020202020204" pitchFamily="34" charset="0"/>
              <a:buChar char="•"/>
              <a:defRPr/>
            </a:pPr>
            <a:r>
              <a:rPr lang="en-US" sz="2800" dirty="0"/>
              <a:t>Seconded: Dan Harkins</a:t>
            </a:r>
          </a:p>
          <a:p>
            <a:pPr marL="457200" indent="-457200">
              <a:lnSpc>
                <a:spcPct val="90000"/>
              </a:lnSpc>
              <a:spcBef>
                <a:spcPts val="0"/>
              </a:spcBef>
              <a:spcAft>
                <a:spcPts val="600"/>
              </a:spcAft>
              <a:buFont typeface="Arial" panose="020B0604020202020204" pitchFamily="34" charset="0"/>
              <a:buChar char="•"/>
              <a:defRPr/>
            </a:pPr>
            <a:r>
              <a:rPr lang="en-US" sz="2800" dirty="0"/>
              <a:t>Result: Unanimous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Officer elections/affirmation</a:t>
            </a:r>
            <a:endParaRPr lang="en-GB" dirty="0"/>
          </a:p>
        </p:txBody>
      </p:sp>
      <p:sp>
        <p:nvSpPr>
          <p:cNvPr id="4098" name="Rectangle 2"/>
          <p:cNvSpPr>
            <a:spLocks noGrp="1" noChangeArrowheads="1"/>
          </p:cNvSpPr>
          <p:nvPr>
            <p:ph idx="1"/>
          </p:nvPr>
        </p:nvSpPr>
        <p:spPr>
          <a:xfrm>
            <a:off x="905257" y="1524000"/>
            <a:ext cx="10361084" cy="4951414"/>
          </a:xfrm>
          <a:ln/>
        </p:spPr>
        <p:txBody>
          <a:bodyPr/>
          <a:lstStyle/>
          <a:p>
            <a:pPr marL="0" indent="0" eaLnBrk="1" hangingPunct="1">
              <a:lnSpc>
                <a:spcPct val="90000"/>
              </a:lnSpc>
              <a:spcBef>
                <a:spcPts val="300"/>
              </a:spcBef>
              <a:buNone/>
              <a:defRPr/>
            </a:pPr>
            <a:r>
              <a:rPr lang="en-US" sz="3200" dirty="0"/>
              <a:t>Chair appointed by WG Chair, confirmed by WG motion</a:t>
            </a:r>
          </a:p>
          <a:p>
            <a:pPr marL="0" indent="0" eaLnBrk="1" hangingPunct="1">
              <a:lnSpc>
                <a:spcPct val="90000"/>
              </a:lnSpc>
              <a:spcBef>
                <a:spcPts val="300"/>
              </a:spcBef>
              <a:buNone/>
              <a:defRPr/>
            </a:pPr>
            <a:endParaRPr lang="en-US" sz="3200" dirty="0"/>
          </a:p>
          <a:p>
            <a:pPr marL="0" indent="0" eaLnBrk="1" hangingPunct="1">
              <a:lnSpc>
                <a:spcPct val="90000"/>
              </a:lnSpc>
              <a:spcBef>
                <a:spcPts val="300"/>
              </a:spcBef>
              <a:buNone/>
              <a:defRPr/>
            </a:pPr>
            <a:r>
              <a:rPr lang="en-US" sz="3200" dirty="0" err="1"/>
              <a:t>VChair</a:t>
            </a:r>
            <a:r>
              <a:rPr lang="en-US" sz="3200" dirty="0"/>
              <a:t> approved by TG election, confirmed by WG motion</a:t>
            </a:r>
          </a:p>
          <a:p>
            <a:pPr marL="0" indent="0" eaLnBrk="1" hangingPunct="1">
              <a:lnSpc>
                <a:spcPct val="90000"/>
              </a:lnSpc>
              <a:spcBef>
                <a:spcPts val="300"/>
              </a:spcBef>
              <a:buNone/>
              <a:defRPr/>
            </a:pPr>
            <a:endParaRPr lang="en-US" sz="3200" dirty="0"/>
          </a:p>
          <a:p>
            <a:pPr marL="0" indent="0" eaLnBrk="1" hangingPunct="1">
              <a:lnSpc>
                <a:spcPct val="90000"/>
              </a:lnSpc>
              <a:spcBef>
                <a:spcPts val="300"/>
              </a:spcBef>
              <a:buNone/>
              <a:defRPr/>
            </a:pPr>
            <a:r>
              <a:rPr lang="en-US" sz="3200" dirty="0"/>
              <a:t>Secretary appointed by TG Chair, confirmed by TG motion</a:t>
            </a:r>
          </a:p>
          <a:p>
            <a:pPr marL="0" indent="0" eaLnBrk="1" hangingPunct="1">
              <a:lnSpc>
                <a:spcPct val="90000"/>
              </a:lnSpc>
              <a:spcBef>
                <a:spcPts val="300"/>
              </a:spcBef>
              <a:buNone/>
              <a:defRPr/>
            </a:pPr>
            <a:endParaRPr lang="en-US" sz="3200" dirty="0"/>
          </a:p>
          <a:p>
            <a:pPr marL="457200" indent="-457200">
              <a:lnSpc>
                <a:spcPct val="90000"/>
              </a:lnSpc>
              <a:spcBef>
                <a:spcPts val="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0725707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solidFill>
                  <a:schemeClr val="tx1"/>
                </a:solidFill>
                <a:highlight>
                  <a:srgbClr val="FF0000"/>
                </a:highlight>
                <a:sym typeface="Wingdings" panose="05000000000000000000" pitchFamily="2" charset="2"/>
              </a:rPr>
              <a:t>Jan 2022</a:t>
            </a:r>
            <a:r>
              <a:rPr lang="en-US" altLang="zh-CN" sz="2400" dirty="0">
                <a:solidFill>
                  <a:schemeClr val="tx1"/>
                </a:solidFill>
                <a:sym typeface="Wingdings" panose="05000000000000000000" pitchFamily="2" charset="2"/>
              </a:rPr>
              <a:t> -&gt; </a:t>
            </a:r>
            <a:r>
              <a:rPr lang="en-US" altLang="zh-CN" sz="2400" dirty="0">
                <a:solidFill>
                  <a:schemeClr val="tx1"/>
                </a:solidFill>
                <a:highlight>
                  <a:srgbClr val="00FF00"/>
                </a:highlight>
                <a:sym typeface="Wingdings" panose="05000000000000000000" pitchFamily="2" charset="2"/>
              </a:rPr>
              <a:t>May 2022</a:t>
            </a:r>
            <a:endParaRPr lang="en-US" altLang="zh-CN" sz="2400" dirty="0">
              <a:solidFill>
                <a:schemeClr val="tx1"/>
              </a:solidFill>
              <a:sym typeface="Wingdings" panose="05000000000000000000" pitchFamily="2" charset="2"/>
            </a:endParaRPr>
          </a:p>
          <a:p>
            <a:pPr lvl="1" algn="just">
              <a:spcBef>
                <a:spcPts val="0"/>
              </a:spcBef>
            </a:pPr>
            <a:r>
              <a:rPr lang="en-US" altLang="zh-CN" sz="2400" dirty="0">
                <a:solidFill>
                  <a:schemeClr val="tx1"/>
                </a:solidFill>
                <a:sym typeface="Wingdings" panose="05000000000000000000" pitchFamily="2" charset="2"/>
              </a:rPr>
              <a:t>											OR</a:t>
            </a:r>
            <a:endParaRPr lang="en-US" altLang="zh-CN" sz="2400" dirty="0">
              <a:solidFill>
                <a:schemeClr val="tx1"/>
              </a:solidFill>
            </a:endParaRPr>
          </a:p>
          <a:p>
            <a:pPr lvl="1" algn="just">
              <a:spcBef>
                <a:spcPts val="0"/>
              </a:spcBef>
            </a:pPr>
            <a:r>
              <a:rPr lang="en-US" altLang="zh-CN" sz="2400" dirty="0"/>
              <a:t>Initial Letter Ballot (D1.0)		</a:t>
            </a:r>
            <a:r>
              <a:rPr lang="en-US" altLang="zh-CN" sz="2400" dirty="0">
                <a:highlight>
                  <a:srgbClr val="FF0000"/>
                </a:highlight>
              </a:rPr>
              <a:t>Mar 2022</a:t>
            </a:r>
            <a:r>
              <a:rPr lang="en-US" altLang="zh-CN" sz="2400" dirty="0"/>
              <a:t> -&gt; May 2022?</a:t>
            </a:r>
          </a:p>
          <a:p>
            <a:pPr lvl="1" algn="just">
              <a:spcBef>
                <a:spcPts val="0"/>
              </a:spcBef>
            </a:pPr>
            <a:r>
              <a:rPr lang="en-US" altLang="zh-CN" sz="2400" dirty="0"/>
              <a:t>Recirculation LB (D2.0)			Jul 2022 -&gt; ??</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p>
          <a:p>
            <a:pPr lvl="1" algn="just">
              <a:spcBef>
                <a:spcPts val="0"/>
              </a:spcBef>
            </a:pPr>
            <a:endParaRPr lang="en-US" sz="2400" b="1" dirty="0"/>
          </a:p>
          <a:p>
            <a:pPr lvl="1" algn="just">
              <a:spcBef>
                <a:spcPts val="0"/>
              </a:spcBef>
            </a:pPr>
            <a:r>
              <a:rPr lang="en-US" sz="2400" b="1" dirty="0"/>
              <a:t>Approved, no objections</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May 2022, 19:00-21:00 ET</a:t>
            </a:r>
            <a:endParaRPr lang="en-GB" dirty="0"/>
          </a:p>
        </p:txBody>
      </p:sp>
      <p:sp>
        <p:nvSpPr>
          <p:cNvPr id="4098" name="Rectangle 2"/>
          <p:cNvSpPr>
            <a:spLocks noGrp="1" noChangeArrowheads="1"/>
          </p:cNvSpPr>
          <p:nvPr>
            <p:ph idx="1"/>
          </p:nvPr>
        </p:nvSpPr>
        <p:spPr>
          <a:xfrm>
            <a:off x="685800" y="1751014"/>
            <a:ext cx="10820399" cy="47244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Cancelled</a:t>
            </a:r>
            <a:endParaRPr lang="en-US" sz="2800" b="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89837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May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Interim meetings: Tuesday, 13:30-15:30; </a:t>
            </a:r>
            <a:r>
              <a:rPr lang="en-US" altLang="en-US" sz="2400" strike="sngStrike" dirty="0"/>
              <a:t>Wednesday, 19:00-21:00; </a:t>
            </a:r>
            <a:r>
              <a:rPr lang="en-US" altLang="en-US" sz="2400" dirty="0"/>
              <a:t>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24)</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r>
              <a:rPr lang="en-US" sz="2800" b="0" dirty="0">
                <a:hlinkClick r:id="rId7"/>
              </a:rPr>
              <a:t>11-22/0668r0</a:t>
            </a:r>
            <a:r>
              <a:rPr lang="en-US" sz="2800" b="0" dirty="0"/>
              <a:t>, </a:t>
            </a:r>
            <a:r>
              <a:rPr lang="en-US" sz="2800" b="0" dirty="0">
                <a:hlinkClick r:id="rId8"/>
              </a:rPr>
              <a:t>11-22/0653r0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May 2022, 09:00-11:00 ET</a:t>
            </a:r>
            <a:endParaRPr lang="en-GB" dirty="0"/>
          </a:p>
        </p:txBody>
      </p:sp>
      <p:sp>
        <p:nvSpPr>
          <p:cNvPr id="4098" name="Rectangle 2"/>
          <p:cNvSpPr>
            <a:spLocks noGrp="1" noChangeArrowheads="1"/>
          </p:cNvSpPr>
          <p:nvPr>
            <p:ph idx="1"/>
          </p:nvPr>
        </p:nvSpPr>
        <p:spPr>
          <a:xfrm>
            <a:off x="762000" y="1144586"/>
            <a:ext cx="10744199" cy="53308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Next meetings plan</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24)</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r>
              <a:rPr lang="en-US" sz="2800" b="0" dirty="0">
                <a:hlinkClick r:id="rId7"/>
              </a:rPr>
              <a:t>11-22/0668r0</a:t>
            </a:r>
            <a:r>
              <a:rPr lang="en-US" sz="2800" b="0" dirty="0"/>
              <a:t>, </a:t>
            </a:r>
            <a:r>
              <a:rPr lang="en-US" sz="2800" b="0" dirty="0">
                <a:hlinkClick r:id="rId8"/>
              </a:rPr>
              <a:t>11-22/0653r0</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Next steps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nSpc>
                <a:spcPct val="90000"/>
              </a:lnSpc>
              <a:spcBef>
                <a:spcPts val="0"/>
              </a:spcBef>
              <a:spcAft>
                <a:spcPts val="300"/>
              </a:spcAft>
              <a:buFont typeface="Arial" panose="020B0604020202020204" pitchFamily="34" charset="0"/>
              <a:buChar char="•"/>
              <a:defRPr/>
            </a:pPr>
            <a:endParaRPr lang="en-US" altLang="en-US" sz="28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MAAD MAC Outline: </a:t>
            </a:r>
            <a:r>
              <a:rPr lang="en-US" altLang="en-US" sz="2800" dirty="0">
                <a:solidFill>
                  <a:schemeClr val="tx1"/>
                </a:solidFill>
                <a:hlinkClick r:id="rId3"/>
              </a:rPr>
              <a:t>11-22/0737r1</a:t>
            </a:r>
            <a:r>
              <a:rPr lang="en-US" altLang="en-US" sz="2800" dirty="0">
                <a:solidFill>
                  <a:schemeClr val="tx1"/>
                </a:solidFill>
              </a:rPr>
              <a:t> (Friday?)</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IRMA NEW/New text: </a:t>
            </a:r>
            <a:r>
              <a:rPr lang="en-US" altLang="en-US" sz="2800" dirty="0">
                <a:solidFill>
                  <a:schemeClr val="tx1"/>
                </a:solidFill>
                <a:hlinkClick r:id="rId4"/>
              </a:rPr>
              <a:t>11-22/0753r0</a:t>
            </a:r>
            <a:r>
              <a:rPr lang="en-US" altLang="en-US" sz="2800" dirty="0">
                <a:solidFill>
                  <a:schemeClr val="tx1"/>
                </a:solidFill>
              </a:rPr>
              <a:t>, </a:t>
            </a:r>
            <a:r>
              <a:rPr lang="en-US" altLang="en-US" sz="2800" dirty="0">
                <a:solidFill>
                  <a:schemeClr val="tx1"/>
                </a:solidFill>
                <a:hlinkClick r:id="rId5"/>
              </a:rPr>
              <a:t>11-22/0755r0</a:t>
            </a:r>
            <a:r>
              <a:rPr lang="en-US" altLang="en-US" sz="2800" dirty="0">
                <a:solidFill>
                  <a:schemeClr val="tx1"/>
                </a:solidFill>
              </a:rPr>
              <a:t>  </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Follow-up on 11-22/0187r2 items (renaming, etc.)</a:t>
            </a:r>
          </a:p>
          <a:p>
            <a:pPr marL="457200" indent="-457200">
              <a:lnSpc>
                <a:spcPct val="90000"/>
              </a:lnSpc>
              <a:spcBef>
                <a:spcPts val="0"/>
              </a:spcBef>
              <a:spcAft>
                <a:spcPts val="300"/>
              </a:spcAft>
              <a:buFont typeface="Arial" panose="020B0604020202020204" pitchFamily="34" charset="0"/>
              <a:buChar char="•"/>
              <a:defRPr/>
            </a:pPr>
            <a:r>
              <a:rPr lang="en-US" sz="2800" dirty="0"/>
              <a:t>Material for “empty” clauses in D0.1: </a:t>
            </a:r>
            <a:r>
              <a:rPr lang="en-US" sz="2800" dirty="0">
                <a:hlinkClick r:id="rId6"/>
              </a:rPr>
              <a:t>11-22/0741r0</a:t>
            </a:r>
            <a:r>
              <a:rPr lang="en-US" sz="2800" dirty="0"/>
              <a:t> </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Consider: </a:t>
            </a:r>
            <a:r>
              <a:rPr lang="en-US" sz="2800" dirty="0"/>
              <a:t>Open issues </a:t>
            </a:r>
            <a:r>
              <a:rPr lang="en-US" sz="2800" dirty="0" err="1"/>
              <a:t>fromIssues</a:t>
            </a:r>
            <a:r>
              <a:rPr lang="en-US" sz="2800" dirty="0"/>
              <a:t> Tracking document </a:t>
            </a:r>
            <a:r>
              <a:rPr lang="en-US" sz="2800" dirty="0">
                <a:hlinkClick r:id="rId7"/>
              </a:rPr>
              <a:t>11-22/0435r0</a:t>
            </a:r>
            <a:r>
              <a:rPr lang="en-US" sz="2800" dirty="0"/>
              <a:t> </a:t>
            </a: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?Possibly </a:t>
            </a:r>
            <a:r>
              <a:rPr lang="en-US" altLang="en-US" sz="2800" b="1" dirty="0">
                <a:solidFill>
                  <a:schemeClr val="tx1"/>
                </a:solidFill>
              </a:rPr>
              <a:t>Rule-based random MAC STA identification follow-up, after thi</a:t>
            </a:r>
            <a:r>
              <a:rPr lang="en-US" altLang="en-US" sz="2800" dirty="0">
                <a:solidFill>
                  <a:schemeClr val="tx1"/>
                </a:solidFill>
              </a:rPr>
              <a:t>s week/session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start of session</a:t>
            </a:r>
          </a:p>
          <a:p>
            <a:pPr marL="0" indent="0"/>
            <a:endParaRPr lang="en-US" b="1" dirty="0"/>
          </a:p>
          <a:p>
            <a:pPr marL="0" indent="0"/>
            <a:r>
              <a:rPr lang="en-US" dirty="0"/>
              <a:t>Current draft (D0.1) is posted, on this (new) page! </a:t>
            </a:r>
            <a:r>
              <a:rPr lang="en-US" dirty="0">
                <a:hlinkClick r:id="rId2"/>
              </a:rPr>
              <a:t>https://www.ieee802.org/11/private/Draft_Standards/11bh/index.html</a:t>
            </a:r>
            <a:r>
              <a:rPr lang="en-US" dirty="0"/>
              <a:t> </a:t>
            </a:r>
          </a:p>
          <a:p>
            <a:pPr marL="0" indent="0"/>
            <a:endParaRPr lang="en-US" b="1" dirty="0"/>
          </a:p>
          <a:p>
            <a:pPr>
              <a:buFont typeface="Arial" panose="020B0604020202020204" pitchFamily="34" charset="0"/>
              <a:buChar char="•"/>
            </a:pPr>
            <a:r>
              <a:rPr lang="en-US" dirty="0"/>
              <a:t>Comment Collection?</a:t>
            </a:r>
          </a:p>
          <a:p>
            <a:pPr>
              <a:buFont typeface="Arial" panose="020B0604020202020204" pitchFamily="34" charset="0"/>
              <a:buChar char="•"/>
            </a:pPr>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609600" y="648493"/>
            <a:ext cx="10744200" cy="5561014"/>
          </a:xfrm>
          <a:ln/>
        </p:spPr>
        <p:txBody>
          <a:bodyPr/>
          <a:lstStyle/>
          <a:p>
            <a:pPr marL="0" indent="0">
              <a:lnSpc>
                <a:spcPct val="90000"/>
              </a:lnSpc>
              <a:spcBef>
                <a:spcPts val="0"/>
              </a:spcBef>
              <a:spcAft>
                <a:spcPts val="0"/>
              </a:spcAft>
              <a:defRPr/>
            </a:pPr>
            <a:r>
              <a:rPr lang="en-US" altLang="en-US" dirty="0">
                <a:solidFill>
                  <a:schemeClr val="tx1"/>
                </a:solidFill>
              </a:rPr>
              <a:t>Solution 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lvl="1">
              <a:lnSpc>
                <a:spcPct val="90000"/>
              </a:lnSpc>
              <a:spcBef>
                <a:spcPts val="0"/>
              </a:spcBef>
              <a:spcAft>
                <a:spcPts val="300"/>
              </a:spcAft>
              <a:buFont typeface="Arial" panose="020B0604020202020204" pitchFamily="34" charset="0"/>
              <a:buChar char="•"/>
              <a:defRPr/>
            </a:pPr>
            <a:r>
              <a:rPr lang="en-US" sz="1400" b="1" dirty="0">
                <a:hlinkClick r:id="rId19"/>
              </a:rPr>
              <a:t>11-22/0482r1</a:t>
            </a:r>
            <a:r>
              <a:rPr lang="en-US" sz="1400" b="1" dirty="0"/>
              <a:t>: Annex Text for Opaque Device ID (</a:t>
            </a:r>
            <a:r>
              <a:rPr lang="en-US" sz="1400" b="1" u="sng" dirty="0"/>
              <a:t>not reviewed yet)</a:t>
            </a:r>
            <a:endParaRPr lang="en-US" altLang="en-US" sz="1400" dirty="0">
              <a:solidFill>
                <a:schemeClr val="tx1"/>
              </a:solidFill>
            </a:endParaRP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1"/>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2"/>
              </a:rPr>
              <a:t>11-22/0301r2</a:t>
            </a:r>
            <a:r>
              <a:rPr lang="en-US" altLang="en-US" sz="1400" b="1" dirty="0">
                <a:solidFill>
                  <a:schemeClr val="tx1"/>
                </a:solidFill>
              </a:rPr>
              <a:t>: MAAD MAC text (reviewed Mar 3</a:t>
            </a:r>
            <a:r>
              <a:rPr lang="en-US" altLang="en-US" sz="1400" b="1" u="sng" dirty="0">
                <a:solidFill>
                  <a:schemeClr val="tx1"/>
                </a:solidFill>
              </a:rPr>
              <a:t>, updated</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3"/>
              </a:rPr>
              <a:t>11-22/0187r2</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4"/>
              </a:rPr>
              <a:t>11-22/0424r1</a:t>
            </a:r>
            <a:r>
              <a:rPr lang="en-US" altLang="en-US" sz="1400" dirty="0">
                <a:solidFill>
                  <a:schemeClr val="tx1"/>
                </a:solidFill>
              </a:rPr>
              <a:t>: MAAD MAC 2 (reviewed Mar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5"/>
              </a:rPr>
              <a:t>11-22/-0427r5</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bg2"/>
                </a:solidFill>
                <a:hlinkClick r:id="rId26"/>
              </a:rPr>
              <a:t>11-22/0473r0</a:t>
            </a:r>
            <a:r>
              <a:rPr lang="en-US" altLang="en-US" sz="1400" b="1" dirty="0">
                <a:solidFill>
                  <a:schemeClr val="tx1"/>
                </a:solidFill>
              </a:rPr>
              <a:t>: Rule-based random MAC STA identification</a:t>
            </a:r>
          </a:p>
          <a:p>
            <a:pPr>
              <a:lnSpc>
                <a:spcPct val="90000"/>
              </a:lnSpc>
              <a:spcBef>
                <a:spcPts val="0"/>
              </a:spcBef>
              <a:spcAft>
                <a:spcPts val="300"/>
              </a:spcAft>
              <a:buFont typeface="Arial" panose="020B0604020202020204" pitchFamily="34" charset="0"/>
              <a:buChar char="•"/>
              <a:defRPr/>
            </a:pPr>
            <a:endParaRPr lang="en-US" altLang="en-US" sz="1800"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2019</a:t>
            </a:r>
            <a:endParaRPr lang="en-GB" dirty="0"/>
          </a:p>
        </p:txBody>
      </p:sp>
    </p:spTree>
    <p:extLst>
      <p:ext uri="{BB962C8B-B14F-4D97-AF65-F5344CB8AC3E}">
        <p14:creationId xmlns:p14="http://schemas.microsoft.com/office/powerpoint/2010/main" val="22157928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July session:</a:t>
            </a:r>
          </a:p>
          <a:p>
            <a:pPr marL="457200" indent="-457200">
              <a:buFont typeface="Arial" panose="020B0604020202020204" pitchFamily="34" charset="0"/>
              <a:buChar char="•"/>
            </a:pPr>
            <a:r>
              <a:rPr lang="en-US" sz="2800" dirty="0"/>
              <a:t>2 or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May 2022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hlinkClick r:id="rId3"/>
              </a:rPr>
              <a:t>11-21/0332r30</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https://touchpoint.eventsair.com/2022-may-ieee-802-wireless-interim-session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20161</TotalTime>
  <Words>3287</Words>
  <Application>Microsoft Office PowerPoint</Application>
  <PresentationFormat>Widescreen</PresentationFormat>
  <Paragraphs>378</Paragraphs>
  <Slides>33</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Helvetica</vt:lpstr>
      <vt:lpstr>Monotype Sorts</vt:lpstr>
      <vt:lpstr>Times New Roman</vt:lpstr>
      <vt:lpstr>Office Theme</vt:lpstr>
      <vt:lpstr>Document</vt:lpstr>
      <vt:lpstr>TGbh-agenda-2022-May-Interim</vt:lpstr>
      <vt:lpstr>Abstract</vt:lpstr>
      <vt:lpstr>IEEE 802.11 TGbh   Randomized and Changing MAC Addresses (RCM)</vt:lpstr>
      <vt:lpstr>Registration for the May 802.11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May 2022, 13:30-15:30 ET</vt:lpstr>
      <vt:lpstr>Approve prior TGbh minutes</vt:lpstr>
      <vt:lpstr>Officer elections/affirmation</vt:lpstr>
      <vt:lpstr>Timeline</vt:lpstr>
      <vt:lpstr>TGbh Agenda – 11 May 2022, 19:00-21:00 ET</vt:lpstr>
      <vt:lpstr>TGbh Agenda – 12 May 2022, 13:30-15:30 ET</vt:lpstr>
      <vt:lpstr>TGbh Agenda – 13 May 2022, 09:00-11:00 ET</vt:lpstr>
      <vt:lpstr>Contributions</vt:lpstr>
      <vt:lpstr>Way forward</vt:lpstr>
      <vt:lpstr>PowerPoint Presentation</vt:lpstr>
      <vt:lpstr>Motion X - TGbh initial WG ballot</vt:lpstr>
      <vt:lpstr>Motion X – Dx.x update</vt:lpstr>
      <vt:lpstr>July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247</cp:revision>
  <cp:lastPrinted>1601-01-01T00:00:00Z</cp:lastPrinted>
  <dcterms:created xsi:type="dcterms:W3CDTF">2021-01-26T19:12:38Z</dcterms:created>
  <dcterms:modified xsi:type="dcterms:W3CDTF">2022-05-11T22:43:37Z</dcterms:modified>
</cp:coreProperties>
</file>