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272" r:id="rId3"/>
    <p:sldId id="315" r:id="rId4"/>
    <p:sldId id="2366" r:id="rId5"/>
    <p:sldId id="328" r:id="rId6"/>
    <p:sldId id="267" r:id="rId7"/>
    <p:sldId id="260" r:id="rId8"/>
    <p:sldId id="261" r:id="rId9"/>
    <p:sldId id="262" r:id="rId10"/>
    <p:sldId id="263" r:id="rId11"/>
    <p:sldId id="283" r:id="rId12"/>
    <p:sldId id="284" r:id="rId13"/>
    <p:sldId id="287" r:id="rId14"/>
    <p:sldId id="288" r:id="rId15"/>
    <p:sldId id="289" r:id="rId16"/>
    <p:sldId id="361" r:id="rId17"/>
    <p:sldId id="365" r:id="rId18"/>
    <p:sldId id="367" r:id="rId19"/>
    <p:sldId id="363" r:id="rId20"/>
    <p:sldId id="2369" r:id="rId21"/>
    <p:sldId id="2370" r:id="rId22"/>
    <p:sldId id="373" r:id="rId23"/>
    <p:sldId id="2368" r:id="rId24"/>
    <p:sldId id="2367" r:id="rId25"/>
    <p:sldId id="360"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940" autoAdjust="0"/>
    <p:restoredTop sz="98505" autoAdjust="0"/>
  </p:normalViewPr>
  <p:slideViewPr>
    <p:cSldViewPr>
      <p:cViewPr varScale="1">
        <p:scale>
          <a:sx n="119" d="100"/>
          <a:sy n="119" d="100"/>
        </p:scale>
        <p:origin x="768" y="108"/>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9789139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5245279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068764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23</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40699883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24</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298453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May 2022</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802.11-22/0589r4</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2/11-22-0449-00-0arc-arc-sc-teleconferences-minutes-march-2022-plenary.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2/11-22-0562-00-0arc-arc-sc-teleconferences-minutes-31-mar-2022.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705-01-0000-ieee-std-802-nendica-discussion-update.ppt"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0413-05-0arc-clause-6-propos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1/11-21-1797-02-0arc-proposal-for-new-annex-g-frame-exchange-sequence-descriptions.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11/dcn/22/11-22-0101-00-0arc-the-need-for-frame-exchange-sequences.ppt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ARC-SC-agenda-May-2022</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2022-05-11</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050"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9 May 2022, 13:30 ET</a:t>
            </a:r>
          </a:p>
        </p:txBody>
      </p:sp>
      <p:sp>
        <p:nvSpPr>
          <p:cNvPr id="11267" name="Rectangle 3"/>
          <p:cNvSpPr>
            <a:spLocks noGrp="1" noChangeArrowheads="1"/>
          </p:cNvSpPr>
          <p:nvPr>
            <p:ph idx="1"/>
          </p:nvPr>
        </p:nvSpPr>
        <p:spPr>
          <a:xfrm>
            <a:off x="342900" y="1371600"/>
            <a:ext cx="8458200" cy="5143500"/>
          </a:xfrm>
        </p:spPr>
        <p:txBody>
          <a:bodyPr/>
          <a:lstStyle/>
          <a:p>
            <a:pPr eaLnBrk="1" hangingPunct="1">
              <a:lnSpc>
                <a:spcPct val="90000"/>
              </a:lnSpc>
              <a:spcBef>
                <a:spcPts val="300"/>
              </a:spcBef>
              <a:spcAft>
                <a:spcPts val="600"/>
              </a:spcAft>
              <a:defRPr/>
            </a:pPr>
            <a:r>
              <a:rPr lang="en-US" sz="2800" dirty="0">
                <a:solidFill>
                  <a:srgbClr val="000000"/>
                </a:solidFill>
              </a:rPr>
              <a:t>Reminder: 2 meetings this week: Monday 13:30 ET, Wednesday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Officer elections/confirmations (complete on Wed)</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Clause 6</a:t>
            </a:r>
          </a:p>
          <a:p>
            <a:pPr lvl="1" eaLnBrk="1" hangingPunct="1">
              <a:lnSpc>
                <a:spcPct val="90000"/>
              </a:lnSpc>
              <a:spcBef>
                <a:spcPts val="0"/>
              </a:spcBef>
              <a:spcAft>
                <a:spcPts val="300"/>
              </a:spcAft>
              <a:defRPr/>
            </a:pPr>
            <a:r>
              <a:rPr lang="en-US" dirty="0"/>
              <a:t>Annex G way forward </a:t>
            </a:r>
          </a:p>
          <a:p>
            <a:pPr lvl="1" eaLnBrk="1" hangingPunct="1">
              <a:lnSpc>
                <a:spcPct val="90000"/>
              </a:lnSpc>
              <a:spcBef>
                <a:spcPts val="0"/>
              </a:spcBef>
              <a:spcAft>
                <a:spcPts val="300"/>
              </a:spcAft>
              <a:defRPr/>
            </a:pPr>
            <a:r>
              <a:rPr lang="en-US" dirty="0"/>
              <a:t>IEEE Std 802 project(s) update/discussion</a:t>
            </a:r>
          </a:p>
          <a:p>
            <a:pPr lvl="1" eaLnBrk="1" hangingPunct="1">
              <a:lnSpc>
                <a:spcPct val="90000"/>
              </a:lnSpc>
              <a:spcBef>
                <a:spcPts val="0"/>
              </a:spcBef>
              <a:spcAft>
                <a:spcPts val="3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11 May 2022,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a:t>
            </a:r>
            <a:endParaRPr lang="en-US" sz="2800" dirty="0">
              <a:solidFill>
                <a:srgbClr val="FF0000"/>
              </a:solidFill>
            </a:endParaRPr>
          </a:p>
          <a:p>
            <a:pPr eaLnBrk="1" hangingPunct="1">
              <a:lnSpc>
                <a:spcPct val="90000"/>
              </a:lnSpc>
              <a:spcBef>
                <a:spcPts val="300"/>
              </a:spcBef>
              <a:spcAft>
                <a:spcPts val="600"/>
              </a:spcAft>
              <a:defRPr/>
            </a:pPr>
            <a:r>
              <a:rPr lang="en-US" sz="2800" dirty="0">
                <a:solidFill>
                  <a:srgbClr val="000000"/>
                </a:solidFill>
              </a:rPr>
              <a:t>Officer elections/confirmations </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IEEE Std 802 project(s) update/discussion</a:t>
            </a:r>
          </a:p>
          <a:p>
            <a:pPr lvl="1" eaLnBrk="1" hangingPunct="1">
              <a:lnSpc>
                <a:spcPct val="90000"/>
              </a:lnSpc>
              <a:spcBef>
                <a:spcPts val="0"/>
              </a:spcBef>
              <a:spcAft>
                <a:spcPts val="300"/>
              </a:spcAft>
              <a:defRPr/>
            </a:pPr>
            <a:r>
              <a:rPr lang="en-US" dirty="0"/>
              <a:t>Clause 6</a:t>
            </a:r>
          </a:p>
          <a:p>
            <a:pPr lvl="1" eaLnBrk="1" hangingPunct="1">
              <a:lnSpc>
                <a:spcPct val="90000"/>
              </a:lnSpc>
              <a:spcBef>
                <a:spcPts val="0"/>
              </a:spcBef>
              <a:spcAft>
                <a:spcPts val="300"/>
              </a:spcAft>
              <a:defRPr/>
            </a:pPr>
            <a:r>
              <a:rPr lang="en-US" dirty="0"/>
              <a:t>Annex G way forward </a:t>
            </a:r>
          </a:p>
          <a:p>
            <a:pPr lvl="1" eaLnBrk="1" hangingPunct="1">
              <a:lnSpc>
                <a:spcPct val="90000"/>
              </a:lnSpc>
              <a:spcBef>
                <a:spcPts val="0"/>
              </a:spcBef>
              <a:spcAft>
                <a:spcPts val="300"/>
              </a:spcAft>
              <a:defRPr/>
            </a:pPr>
            <a:r>
              <a:rPr lang="en-US" dirty="0"/>
              <a:t>Other topics?</a:t>
            </a:r>
          </a:p>
          <a:p>
            <a:pPr eaLnBrk="1" hangingPunct="1">
              <a:lnSpc>
                <a:spcPct val="90000"/>
              </a:lnSpc>
              <a:spcBef>
                <a:spcPts val="300"/>
              </a:spcBef>
              <a:spcAft>
                <a:spcPts val="6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5" name="Rectangle 2">
            <a:extLst>
              <a:ext uri="{FF2B5EF4-FFF2-40B4-BE49-F238E27FC236}">
                <a16:creationId xmlns:a16="http://schemas.microsoft.com/office/drawing/2014/main" id="{1DB52346-A1EB-460C-ADBC-95FEECACA586}"/>
              </a:ext>
            </a:extLst>
          </p:cNvPr>
          <p:cNvSpPr txBox="1">
            <a:spLocks noChangeArrowheads="1"/>
          </p:cNvSpPr>
          <p:nvPr/>
        </p:nvSpPr>
        <p:spPr bwMode="auto">
          <a:xfrm>
            <a:off x="609600" y="1600200"/>
            <a:ext cx="7924799"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p:txBody>
      </p:sp>
    </p:spTree>
    <p:extLst>
      <p:ext uri="{BB962C8B-B14F-4D97-AF65-F5344CB8AC3E}">
        <p14:creationId xmlns:p14="http://schemas.microsoft.com/office/powerpoint/2010/main" val="2978869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March plenary:</a:t>
            </a:r>
            <a:r>
              <a:rPr lang="en-US" sz="2400" dirty="0">
                <a:solidFill>
                  <a:srgbClr val="000000"/>
                </a:solidFill>
              </a:rPr>
              <a:t> </a:t>
            </a:r>
            <a:r>
              <a:rPr lang="en-US" sz="2400" dirty="0">
                <a:solidFill>
                  <a:srgbClr val="000000"/>
                </a:solidFill>
                <a:hlinkClick r:id="rId3"/>
              </a:rPr>
              <a:t>11-22/0449r0</a:t>
            </a:r>
            <a:r>
              <a:rPr lang="en-US" sz="2400" dirty="0">
                <a:solidFill>
                  <a:srgbClr val="000000"/>
                </a:solidFill>
              </a:rPr>
              <a:t> </a:t>
            </a:r>
          </a:p>
          <a:p>
            <a:pPr marL="400050" lvl="1" indent="0" eaLnBrk="1" hangingPunct="1">
              <a:lnSpc>
                <a:spcPct val="90000"/>
              </a:lnSpc>
              <a:spcBef>
                <a:spcPts val="300"/>
              </a:spcBef>
              <a:buNone/>
              <a:defRPr/>
            </a:pPr>
            <a:r>
              <a:rPr lang="en-US" sz="2400" b="1" dirty="0">
                <a:solidFill>
                  <a:srgbClr val="000000"/>
                </a:solidFill>
              </a:rPr>
              <a:t>Mar/May telecons:</a:t>
            </a:r>
          </a:p>
          <a:p>
            <a:pPr lvl="1" indent="-342900" eaLnBrk="1" hangingPunct="1">
              <a:lnSpc>
                <a:spcPct val="90000"/>
              </a:lnSpc>
              <a:spcBef>
                <a:spcPts val="300"/>
              </a:spcBef>
              <a:defRPr/>
            </a:pPr>
            <a:r>
              <a:rPr lang="en-US" sz="2400" dirty="0">
                <a:solidFill>
                  <a:srgbClr val="000000"/>
                </a:solidFill>
              </a:rPr>
              <a:t>Mar 31: </a:t>
            </a:r>
            <a:r>
              <a:rPr lang="en-US" sz="2400" dirty="0">
                <a:solidFill>
                  <a:srgbClr val="000000"/>
                </a:solidFill>
                <a:hlinkClick r:id="rId4"/>
              </a:rPr>
              <a:t>11-22/0562r0</a:t>
            </a:r>
            <a:r>
              <a:rPr lang="en-US" sz="2400" dirty="0">
                <a:solidFill>
                  <a:srgbClr val="000000"/>
                </a:solidFill>
              </a:rPr>
              <a:t> </a:t>
            </a:r>
          </a:p>
          <a:p>
            <a:pPr lvl="1" indent="-342900" eaLnBrk="1" hangingPunct="1">
              <a:lnSpc>
                <a:spcPct val="90000"/>
              </a:lnSpc>
              <a:spcBef>
                <a:spcPts val="300"/>
              </a:spcBef>
              <a:defRPr/>
            </a:pPr>
            <a:r>
              <a:rPr lang="en-US" sz="2400" dirty="0">
                <a:solidFill>
                  <a:srgbClr val="000000"/>
                </a:solidFill>
              </a:rPr>
              <a:t>May 2: 11-22/0618</a:t>
            </a: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 </a:t>
            </a:r>
          </a:p>
          <a:p>
            <a:pPr marL="457200" indent="-457200">
              <a:lnSpc>
                <a:spcPct val="90000"/>
              </a:lnSpc>
              <a:spcBef>
                <a:spcPts val="0"/>
              </a:spcBef>
              <a:spcAft>
                <a:spcPts val="600"/>
              </a:spcAft>
              <a:buFont typeface="Arial" panose="020B0604020202020204" pitchFamily="34" charset="0"/>
              <a:buChar char="•"/>
              <a:defRPr/>
            </a:pPr>
            <a:r>
              <a:rPr lang="en-US" dirty="0"/>
              <a:t>Seconded: </a:t>
            </a:r>
          </a:p>
          <a:p>
            <a:pPr marL="457200" indent="-457200">
              <a:lnSpc>
                <a:spcPct val="90000"/>
              </a:lnSpc>
              <a:spcBef>
                <a:spcPts val="0"/>
              </a:spcBef>
              <a:spcAft>
                <a:spcPts val="600"/>
              </a:spcAft>
              <a:buFont typeface="Arial" panose="020B0604020202020204" pitchFamily="34" charset="0"/>
              <a:buChar char="•"/>
              <a:defRPr/>
            </a:pPr>
            <a:r>
              <a:rPr lang="en-US" dirty="0"/>
              <a:t>Result: </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May 2022, Interim Session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Officer election/confirmations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Chair appointed by WG Chair, confirmed by WG motion</a:t>
            </a:r>
          </a:p>
          <a:p>
            <a:pPr lvl="1" eaLnBrk="1" hangingPunct="1">
              <a:lnSpc>
                <a:spcPct val="90000"/>
              </a:lnSpc>
              <a:spcBef>
                <a:spcPts val="300"/>
              </a:spcBef>
              <a:defRPr/>
            </a:pPr>
            <a:r>
              <a:rPr lang="en-US" sz="2400" dirty="0" err="1"/>
              <a:t>Curent</a:t>
            </a:r>
            <a:r>
              <a:rPr lang="en-US" sz="2400" dirty="0"/>
              <a:t> Chair (Mark Hamilton) has been appointed</a:t>
            </a:r>
          </a:p>
          <a:p>
            <a:pPr marL="0" indent="0" eaLnBrk="1" hangingPunct="1">
              <a:lnSpc>
                <a:spcPct val="90000"/>
              </a:lnSpc>
              <a:spcBef>
                <a:spcPts val="300"/>
              </a:spcBef>
              <a:buNone/>
              <a:defRPr/>
            </a:pPr>
            <a:r>
              <a:rPr lang="en-US" sz="2800" dirty="0" err="1"/>
              <a:t>VChair</a:t>
            </a:r>
            <a:r>
              <a:rPr lang="en-US" sz="2800" dirty="0"/>
              <a:t> approved by SC election, confirmed by WG motion</a:t>
            </a:r>
          </a:p>
          <a:p>
            <a:pPr lvl="1" eaLnBrk="1" hangingPunct="1">
              <a:lnSpc>
                <a:spcPct val="90000"/>
              </a:lnSpc>
              <a:spcBef>
                <a:spcPts val="300"/>
              </a:spcBef>
              <a:defRPr/>
            </a:pPr>
            <a:r>
              <a:rPr lang="en-US" sz="2400" dirty="0"/>
              <a:t>Current Vice Chair (Joe Levy) has self-nominated</a:t>
            </a:r>
          </a:p>
          <a:p>
            <a:pPr lvl="1" eaLnBrk="1" hangingPunct="1">
              <a:lnSpc>
                <a:spcPct val="90000"/>
              </a:lnSpc>
              <a:spcBef>
                <a:spcPts val="300"/>
              </a:spcBef>
              <a:defRPr/>
            </a:pPr>
            <a:r>
              <a:rPr lang="en-US" sz="2400" dirty="0"/>
              <a:t>Any other nominations?</a:t>
            </a:r>
          </a:p>
          <a:p>
            <a:pPr lvl="1" eaLnBrk="1" hangingPunct="1">
              <a:lnSpc>
                <a:spcPct val="90000"/>
              </a:lnSpc>
              <a:spcBef>
                <a:spcPts val="300"/>
              </a:spcBef>
              <a:defRPr/>
            </a:pPr>
            <a:r>
              <a:rPr lang="en-US" sz="2400" dirty="0"/>
              <a:t>Election: </a:t>
            </a:r>
          </a:p>
          <a:p>
            <a:pPr marL="0" indent="0" eaLnBrk="1" hangingPunct="1">
              <a:lnSpc>
                <a:spcPct val="90000"/>
              </a:lnSpc>
              <a:spcBef>
                <a:spcPts val="300"/>
              </a:spcBef>
              <a:buNone/>
              <a:defRPr/>
            </a:pPr>
            <a:r>
              <a:rPr lang="en-US" sz="2800" dirty="0"/>
              <a:t>Secretary appointed by SC Chair, confirmed by SC motion</a:t>
            </a:r>
          </a:p>
          <a:p>
            <a:pPr lvl="1" indent="-342900" eaLnBrk="1" hangingPunct="1">
              <a:lnSpc>
                <a:spcPct val="90000"/>
              </a:lnSpc>
              <a:spcBef>
                <a:spcPts val="300"/>
              </a:spcBef>
              <a:defRPr/>
            </a:pPr>
            <a:r>
              <a:rPr lang="en-US" sz="2400" dirty="0"/>
              <a:t>Current Secretary (Joe Levy) is hereby appointed</a:t>
            </a:r>
          </a:p>
          <a:p>
            <a:pPr lvl="1" indent="-342900" eaLnBrk="1" hangingPunct="1">
              <a:lnSpc>
                <a:spcPct val="90000"/>
              </a:lnSpc>
              <a:spcBef>
                <a:spcPts val="300"/>
              </a:spcBef>
              <a:defRPr/>
            </a:pPr>
            <a:r>
              <a:rPr lang="en-US" sz="2400" dirty="0"/>
              <a:t>Confirmation: </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6343440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Officer election/confirmations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Motion: Approve Joseph Levy as ARC SC Vice Chair, and confirm Joseph Levy as ARC Secretary.</a:t>
            </a:r>
          </a:p>
          <a:p>
            <a:pPr marL="0" indent="0" eaLnBrk="1" hangingPunct="1">
              <a:lnSpc>
                <a:spcPct val="90000"/>
              </a:lnSpc>
              <a:spcBef>
                <a:spcPts val="300"/>
              </a:spcBef>
              <a:buNone/>
              <a:defRPr/>
            </a:pPr>
            <a:endParaRPr lang="en-US" sz="2800" dirty="0"/>
          </a:p>
          <a:p>
            <a:pPr>
              <a:lnSpc>
                <a:spcPct val="80000"/>
              </a:lnSpc>
            </a:pPr>
            <a:r>
              <a:rPr lang="en-US" altLang="en-US" dirty="0"/>
              <a:t>Moved: </a:t>
            </a:r>
          </a:p>
          <a:p>
            <a:pPr>
              <a:lnSpc>
                <a:spcPct val="80000"/>
              </a:lnSpc>
            </a:pPr>
            <a:r>
              <a:rPr lang="en-US" altLang="en-US" dirty="0"/>
              <a:t>Seconded: </a:t>
            </a:r>
          </a:p>
          <a:p>
            <a:pPr>
              <a:lnSpc>
                <a:spcPct val="80000"/>
              </a:lnSpc>
            </a:pPr>
            <a:r>
              <a:rPr lang="en-US" altLang="en-US" dirty="0"/>
              <a:t>Result: </a:t>
            </a:r>
          </a:p>
          <a:p>
            <a:pPr marL="0" indent="0" eaLnBrk="1" hangingPunct="1">
              <a:lnSpc>
                <a:spcPct val="90000"/>
              </a:lnSpc>
              <a:spcBef>
                <a:spcPts val="300"/>
              </a:spcBef>
              <a:buNone/>
              <a:defRPr/>
            </a:pPr>
            <a:endParaRPr lang="en-US" sz="2400"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6502508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marL="457200" indent="-457200">
              <a:lnSpc>
                <a:spcPct val="90000"/>
              </a:lnSpc>
              <a:spcBef>
                <a:spcPts val="600"/>
              </a:spcBef>
              <a:spcAft>
                <a:spcPts val="0"/>
              </a:spcAft>
              <a:buFont typeface="Arial" panose="020B0604020202020204" pitchFamily="34" charset="0"/>
              <a:buChar char="•"/>
              <a:defRPr/>
            </a:pPr>
            <a:r>
              <a:rPr lang="en-US" sz="2200" b="0" dirty="0"/>
              <a:t>See: </a:t>
            </a:r>
            <a:r>
              <a:rPr lang="en-US" sz="2200" b="0" dirty="0">
                <a:hlinkClick r:id="rId3"/>
              </a:rPr>
              <a:t>11-22/0705r1</a:t>
            </a:r>
            <a:r>
              <a:rPr lang="en-US" sz="2200" b="0" dirty="0"/>
              <a:t> </a:t>
            </a:r>
          </a:p>
          <a:p>
            <a:pPr marL="457200" indent="-457200">
              <a:lnSpc>
                <a:spcPct val="90000"/>
              </a:lnSpc>
              <a:spcBef>
                <a:spcPts val="600"/>
              </a:spcBef>
              <a:spcAft>
                <a:spcPts val="0"/>
              </a:spcAft>
              <a:buFont typeface="Arial" panose="020B0604020202020204" pitchFamily="34" charset="0"/>
              <a:buChar char="•"/>
              <a:defRPr/>
            </a:pPr>
            <a:r>
              <a:rPr lang="en-US" sz="2200" b="0" dirty="0"/>
              <a:t>Two projects: maintenance/update and full amendment</a:t>
            </a:r>
          </a:p>
          <a:p>
            <a:pPr marL="457200" indent="-457200">
              <a:lnSpc>
                <a:spcPct val="90000"/>
              </a:lnSpc>
              <a:spcBef>
                <a:spcPts val="600"/>
              </a:spcBef>
              <a:spcAft>
                <a:spcPts val="0"/>
              </a:spcAft>
              <a:buFont typeface="Arial" panose="020B0604020202020204" pitchFamily="34" charset="0"/>
              <a:buChar char="•"/>
              <a:defRPr/>
            </a:pPr>
            <a:r>
              <a:rPr lang="en-US" sz="2200" b="0" dirty="0" err="1"/>
              <a:t>Nendica</a:t>
            </a:r>
            <a:r>
              <a:rPr lang="en-US" sz="2200" b="0" dirty="0"/>
              <a:t> has drafted PAR/CSD(s), and are now discussing technical details for amendment project.  Thursdays 9am ET</a:t>
            </a:r>
          </a:p>
          <a:p>
            <a:pPr marL="457200" indent="-457200">
              <a:lnSpc>
                <a:spcPct val="90000"/>
              </a:lnSpc>
              <a:spcBef>
                <a:spcPts val="600"/>
              </a:spcBef>
              <a:spcAft>
                <a:spcPts val="0"/>
              </a:spcAft>
              <a:buFont typeface="Arial" panose="020B0604020202020204" pitchFamily="34" charset="0"/>
              <a:buChar char="•"/>
              <a:defRPr/>
            </a:pPr>
            <a:r>
              <a:rPr lang="en-US" sz="2200" b="0" dirty="0"/>
              <a:t>Project for “maintenance/update” is underway (in 802.1 maintenance – TBC)</a:t>
            </a:r>
          </a:p>
          <a:p>
            <a:pPr marL="457200" indent="-457200">
              <a:lnSpc>
                <a:spcPct val="90000"/>
              </a:lnSpc>
              <a:spcBef>
                <a:spcPts val="600"/>
              </a:spcBef>
              <a:spcAft>
                <a:spcPts val="0"/>
              </a:spcAft>
              <a:buFont typeface="Arial" panose="020B0604020202020204" pitchFamily="34" charset="0"/>
              <a:buChar char="•"/>
              <a:defRPr/>
            </a:pPr>
            <a:r>
              <a:rPr lang="en-US" sz="2200" b="0" dirty="0"/>
              <a:t>PAR for “amendment” project with technical changes is still being debated in </a:t>
            </a:r>
            <a:r>
              <a:rPr lang="en-US" sz="2200" b="0" dirty="0" err="1"/>
              <a:t>Nendica</a:t>
            </a:r>
            <a:r>
              <a:rPr lang="en-US" sz="2200" b="0" dirty="0"/>
              <a:t> – controversy over scope/direction</a:t>
            </a:r>
          </a:p>
          <a:p>
            <a:pPr marL="457200" indent="-457200">
              <a:lnSpc>
                <a:spcPct val="90000"/>
              </a:lnSpc>
              <a:spcBef>
                <a:spcPts val="600"/>
              </a:spcBef>
              <a:spcAft>
                <a:spcPts val="0"/>
              </a:spcAft>
              <a:buFont typeface="Arial" panose="020B0604020202020204" pitchFamily="34" charset="0"/>
              <a:buChar char="•"/>
              <a:defRPr/>
            </a:pPr>
            <a:r>
              <a:rPr lang="en-US" sz="2200" b="0" dirty="0"/>
              <a:t>ARC response/comment on the direction for the amendment project, and on the draft PAR text?</a:t>
            </a:r>
          </a:p>
          <a:p>
            <a:pPr marL="0" indent="-400050" eaLnBrk="1" hangingPunct="1">
              <a:lnSpc>
                <a:spcPct val="90000"/>
              </a:lnSpc>
              <a:spcBef>
                <a:spcPts val="600"/>
              </a:spcBef>
              <a:buFont typeface="Arial" pitchFamily="34" charset="0"/>
              <a:buChar char="•"/>
              <a:defRPr/>
            </a:pPr>
            <a:endParaRPr lang="en-US" sz="2200" b="0" dirty="0"/>
          </a:p>
          <a:p>
            <a:pPr marL="0" indent="-400050" eaLnBrk="1" hangingPunct="1">
              <a:lnSpc>
                <a:spcPct val="90000"/>
              </a:lnSpc>
              <a:spcBef>
                <a:spcPts val="300"/>
              </a:spcBef>
              <a:buFont typeface="Arial" pitchFamily="34" charset="0"/>
              <a:buChar char="•"/>
              <a:defRPr/>
            </a:pPr>
            <a:r>
              <a:rPr lang="en-US" dirty="0"/>
              <a:t>Potential 802.11 items in this work/related to it: </a:t>
            </a:r>
          </a:p>
          <a:p>
            <a:pPr marL="1143000" lvl="3" indent="-342900">
              <a:lnSpc>
                <a:spcPct val="90000"/>
              </a:lnSpc>
              <a:buFont typeface="Arial" pitchFamily="34" charset="0"/>
              <a:buChar char="•"/>
              <a:defRPr/>
            </a:pPr>
            <a:r>
              <a:rPr lang="en-US" sz="2000" dirty="0"/>
              <a:t>Review 802.1AC mapping from ISS to 802.11 MAC SAP interface</a:t>
            </a:r>
          </a:p>
          <a:p>
            <a:pPr marL="1143000" lvl="3" indent="-342900">
              <a:lnSpc>
                <a:spcPct val="90000"/>
              </a:lnSpc>
              <a:buFont typeface="Arial" pitchFamily="34" charset="0"/>
              <a:buChar char="•"/>
              <a:defRPr/>
            </a:pPr>
            <a:r>
              <a:rPr lang="en-US" sz="2000" kern="0" dirty="0"/>
              <a:t>Consider any changes to remove 802.2/LLC terms?</a:t>
            </a:r>
          </a:p>
          <a:p>
            <a:pPr marL="1143000" lvl="3" indent="-342900">
              <a:lnSpc>
                <a:spcPct val="90000"/>
              </a:lnSpc>
              <a:buFont typeface="Arial" pitchFamily="34" charset="0"/>
              <a:buChar char="•"/>
              <a:defRPr/>
            </a:pPr>
            <a:r>
              <a:rPr lang="en-US" sz="2000" kern="0" dirty="0"/>
              <a:t>Clarifying EPD/LPD: </a:t>
            </a:r>
            <a:r>
              <a:rPr lang="en-US" sz="2000" kern="0" dirty="0">
                <a:hlinkClick r:id="rId4"/>
              </a:rPr>
              <a:t>11-20/0174r0</a:t>
            </a:r>
            <a:endParaRPr lang="en-US" sz="2000" kern="0" dirty="0">
              <a:solidFill>
                <a:schemeClr val="accent2">
                  <a:lumMod val="75000"/>
                </a:schemeClr>
              </a:solidFill>
            </a:endParaRPr>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3266342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Clause 6</a:t>
            </a:r>
            <a:endParaRPr lang="en-US" altLang="en-US" dirty="0"/>
          </a:p>
        </p:txBody>
      </p:sp>
      <p:sp>
        <p:nvSpPr>
          <p:cNvPr id="11267" name="Rectangle 3"/>
          <p:cNvSpPr>
            <a:spLocks noGrp="1" noChangeArrowheads="1"/>
          </p:cNvSpPr>
          <p:nvPr>
            <p:ph idx="1"/>
          </p:nvPr>
        </p:nvSpPr>
        <p:spPr>
          <a:xfrm>
            <a:off x="685800" y="1371600"/>
            <a:ext cx="7620000" cy="5029200"/>
          </a:xfrm>
        </p:spPr>
        <p:txBody>
          <a:bodyPr/>
          <a:lstStyle/>
          <a:p>
            <a:pPr marL="0" indent="0" eaLnBrk="1" hangingPunct="1">
              <a:lnSpc>
                <a:spcPct val="90000"/>
              </a:lnSpc>
              <a:spcBef>
                <a:spcPts val="1200"/>
              </a:spcBef>
              <a:spcAft>
                <a:spcPts val="600"/>
              </a:spcAft>
              <a:buNone/>
              <a:defRPr/>
            </a:pPr>
            <a:r>
              <a:rPr lang="en-US" sz="2800" dirty="0">
                <a:solidFill>
                  <a:srgbClr val="000000"/>
                </a:solidFill>
              </a:rPr>
              <a:t>Clause 6 purpose proposal</a:t>
            </a:r>
          </a:p>
          <a:p>
            <a:pPr marL="400050" lvl="1" indent="-400050" eaLnBrk="1" hangingPunct="1">
              <a:lnSpc>
                <a:spcPct val="90000"/>
              </a:lnSpc>
              <a:spcBef>
                <a:spcPts val="300"/>
              </a:spcBef>
              <a:buFont typeface="Arial" pitchFamily="34" charset="0"/>
              <a:buChar char="•"/>
              <a:defRPr/>
            </a:pPr>
            <a:r>
              <a:rPr lang="en-US" sz="2200" dirty="0">
                <a:hlinkClick r:id="rId3"/>
              </a:rPr>
              <a:t>11-22/0413r5</a:t>
            </a:r>
            <a:r>
              <a:rPr lang="en-US" sz="2200" dirty="0"/>
              <a:t> – Graham Smith</a:t>
            </a:r>
            <a:endParaRPr lang="en-US" sz="2200" b="0" dirty="0"/>
          </a:p>
          <a:p>
            <a:pPr marL="0" indent="-400050" eaLnBrk="1" hangingPunct="1">
              <a:lnSpc>
                <a:spcPct val="90000"/>
              </a:lnSpc>
              <a:spcBef>
                <a:spcPts val="300"/>
              </a:spcBef>
              <a:buFont typeface="Arial" pitchFamily="34" charset="0"/>
              <a:buChar char="•"/>
              <a:defRPr/>
            </a:pPr>
            <a:endParaRPr lang="en-US" sz="2000" b="0" dirty="0"/>
          </a:p>
          <a:p>
            <a:pPr marL="0" indent="0" eaLnBrk="1" hangingPunct="1">
              <a:lnSpc>
                <a:spcPct val="90000"/>
              </a:lnSpc>
              <a:spcBef>
                <a:spcPts val="300"/>
              </a:spcBef>
              <a:buNone/>
              <a:defRPr/>
            </a:pPr>
            <a:r>
              <a:rPr lang="en-US" dirty="0"/>
              <a:t>Actions/steps:</a:t>
            </a:r>
          </a:p>
          <a:p>
            <a:pPr marL="0" indent="-400050" eaLnBrk="1" hangingPunct="1">
              <a:lnSpc>
                <a:spcPct val="90000"/>
              </a:lnSpc>
              <a:spcBef>
                <a:spcPts val="300"/>
              </a:spcBef>
              <a:buFont typeface="Arial" pitchFamily="34" charset="0"/>
              <a:buChar char="•"/>
              <a:defRPr/>
            </a:pPr>
            <a:r>
              <a:rPr lang="en-US" sz="2000" b="0" dirty="0"/>
              <a:t>Foundation of approach is in document.  Fits most of the need and information, by basing MLME interaction on fields in the protocol frames.</a:t>
            </a:r>
          </a:p>
          <a:p>
            <a:pPr marL="0" indent="-400050" eaLnBrk="1" hangingPunct="1">
              <a:lnSpc>
                <a:spcPct val="90000"/>
              </a:lnSpc>
              <a:spcBef>
                <a:spcPts val="300"/>
              </a:spcBef>
              <a:buFont typeface="Arial" pitchFamily="34" charset="0"/>
              <a:buChar char="•"/>
              <a:defRPr/>
            </a:pPr>
            <a:r>
              <a:rPr lang="en-US" sz="2000" b="0" dirty="0"/>
              <a:t>Information that is still needed/to be added:</a:t>
            </a:r>
          </a:p>
          <a:p>
            <a:pPr marL="742950" lvl="2" indent="-400050" eaLnBrk="1" hangingPunct="1">
              <a:lnSpc>
                <a:spcPct val="90000"/>
              </a:lnSpc>
              <a:spcBef>
                <a:spcPts val="300"/>
              </a:spcBef>
              <a:buFont typeface="Arial" pitchFamily="34" charset="0"/>
              <a:buChar char="•"/>
              <a:defRPr/>
            </a:pPr>
            <a:r>
              <a:rPr lang="en-US" dirty="0"/>
              <a:t>What parameters/information is not passed in/out (assumed to be managed internally to the MAC or MLME)?</a:t>
            </a:r>
          </a:p>
          <a:p>
            <a:pPr marL="742950" lvl="2" indent="-400050" eaLnBrk="1" hangingPunct="1">
              <a:lnSpc>
                <a:spcPct val="90000"/>
              </a:lnSpc>
              <a:spcBef>
                <a:spcPts val="300"/>
              </a:spcBef>
              <a:buFont typeface="Arial" pitchFamily="34" charset="0"/>
              <a:buChar char="•"/>
              <a:defRPr/>
            </a:pPr>
            <a:r>
              <a:rPr lang="en-US" b="0" dirty="0"/>
              <a:t>What parameters/information that is passed in/out is not in protocol frames?  What if there is no protocol?</a:t>
            </a:r>
          </a:p>
          <a:p>
            <a:pPr marL="742950" lvl="2" indent="-400050" eaLnBrk="1" hangingPunct="1">
              <a:lnSpc>
                <a:spcPct val="90000"/>
              </a:lnSpc>
              <a:spcBef>
                <a:spcPts val="300"/>
              </a:spcBef>
              <a:buFont typeface="Arial" pitchFamily="34" charset="0"/>
              <a:buChar char="•"/>
              <a:defRPr/>
            </a:pPr>
            <a:r>
              <a:rPr lang="en-US" dirty="0"/>
              <a:t>Confirm references to clauses 9, 11, 12, 13, 14</a:t>
            </a:r>
            <a:endParaRPr lang="en-US" b="0" dirty="0"/>
          </a:p>
          <a:p>
            <a:pPr marL="400050" lvl="1" indent="-400050" eaLnBrk="1" hangingPunct="1">
              <a:lnSpc>
                <a:spcPct val="90000"/>
              </a:lnSpc>
              <a:spcBef>
                <a:spcPts val="300"/>
              </a:spcBef>
              <a:buFont typeface="Arial" pitchFamily="34" charset="0"/>
              <a:buChar char="•"/>
              <a:defRPr/>
            </a:pPr>
            <a:r>
              <a:rPr lang="en-US" dirty="0"/>
              <a:t>Review references to 6.3 subclauses</a:t>
            </a:r>
          </a:p>
          <a:p>
            <a:pPr marL="400050" lvl="1" indent="-400050" eaLnBrk="1" hangingPunct="1">
              <a:lnSpc>
                <a:spcPct val="90000"/>
              </a:lnSpc>
              <a:spcBef>
                <a:spcPts val="300"/>
              </a:spcBef>
              <a:buFont typeface="Arial" pitchFamily="34" charset="0"/>
              <a:buChar char="•"/>
              <a:defRPr/>
            </a:pPr>
            <a:r>
              <a:rPr lang="en-US" b="0" dirty="0"/>
              <a:t>Review references from 6.3 subclauses to other clauses</a:t>
            </a:r>
          </a:p>
          <a:p>
            <a:pPr marL="400050" lvl="1" indent="-400050" eaLnBrk="1" hangingPunct="1">
              <a:lnSpc>
                <a:spcPct val="90000"/>
              </a:lnSpc>
              <a:spcBef>
                <a:spcPts val="300"/>
              </a:spcBef>
              <a:buFont typeface="Arial" pitchFamily="34" charset="0"/>
              <a:buChar char="•"/>
              <a:defRPr/>
            </a:pPr>
            <a:r>
              <a:rPr lang="en-US" dirty="0"/>
              <a:t>Capture any other “special behavior” notes</a:t>
            </a:r>
            <a:endParaRPr lang="en-US" b="0" dirty="0"/>
          </a:p>
          <a:p>
            <a:pPr marL="400050" lvl="1" indent="-400050" eaLnBrk="1" hangingPunct="1">
              <a:lnSpc>
                <a:spcPct val="90000"/>
              </a:lnSpc>
              <a:spcBef>
                <a:spcPts val="300"/>
              </a:spcBef>
              <a:buFont typeface="Arial" pitchFamily="34" charset="0"/>
              <a:buChar char="•"/>
              <a:defRPr/>
            </a:pPr>
            <a:endParaRPr lang="en-US" b="0" dirty="0"/>
          </a:p>
          <a:p>
            <a:pPr marL="742950" lvl="2" indent="-400050" eaLnBrk="1" hangingPunct="1">
              <a:lnSpc>
                <a:spcPct val="90000"/>
              </a:lnSpc>
              <a:spcBef>
                <a:spcPts val="300"/>
              </a:spcBef>
              <a:buFont typeface="Arial" pitchFamily="34" charset="0"/>
              <a:buChar char="•"/>
              <a:defRPr/>
            </a:pPr>
            <a:endParaRPr lang="en-US" sz="1600" b="0" dirty="0"/>
          </a:p>
        </p:txBody>
      </p:sp>
    </p:spTree>
    <p:extLst>
      <p:ext uri="{BB962C8B-B14F-4D97-AF65-F5344CB8AC3E}">
        <p14:creationId xmlns:p14="http://schemas.microsoft.com/office/powerpoint/2010/main" val="14213767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 – Step 2</a:t>
            </a:r>
            <a:endParaRPr lang="en-US" altLang="en-US" dirty="0"/>
          </a:p>
        </p:txBody>
      </p:sp>
      <p:sp>
        <p:nvSpPr>
          <p:cNvPr id="11267" name="Rectangle 3"/>
          <p:cNvSpPr>
            <a:spLocks noGrp="1" noChangeArrowheads="1"/>
          </p:cNvSpPr>
          <p:nvPr>
            <p:ph idx="1"/>
          </p:nvPr>
        </p:nvSpPr>
        <p:spPr>
          <a:xfrm>
            <a:off x="342900" y="1371600"/>
            <a:ext cx="8458200" cy="50292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Replace Annex G with some other notation/style –</a:t>
            </a:r>
            <a:r>
              <a:rPr lang="en-US" sz="2400" dirty="0">
                <a:hlinkClick r:id="rId3"/>
              </a:rPr>
              <a:t>11-21/1797r2</a:t>
            </a:r>
            <a:r>
              <a:rPr lang="en-US" sz="2400" dirty="0"/>
              <a:t> – Harry </a:t>
            </a:r>
            <a:r>
              <a:rPr lang="en-US" sz="2400" dirty="0" err="1"/>
              <a:t>Bims</a:t>
            </a:r>
            <a:endParaRPr lang="en-US" sz="2400" dirty="0"/>
          </a:p>
          <a:p>
            <a:pPr marL="742950" lvl="2" indent="-400050" eaLnBrk="1" hangingPunct="1">
              <a:lnSpc>
                <a:spcPct val="90000"/>
              </a:lnSpc>
              <a:spcBef>
                <a:spcPts val="300"/>
              </a:spcBef>
              <a:buFont typeface="Arial" pitchFamily="34" charset="0"/>
              <a:buChar char="•"/>
              <a:defRPr/>
            </a:pPr>
            <a:r>
              <a:rPr lang="en-US" sz="2400" dirty="0"/>
              <a:t>The need for Frame Exchange Sequences: </a:t>
            </a:r>
            <a:r>
              <a:rPr lang="en-US" sz="2400" dirty="0">
                <a:hlinkClick r:id="rId4"/>
              </a:rPr>
              <a:t>11-22/0101r0</a:t>
            </a:r>
            <a:r>
              <a:rPr lang="en-US" sz="2400" dirty="0"/>
              <a:t>  – Harry </a:t>
            </a:r>
            <a:r>
              <a:rPr lang="en-US" sz="2400" dirty="0" err="1"/>
              <a:t>Bims</a:t>
            </a:r>
            <a:endParaRPr lang="en-US" sz="2400" dirty="0"/>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6466956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524000"/>
            <a:ext cx="7772400" cy="4876800"/>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Clause 6</a:t>
            </a:r>
          </a:p>
          <a:p>
            <a:pPr lvl="1" eaLnBrk="1" hangingPunct="1">
              <a:spcBef>
                <a:spcPts val="300"/>
              </a:spcBef>
            </a:pPr>
            <a:r>
              <a:rPr lang="en-US" altLang="en-US" dirty="0"/>
              <a:t>IEEE Std 802 projects</a:t>
            </a:r>
          </a:p>
          <a:p>
            <a:pPr eaLnBrk="1" hangingPunct="1">
              <a:spcBef>
                <a:spcPts val="300"/>
              </a:spcBef>
            </a:pPr>
            <a:r>
              <a:rPr lang="en-US" altLang="en-US" dirty="0"/>
              <a:t>July plenary planning</a:t>
            </a:r>
          </a:p>
          <a:p>
            <a:pPr lvl="1" eaLnBrk="1" hangingPunct="1">
              <a:spcBef>
                <a:spcPts val="300"/>
              </a:spcBef>
            </a:pPr>
            <a:r>
              <a:rPr lang="en-US" altLang="en-US" dirty="0"/>
              <a:t>2 slots</a:t>
            </a:r>
          </a:p>
          <a:p>
            <a:pPr lvl="1" eaLnBrk="1" hangingPunct="1">
              <a:spcBef>
                <a:spcPts val="300"/>
              </a:spcBef>
            </a:pPr>
            <a:r>
              <a:rPr lang="en-US" altLang="en-US" dirty="0"/>
              <a:t>Topics: </a:t>
            </a:r>
          </a:p>
          <a:p>
            <a:pPr eaLnBrk="1" hangingPunct="1">
              <a:spcBef>
                <a:spcPts val="300"/>
              </a:spcBef>
            </a:pPr>
            <a:r>
              <a:rPr lang="en-US" altLang="en-US" dirty="0"/>
              <a:t>Next Teleconference(s):</a:t>
            </a:r>
          </a:p>
          <a:p>
            <a:pPr lvl="1" eaLnBrk="1" hangingPunct="1">
              <a:spcBef>
                <a:spcPts val="300"/>
              </a:spcBef>
            </a:pPr>
            <a:r>
              <a:rPr lang="en-US" altLang="en-US" dirty="0"/>
              <a:t>May to July teleconference plan…  How many telecons?  2?</a:t>
            </a:r>
          </a:p>
          <a:p>
            <a:pPr lvl="2" eaLnBrk="1" hangingPunct="1">
              <a:spcBef>
                <a:spcPts val="300"/>
              </a:spcBef>
            </a:pPr>
            <a:r>
              <a:rPr lang="en-US" altLang="en-US" dirty="0"/>
              <a:t>Conflicts to avoid: TGbe, </a:t>
            </a:r>
            <a:r>
              <a:rPr lang="en-US" altLang="en-US" dirty="0" err="1"/>
              <a:t>REVme</a:t>
            </a:r>
            <a:r>
              <a:rPr lang="en-US" altLang="en-US" dirty="0"/>
              <a:t>, </a:t>
            </a:r>
            <a:r>
              <a:rPr lang="en-US" altLang="en-US" dirty="0" err="1"/>
              <a:t>TGbd</a:t>
            </a:r>
            <a:r>
              <a:rPr lang="en-US" altLang="en-US" dirty="0"/>
              <a:t>, TGbh</a:t>
            </a:r>
          </a:p>
          <a:p>
            <a:pPr lvl="2" eaLnBrk="1" hangingPunct="1">
              <a:spcBef>
                <a:spcPts val="300"/>
              </a:spcBef>
            </a:pPr>
            <a:r>
              <a:rPr lang="en-US" altLang="en-US" dirty="0"/>
              <a:t>Continue with Monday 1PM ET and Thursday 7PM ET?</a:t>
            </a:r>
          </a:p>
          <a:p>
            <a:pPr lvl="2" eaLnBrk="1" hangingPunct="1">
              <a:spcBef>
                <a:spcPts val="300"/>
              </a:spcBef>
            </a:pPr>
            <a:r>
              <a:rPr lang="en-US" altLang="en-US" dirty="0"/>
              <a:t>Dates to avoid??</a:t>
            </a:r>
          </a:p>
          <a:p>
            <a:pPr lvl="1" eaLnBrk="1" hangingPunct="1">
              <a:spcBef>
                <a:spcPts val="300"/>
              </a:spcBef>
            </a:pPr>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May 2022 Interim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May 802.11 Plenary session</a:t>
            </a:r>
          </a:p>
        </p:txBody>
      </p:sp>
      <p:sp>
        <p:nvSpPr>
          <p:cNvPr id="3" name="Content Placeholder 2"/>
          <p:cNvSpPr>
            <a:spLocks noGrp="1"/>
          </p:cNvSpPr>
          <p:nvPr>
            <p:ph idx="1"/>
          </p:nvPr>
        </p:nvSpPr>
        <p:spPr>
          <a:xfrm>
            <a:off x="685801" y="1828800"/>
            <a:ext cx="7770813" cy="4648200"/>
          </a:xfrm>
        </p:spPr>
        <p:txBody>
          <a:bodyPr/>
          <a:lstStyle/>
          <a:p>
            <a:pPr>
              <a:spcBef>
                <a:spcPts val="1200"/>
              </a:spcBef>
              <a:buFont typeface="Arial" panose="020B0604020202020204" pitchFamily="34" charset="0"/>
              <a:buChar char="•"/>
            </a:pPr>
            <a:r>
              <a:rPr lang="en-US" dirty="0"/>
              <a:t>This meeting is part of the May 802 wireless interim session</a:t>
            </a:r>
          </a:p>
          <a:p>
            <a:pPr>
              <a:spcBef>
                <a:spcPts val="1200"/>
              </a:spcBef>
              <a:buFont typeface="Arial" panose="020B0604020202020204" pitchFamily="34" charset="0"/>
              <a:buChar char="•"/>
            </a:pPr>
            <a:r>
              <a:rPr lang="en-US" dirty="0"/>
              <a:t>You must pay the registration fee in order to attend</a:t>
            </a:r>
          </a:p>
          <a:p>
            <a:pPr>
              <a:spcBef>
                <a:spcPts val="1200"/>
              </a:spcBef>
              <a:buFont typeface="Arial" panose="020B0604020202020204" pitchFamily="34" charset="0"/>
              <a:buChar char="•"/>
            </a:pPr>
            <a:r>
              <a:rPr lang="en-US" dirty="0"/>
              <a:t>If you have not already done so, you can register here: </a:t>
            </a:r>
            <a:r>
              <a:rPr lang="en-US" dirty="0">
                <a:hlinkClick r:id="rId2"/>
              </a:rPr>
              <a:t>https://touchpoint.eventsair.com/2022-may-ieee-802-wireless-interim-session</a:t>
            </a:r>
            <a:endParaRPr lang="en-US" dirty="0"/>
          </a:p>
          <a:p>
            <a:pPr>
              <a:spcBef>
                <a:spcPts val="1200"/>
              </a:spcBef>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Custom 4">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CBF"/>
      </a:hlink>
      <a:folHlink>
        <a:srgbClr val="004CBF"/>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100397</TotalTime>
  <Words>2400</Words>
  <Application>Microsoft Office PowerPoint</Application>
  <PresentationFormat>On-screen Show (4:3)</PresentationFormat>
  <Paragraphs>253</Paragraphs>
  <Slides>25</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2" baseType="lpstr">
      <vt:lpstr>Arial</vt:lpstr>
      <vt:lpstr>Calibri</vt:lpstr>
      <vt:lpstr>Helvetica</vt:lpstr>
      <vt:lpstr>Monotype Sorts</vt:lpstr>
      <vt:lpstr>Times New Roman</vt:lpstr>
      <vt:lpstr>802-11-Submission</vt:lpstr>
      <vt:lpstr>Document</vt:lpstr>
      <vt:lpstr>ARC-SC-agenda-May-2022</vt:lpstr>
      <vt:lpstr>Abstract</vt:lpstr>
      <vt:lpstr>IEEE 802.11   Architecture Standing Committee</vt:lpstr>
      <vt:lpstr>Registration for the May 802.11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9 May 2022, 13:30 ET</vt:lpstr>
      <vt:lpstr>ARC Agenda – 11 May 2022, 11:15 ET</vt:lpstr>
      <vt:lpstr>ARC (Architecture) – Other</vt:lpstr>
      <vt:lpstr>Prior meeting minutes</vt:lpstr>
      <vt:lpstr>Officer election/confirmations</vt:lpstr>
      <vt:lpstr>Officer election/confirmations</vt:lpstr>
      <vt:lpstr>IEEE Std 802 revision</vt:lpstr>
      <vt:lpstr>Clause 6</vt:lpstr>
      <vt:lpstr>Annex G way forward – Step 2</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1089</cp:revision>
  <cp:lastPrinted>1998-02-10T13:28:06Z</cp:lastPrinted>
  <dcterms:created xsi:type="dcterms:W3CDTF">2009-07-15T16:38:20Z</dcterms:created>
  <dcterms:modified xsi:type="dcterms:W3CDTF">2022-05-11T14:26:22Z</dcterms:modified>
</cp:coreProperties>
</file>