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68" r:id="rId25"/>
    <p:sldId id="2369" r:id="rId26"/>
    <p:sldId id="2370" r:id="rId27"/>
    <p:sldId id="2371" r:id="rId28"/>
    <p:sldId id="316" r:id="rId29"/>
    <p:sldId id="287" r:id="rId30"/>
    <p:sldId id="266" r:id="rId31"/>
    <p:sldId id="289" r:id="rId32"/>
    <p:sldId id="290" r:id="rId33"/>
    <p:sldId id="288" r:id="rId34"/>
    <p:sldId id="292" r:id="rId35"/>
    <p:sldId id="299" r:id="rId36"/>
    <p:sldId id="2372" r:id="rId37"/>
    <p:sldId id="372" r:id="rId38"/>
    <p:sldId id="333" r:id="rId39"/>
    <p:sldId id="371" r:id="rId40"/>
    <p:sldId id="294" r:id="rId41"/>
    <p:sldId id="263" r:id="rId42"/>
    <p:sldId id="296" r:id="rId43"/>
    <p:sldId id="297" r:id="rId44"/>
    <p:sldId id="295" r:id="rId45"/>
    <p:sldId id="264"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802.11-22/0586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802.11-22/0586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name="Dokument" r:id="rId3" imgW="8255000" imgH="2514600" progId="Word.Document.8">
                  <p:embed/>
                </p:oleObj>
              </mc:Choice>
              <mc:Fallback>
                <p:oleObj name="Dokument" r:id="rId3" imgW="8255000" imgH="2514600" progId="Word.Document.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Elections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02983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732A6-1C35-DE91-6EAE-5F293F2E30A4}"/>
              </a:ext>
            </a:extLst>
          </p:cNvPr>
          <p:cNvSpPr>
            <a:spLocks noGrp="1"/>
          </p:cNvSpPr>
          <p:nvPr>
            <p:ph type="title"/>
          </p:nvPr>
        </p:nvSpPr>
        <p:spPr/>
        <p:txBody>
          <a:bodyPr/>
          <a:lstStyle/>
          <a:p>
            <a:r>
              <a:rPr lang="en-US" dirty="0"/>
              <a:t>Positions and appointment formalities</a:t>
            </a:r>
          </a:p>
        </p:txBody>
      </p:sp>
      <p:sp>
        <p:nvSpPr>
          <p:cNvPr id="3" name="Content Placeholder 2">
            <a:extLst>
              <a:ext uri="{FF2B5EF4-FFF2-40B4-BE49-F238E27FC236}">
                <a16:creationId xmlns:a16="http://schemas.microsoft.com/office/drawing/2014/main" id="{31CEC33C-3225-B306-56B0-C328EA3C8B97}"/>
              </a:ext>
            </a:extLst>
          </p:cNvPr>
          <p:cNvSpPr>
            <a:spLocks noGrp="1"/>
          </p:cNvSpPr>
          <p:nvPr>
            <p:ph idx="1"/>
          </p:nvPr>
        </p:nvSpPr>
        <p:spPr/>
        <p:txBody>
          <a:bodyPr/>
          <a:lstStyle/>
          <a:p>
            <a:r>
              <a:rPr lang="en-GB" sz="2000" b="0" dirty="0"/>
              <a:t>The 802.11 Operations Manual states for the election process:</a:t>
            </a:r>
          </a:p>
          <a:p>
            <a:pPr>
              <a:buFont typeface="Arial" panose="020B0604020202020204" pitchFamily="34" charset="0"/>
              <a:buChar char="•"/>
            </a:pPr>
            <a:r>
              <a:rPr lang="en-GB" sz="2000" b="0" dirty="0"/>
              <a:t>The </a:t>
            </a:r>
            <a:r>
              <a:rPr lang="en-GB" sz="2000" dirty="0"/>
              <a:t>TG Chair</a:t>
            </a:r>
            <a:r>
              <a:rPr lang="en-GB" sz="2000" b="0" dirty="0"/>
              <a:t> shall be </a:t>
            </a:r>
            <a:r>
              <a:rPr lang="en-GB" sz="2000" dirty="0"/>
              <a:t>appointed by the WG Chair and confirmed by a WG</a:t>
            </a:r>
            <a:r>
              <a:rPr lang="en-GB" sz="2000" b="0" dirty="0"/>
              <a:t> majority approval</a:t>
            </a:r>
          </a:p>
          <a:p>
            <a:pPr>
              <a:buFont typeface="Arial" panose="020B0604020202020204" pitchFamily="34" charset="0"/>
              <a:buChar char="•"/>
            </a:pPr>
            <a:r>
              <a:rPr lang="en-GB" sz="2000" dirty="0"/>
              <a:t>TG Vice-Chair is elected by a TG majority</a:t>
            </a:r>
            <a:r>
              <a:rPr lang="en-GB" sz="2000" b="0" dirty="0"/>
              <a:t> approval and confirmed by a WG majority approval</a:t>
            </a:r>
          </a:p>
          <a:p>
            <a:pPr>
              <a:buFont typeface="Arial" panose="020B0604020202020204" pitchFamily="34" charset="0"/>
              <a:buChar char="•"/>
            </a:pPr>
            <a:r>
              <a:rPr lang="en-GB" sz="2000" b="0" dirty="0"/>
              <a:t>The </a:t>
            </a:r>
            <a:r>
              <a:rPr lang="en-GB" sz="2000" dirty="0"/>
              <a:t>TG Secretary shall be appointed by the TG Chair and confirmed by a TG motion </a:t>
            </a:r>
            <a:r>
              <a:rPr lang="en-GB" sz="2000" b="0" dirty="0"/>
              <a:t>that is approved with a minimum 50% majority</a:t>
            </a:r>
          </a:p>
          <a:p>
            <a:pPr>
              <a:buFont typeface="Arial" panose="020B0604020202020204" pitchFamily="34" charset="0"/>
              <a:buChar char="•"/>
            </a:pPr>
            <a:r>
              <a:rPr lang="en-GB" sz="2000" b="0" dirty="0"/>
              <a:t>The </a:t>
            </a:r>
            <a:r>
              <a:rPr lang="en-GB" sz="2000" dirty="0"/>
              <a:t>TG Technical Editor shall be appointed by the TG Chair and confirmed by a TG majority</a:t>
            </a:r>
            <a:r>
              <a:rPr lang="en-GB" sz="2000" b="0" dirty="0"/>
              <a:t> approval</a:t>
            </a:r>
            <a:endParaRPr lang="en-US" sz="2000" dirty="0"/>
          </a:p>
        </p:txBody>
      </p:sp>
      <p:sp>
        <p:nvSpPr>
          <p:cNvPr id="4" name="Slide Number Placeholder 3">
            <a:extLst>
              <a:ext uri="{FF2B5EF4-FFF2-40B4-BE49-F238E27FC236}">
                <a16:creationId xmlns:a16="http://schemas.microsoft.com/office/drawing/2014/main" id="{AA740360-EF72-6CF1-EA07-46E755C53E0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7BF21FC-DB40-0B4B-ACFA-F8A8EC358DA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54FB6B7-1FD9-8F03-19EE-07E80F8B8D7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25954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89CAB-AC55-517D-4A6F-CF749AB88AF3}"/>
              </a:ext>
            </a:extLst>
          </p:cNvPr>
          <p:cNvSpPr>
            <a:spLocks noGrp="1"/>
          </p:cNvSpPr>
          <p:nvPr>
            <p:ph type="title"/>
          </p:nvPr>
        </p:nvSpPr>
        <p:spPr/>
        <p:txBody>
          <a:bodyPr/>
          <a:lstStyle/>
          <a:p>
            <a:r>
              <a:rPr lang="en-US" dirty="0"/>
              <a:t>Call for nominations Vice Chair(s)</a:t>
            </a:r>
          </a:p>
        </p:txBody>
      </p:sp>
      <p:sp>
        <p:nvSpPr>
          <p:cNvPr id="3" name="Content Placeholder 2">
            <a:extLst>
              <a:ext uri="{FF2B5EF4-FFF2-40B4-BE49-F238E27FC236}">
                <a16:creationId xmlns:a16="http://schemas.microsoft.com/office/drawing/2014/main" id="{404FC01A-8301-EE97-1480-D5B7AA47580A}"/>
              </a:ext>
            </a:extLst>
          </p:cNvPr>
          <p:cNvSpPr>
            <a:spLocks noGrp="1"/>
          </p:cNvSpPr>
          <p:nvPr>
            <p:ph idx="1"/>
          </p:nvPr>
        </p:nvSpPr>
        <p:spPr/>
        <p:txBody>
          <a:bodyPr/>
          <a:lstStyle/>
          <a:p>
            <a:r>
              <a:rPr lang="en-US" dirty="0"/>
              <a:t>Candidates:</a:t>
            </a:r>
          </a:p>
          <a:p>
            <a:r>
              <a:rPr lang="en-US" dirty="0"/>
              <a:t>	Hitoshi Morioka</a:t>
            </a:r>
          </a:p>
          <a:p>
            <a:r>
              <a:rPr lang="en-US" dirty="0"/>
              <a:t>	Stephen McCann</a:t>
            </a:r>
          </a:p>
          <a:p>
            <a:endParaRPr lang="en-US" dirty="0"/>
          </a:p>
          <a:p>
            <a:endParaRPr lang="en-US" dirty="0"/>
          </a:p>
          <a:p>
            <a:r>
              <a:rPr lang="en-US" strike="sngStrike" dirty="0"/>
              <a:t>Call for nominations closed</a:t>
            </a:r>
          </a:p>
        </p:txBody>
      </p:sp>
      <p:sp>
        <p:nvSpPr>
          <p:cNvPr id="4" name="Slide Number Placeholder 3">
            <a:extLst>
              <a:ext uri="{FF2B5EF4-FFF2-40B4-BE49-F238E27FC236}">
                <a16:creationId xmlns:a16="http://schemas.microsoft.com/office/drawing/2014/main" id="{A94BA63A-49BE-2121-6047-6BB404FE83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B900D97D-3AD9-DB82-DFD4-5A4E7946430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4810CEF-FFC6-3A1B-7E06-837318A4A57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10891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3FCF4-5A92-D551-1E4D-FF1B46743578}"/>
              </a:ext>
            </a:extLst>
          </p:cNvPr>
          <p:cNvSpPr>
            <a:spLocks noGrp="1"/>
          </p:cNvSpPr>
          <p:nvPr>
            <p:ph type="title"/>
          </p:nvPr>
        </p:nvSpPr>
        <p:spPr/>
        <p:txBody>
          <a:bodyPr/>
          <a:lstStyle/>
          <a:p>
            <a:r>
              <a:rPr lang="en-US" dirty="0"/>
              <a:t>Secretary and Technical Editor</a:t>
            </a:r>
          </a:p>
        </p:txBody>
      </p:sp>
      <p:sp>
        <p:nvSpPr>
          <p:cNvPr id="3" name="Content Placeholder 2">
            <a:extLst>
              <a:ext uri="{FF2B5EF4-FFF2-40B4-BE49-F238E27FC236}">
                <a16:creationId xmlns:a16="http://schemas.microsoft.com/office/drawing/2014/main" id="{11F18A5F-9713-B12E-B49B-849B4F44490D}"/>
              </a:ext>
            </a:extLst>
          </p:cNvPr>
          <p:cNvSpPr>
            <a:spLocks noGrp="1"/>
          </p:cNvSpPr>
          <p:nvPr>
            <p:ph idx="1"/>
          </p:nvPr>
        </p:nvSpPr>
        <p:spPr/>
        <p:txBody>
          <a:bodyPr/>
          <a:lstStyle/>
          <a:p>
            <a:r>
              <a:rPr lang="en-US" dirty="0"/>
              <a:t>Appointments by Chair:</a:t>
            </a:r>
          </a:p>
          <a:p>
            <a:pPr>
              <a:buFont typeface="Arial" panose="020B0604020202020204" pitchFamily="34" charset="0"/>
              <a:buChar char="•"/>
            </a:pPr>
            <a:r>
              <a:rPr lang="en-US"/>
              <a:t>Secretary</a:t>
            </a:r>
            <a:r>
              <a:rPr lang="en-US" dirty="0"/>
              <a:t>:  </a:t>
            </a:r>
            <a:r>
              <a:rPr lang="en-US" dirty="0" err="1"/>
              <a:t>Xiaofei</a:t>
            </a:r>
            <a:r>
              <a:rPr lang="en-US" dirty="0"/>
              <a:t> Wang</a:t>
            </a:r>
          </a:p>
          <a:p>
            <a:pPr>
              <a:buFont typeface="Arial" panose="020B0604020202020204" pitchFamily="34" charset="0"/>
              <a:buChar char="•"/>
            </a:pPr>
            <a:r>
              <a:rPr lang="en-US" dirty="0"/>
              <a:t>Technical Editor: Carol Ansley</a:t>
            </a:r>
          </a:p>
        </p:txBody>
      </p:sp>
      <p:sp>
        <p:nvSpPr>
          <p:cNvPr id="4" name="Slide Number Placeholder 3">
            <a:extLst>
              <a:ext uri="{FF2B5EF4-FFF2-40B4-BE49-F238E27FC236}">
                <a16:creationId xmlns:a16="http://schemas.microsoft.com/office/drawing/2014/main" id="{1051D477-5DC8-4024-B341-63EDC8F404C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1BFB089-7D67-28BE-51A1-20516415C56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09A5790-EF22-9965-13BF-EEF5C880144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72988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D3.0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BDF2C-AD2F-2BDC-842A-6E71CBC7C4B2}"/>
              </a:ext>
            </a:extLst>
          </p:cNvPr>
          <p:cNvSpPr>
            <a:spLocks noGrp="1"/>
          </p:cNvSpPr>
          <p:nvPr>
            <p:ph type="title"/>
          </p:nvPr>
        </p:nvSpPr>
        <p:spPr/>
        <p:txBody>
          <a:bodyPr/>
          <a:lstStyle/>
          <a:p>
            <a:r>
              <a:rPr lang="en-US" dirty="0"/>
              <a:t>Preliminary Plan for Telco</a:t>
            </a:r>
          </a:p>
        </p:txBody>
      </p:sp>
      <p:sp>
        <p:nvSpPr>
          <p:cNvPr id="3" name="Content Placeholder 2">
            <a:extLst>
              <a:ext uri="{FF2B5EF4-FFF2-40B4-BE49-F238E27FC236}">
                <a16:creationId xmlns:a16="http://schemas.microsoft.com/office/drawing/2014/main" id="{0002C1C1-3FF9-4934-C338-7B57AF3CA12A}"/>
              </a:ext>
            </a:extLst>
          </p:cNvPr>
          <p:cNvSpPr>
            <a:spLocks noGrp="1"/>
          </p:cNvSpPr>
          <p:nvPr>
            <p:ph idx="1"/>
          </p:nvPr>
        </p:nvSpPr>
        <p:spPr/>
        <p:txBody>
          <a:bodyPr/>
          <a:lstStyle/>
          <a:p>
            <a:r>
              <a:rPr lang="en-US" dirty="0"/>
              <a:t>May 24</a:t>
            </a:r>
          </a:p>
          <a:p>
            <a:pPr>
              <a:buFont typeface="Arial" panose="020B0604020202020204" pitchFamily="34" charset="0"/>
              <a:buChar char="•"/>
            </a:pPr>
            <a:r>
              <a:rPr lang="en-US" dirty="0"/>
              <a:t>review resolutions for editorial comments</a:t>
            </a:r>
          </a:p>
          <a:p>
            <a:pPr>
              <a:buFont typeface="Arial" panose="020B0604020202020204" pitchFamily="34" charset="0"/>
              <a:buChar char="•"/>
            </a:pPr>
            <a:r>
              <a:rPr lang="en-US" dirty="0"/>
              <a:t>(optional) discuss additional technical comment resolutions</a:t>
            </a:r>
          </a:p>
          <a:p>
            <a:pPr marL="0" indent="0"/>
            <a:r>
              <a:rPr lang="en-US" dirty="0"/>
              <a:t>May 31 – to be cancelled</a:t>
            </a:r>
          </a:p>
          <a:p>
            <a:pPr marL="0" indent="0"/>
            <a:r>
              <a:rPr lang="en-US" dirty="0"/>
              <a:t>June 7 (and following)</a:t>
            </a:r>
          </a:p>
          <a:p>
            <a:pPr>
              <a:buFont typeface="Arial" panose="020B0604020202020204" pitchFamily="34" charset="0"/>
              <a:buChar char="•"/>
            </a:pPr>
            <a:r>
              <a:rPr lang="en-US" dirty="0"/>
              <a:t>Technical CID resolutions</a:t>
            </a:r>
          </a:p>
        </p:txBody>
      </p:sp>
      <p:sp>
        <p:nvSpPr>
          <p:cNvPr id="4" name="Slide Number Placeholder 3">
            <a:extLst>
              <a:ext uri="{FF2B5EF4-FFF2-40B4-BE49-F238E27FC236}">
                <a16:creationId xmlns:a16="http://schemas.microsoft.com/office/drawing/2014/main" id="{D63848F7-4444-31BE-F211-F3C9A1777A8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5FE1EC-2DDC-0112-1403-D45BEF9F997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25EBDB-41D6-A98F-19FD-8644AE8DD41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53649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2000" dirty="0">
                <a:solidFill>
                  <a:schemeClr val="tx1"/>
                </a:solidFill>
              </a:rPr>
              <a:t>January 2019		First meeting as a task group</a:t>
            </a:r>
          </a:p>
          <a:p>
            <a:pPr marL="0" indent="0">
              <a:lnSpc>
                <a:spcPct val="80000"/>
              </a:lnSpc>
            </a:pPr>
            <a:r>
              <a:rPr lang="en-US" altLang="en-US" sz="2000" dirty="0">
                <a:solidFill>
                  <a:schemeClr val="tx1"/>
                </a:solidFill>
              </a:rPr>
              <a:t>June 2020			Call for comments on D0.1</a:t>
            </a:r>
          </a:p>
          <a:p>
            <a:pPr marL="0" indent="0">
              <a:lnSpc>
                <a:spcPct val="80000"/>
              </a:lnSpc>
            </a:pPr>
            <a:r>
              <a:rPr lang="en-US" altLang="en-US" sz="2000" dirty="0">
                <a:solidFill>
                  <a:schemeClr val="tx1"/>
                </a:solidFill>
              </a:rPr>
              <a:t>November 2020	Initial WGLB (D1.0)</a:t>
            </a:r>
          </a:p>
          <a:p>
            <a:pPr marL="0" indent="0">
              <a:lnSpc>
                <a:spcPct val="80000"/>
              </a:lnSpc>
            </a:pPr>
            <a:r>
              <a:rPr lang="en-US" altLang="en-US" sz="2000" dirty="0">
                <a:solidFill>
                  <a:schemeClr val="tx1"/>
                </a:solidFill>
              </a:rPr>
              <a:t>September 2021	D2.0 WG Recirculation LB</a:t>
            </a:r>
          </a:p>
          <a:p>
            <a:pPr marL="0" indent="0">
              <a:lnSpc>
                <a:spcPct val="80000"/>
              </a:lnSpc>
            </a:pPr>
            <a:r>
              <a:rPr lang="en-US" altLang="en-US" sz="2000" dirty="0">
                <a:solidFill>
                  <a:schemeClr val="tx1"/>
                </a:solidFill>
                <a:highlight>
                  <a:srgbClr val="FFFF00"/>
                </a:highlight>
              </a:rPr>
              <a:t>March 2022		D3.0 WG Recirculation LB</a:t>
            </a:r>
          </a:p>
          <a:p>
            <a:pPr marL="0" indent="0">
              <a:lnSpc>
                <a:spcPct val="80000"/>
              </a:lnSpc>
            </a:pPr>
            <a:r>
              <a:rPr lang="en-US" altLang="en-US" sz="2000" dirty="0">
                <a:solidFill>
                  <a:schemeClr val="tx1"/>
                </a:solidFill>
                <a:highlight>
                  <a:srgbClr val="FFFF00"/>
                </a:highlight>
              </a:rPr>
              <a:t>March 2022		Editorial review / MEC/MDR on D3.0</a:t>
            </a:r>
          </a:p>
          <a:p>
            <a:pPr marL="0" indent="0">
              <a:lnSpc>
                <a:spcPct val="80000"/>
              </a:lnSpc>
            </a:pPr>
            <a:r>
              <a:rPr lang="en-US" altLang="en-US" sz="2000" dirty="0">
                <a:solidFill>
                  <a:schemeClr val="tx1"/>
                </a:solidFill>
                <a:highlight>
                  <a:srgbClr val="FFFF00"/>
                </a:highlight>
              </a:rPr>
              <a:t>May	2022		D4.0 WG Recirculation LB</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2022			Form SAB Pool</a:t>
            </a:r>
          </a:p>
          <a:p>
            <a:pPr marL="0" indent="0">
              <a:lnSpc>
                <a:spcPct val="80000"/>
              </a:lnSpc>
            </a:pPr>
            <a:r>
              <a:rPr lang="en-US" altLang="en-US" sz="2000" dirty="0">
                <a:solidFill>
                  <a:schemeClr val="tx1"/>
                </a:solidFill>
                <a:highlight>
                  <a:srgbClr val="FFFF00"/>
                </a:highlight>
              </a:rPr>
              <a:t>Jul 2022			D4.0-unchanged WG Recirculation LB</a:t>
            </a:r>
          </a:p>
          <a:p>
            <a:pPr marL="0" indent="0">
              <a:lnSpc>
                <a:spcPct val="80000"/>
              </a:lnSpc>
            </a:pPr>
            <a:r>
              <a:rPr lang="en-US" altLang="en-US" sz="2000" dirty="0">
                <a:solidFill>
                  <a:schemeClr val="tx1"/>
                </a:solidFill>
                <a:highlight>
                  <a:srgbClr val="FFFF00"/>
                </a:highlight>
              </a:rPr>
              <a:t>Jul</a:t>
            </a:r>
            <a:r>
              <a:rPr lang="en-US" altLang="en-US" sz="2000" dirty="0">
                <a:solidFill>
                  <a:schemeClr val="tx1"/>
                </a:solidFill>
              </a:rPr>
              <a:t> 2022			Initial SAB (4.0)</a:t>
            </a:r>
          </a:p>
          <a:p>
            <a:pPr marL="0" indent="0">
              <a:lnSpc>
                <a:spcPct val="80000"/>
              </a:lnSpc>
            </a:pPr>
            <a:r>
              <a:rPr lang="en-US" altLang="en-US" sz="2000" dirty="0">
                <a:solidFill>
                  <a:schemeClr val="tx1"/>
                </a:solidFill>
                <a:highlight>
                  <a:srgbClr val="FFFF00"/>
                </a:highlight>
              </a:rPr>
              <a:t>November</a:t>
            </a:r>
            <a:r>
              <a:rPr lang="en-US" altLang="en-US" sz="2000" dirty="0">
                <a:solidFill>
                  <a:schemeClr val="tx1"/>
                </a:solidFill>
              </a:rPr>
              <a:t> 2022	Recirculation SAB</a:t>
            </a:r>
          </a:p>
          <a:p>
            <a:pPr marL="0" indent="0">
              <a:lnSpc>
                <a:spcPct val="80000"/>
              </a:lnSpc>
            </a:pPr>
            <a:r>
              <a:rPr lang="en-US" altLang="en-US" sz="2000" dirty="0">
                <a:solidFill>
                  <a:schemeClr val="tx1"/>
                </a:solidFill>
                <a:highlight>
                  <a:srgbClr val="FFFF00"/>
                </a:highlight>
              </a:rPr>
              <a:t>March</a:t>
            </a:r>
            <a:r>
              <a:rPr lang="en-US" altLang="en-US" sz="2000" dirty="0">
                <a:solidFill>
                  <a:schemeClr val="tx1"/>
                </a:solidFill>
              </a:rPr>
              <a:t> 2023		Final WG/EC approval</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2023			</a:t>
            </a:r>
            <a:r>
              <a:rPr lang="en-US" altLang="en-US" sz="2000" dirty="0" err="1">
                <a:solidFill>
                  <a:schemeClr val="tx1"/>
                </a:solidFill>
              </a:rPr>
              <a:t>Revcom</a:t>
            </a:r>
            <a:r>
              <a:rPr lang="en-US" altLang="en-US" sz="2000" dirty="0">
                <a:solidFill>
                  <a:schemeClr val="tx1"/>
                </a:solidFill>
              </a:rPr>
              <a:t>/SASB approval</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cxnSp>
        <p:nvCxnSpPr>
          <p:cNvPr id="8" name="Straight Connector 7">
            <a:extLst>
              <a:ext uri="{FF2B5EF4-FFF2-40B4-BE49-F238E27FC236}">
                <a16:creationId xmlns:a16="http://schemas.microsoft.com/office/drawing/2014/main" id="{DDCCBC41-CDFB-E6C3-2947-F2A6F4A7F40D}"/>
              </a:ext>
            </a:extLst>
          </p:cNvPr>
          <p:cNvCxnSpPr/>
          <p:nvPr/>
        </p:nvCxnSpPr>
        <p:spPr bwMode="auto">
          <a:xfrm flipV="1">
            <a:off x="395536" y="692696"/>
            <a:ext cx="8352928" cy="5963692"/>
          </a:xfrm>
          <a:prstGeom prst="line">
            <a:avLst/>
          </a:prstGeom>
          <a:solidFill>
            <a:srgbClr val="00B8FF"/>
          </a:solidFill>
          <a:ln w="730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488076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cxnSp>
        <p:nvCxnSpPr>
          <p:cNvPr id="8" name="Straight Connector 7">
            <a:extLst>
              <a:ext uri="{FF2B5EF4-FFF2-40B4-BE49-F238E27FC236}">
                <a16:creationId xmlns:a16="http://schemas.microsoft.com/office/drawing/2014/main" id="{7023641B-457D-D8B4-7D71-8A9D9D1DE5DC}"/>
              </a:ext>
            </a:extLst>
          </p:cNvPr>
          <p:cNvCxnSpPr/>
          <p:nvPr/>
        </p:nvCxnSpPr>
        <p:spPr bwMode="auto">
          <a:xfrm flipV="1">
            <a:off x="395536" y="692696"/>
            <a:ext cx="8352928" cy="5963692"/>
          </a:xfrm>
          <a:prstGeom prst="line">
            <a:avLst/>
          </a:prstGeom>
          <a:solidFill>
            <a:srgbClr val="00B8FF"/>
          </a:solidFill>
          <a:ln w="730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68043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May IEEE 802 Wireless Plenary session</a:t>
            </a:r>
          </a:p>
          <a:p>
            <a:pPr>
              <a:buFont typeface="Arial" panose="020B0604020202020204" pitchFamily="34" charset="0"/>
              <a:buChar char="•"/>
            </a:pPr>
            <a:r>
              <a:rPr lang="en-US" sz="2000" dirty="0">
                <a:solidFill>
                  <a:srgbClr val="FF0000"/>
                </a:solidFill>
              </a:rPr>
              <a:t>You must pay the registration fee in order to attend</a:t>
            </a:r>
          </a:p>
          <a:p>
            <a:pPr>
              <a:buFont typeface="Arial" panose="020B0604020202020204" pitchFamily="34" charset="0"/>
              <a:buChar char="•"/>
            </a:pPr>
            <a:r>
              <a:rPr lang="en-US" sz="2000" dirty="0"/>
              <a:t>If you have not already done so, you can register via: </a:t>
            </a:r>
            <a:r>
              <a:rPr lang="en-US" sz="2000" dirty="0">
                <a:hlinkClick r:id="rId2"/>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6529</TotalTime>
  <Words>3019</Words>
  <Application>Microsoft Macintosh PowerPoint</Application>
  <PresentationFormat>On-screen Show (4:3)</PresentationFormat>
  <Paragraphs>414</Paragraphs>
  <Slides>45</Slides>
  <Notes>5</Notes>
  <HiddenSlides>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May 802.11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Elections</vt:lpstr>
      <vt:lpstr>Positions and appointment formalities</vt:lpstr>
      <vt:lpstr>Call for nominations Vice Chair(s)</vt:lpstr>
      <vt:lpstr>Secretary and Technical Editor</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Preliminary Plan for Telco</vt:lpstr>
      <vt:lpstr>Current TGbc Schedule (Revision as of 2022-05-03)</vt:lpstr>
      <vt:lpstr>Current TGbc Schedule (per Jan 2022 Interim)</vt:lpstr>
      <vt:lpstr>Current TGbc Schedule (Additions TG Chair and WG VC)</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75</cp:revision>
  <cp:lastPrinted>1601-01-01T00:00:00Z</cp:lastPrinted>
  <dcterms:created xsi:type="dcterms:W3CDTF">2019-05-17T00:07:25Z</dcterms:created>
  <dcterms:modified xsi:type="dcterms:W3CDTF">2022-05-13T14:46:03Z</dcterms:modified>
  <cp:category/>
</cp:coreProperties>
</file>