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56" r:id="rId3"/>
    <p:sldId id="283" r:id="rId4"/>
    <p:sldId id="262" r:id="rId5"/>
    <p:sldId id="2369" r:id="rId6"/>
    <p:sldId id="269" r:id="rId7"/>
    <p:sldId id="293" r:id="rId8"/>
    <p:sldId id="2368" r:id="rId9"/>
    <p:sldId id="270" r:id="rId10"/>
    <p:sldId id="278" r:id="rId11"/>
    <p:sldId id="273" r:id="rId12"/>
    <p:sldId id="282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25" autoAdjust="0"/>
    <p:restoredTop sz="94660"/>
  </p:normalViewPr>
  <p:slideViewPr>
    <p:cSldViewPr>
      <p:cViewPr varScale="1">
        <p:scale>
          <a:sx n="127" d="100"/>
          <a:sy n="127" d="100"/>
        </p:scale>
        <p:origin x="354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Ecclesine (pecclesi)" userId="8026f3ca-466d-45df-ae34-64ba14570b27" providerId="ADAL" clId="{ADA65A61-F95D-4D7E-8AB5-EC627AA60A66}"/>
    <pc:docChg chg="delSld modSld modMainMaster">
      <pc:chgData name="Peter Ecclesine (pecclesi)" userId="8026f3ca-466d-45df-ae34-64ba14570b27" providerId="ADAL" clId="{ADA65A61-F95D-4D7E-8AB5-EC627AA60A66}" dt="2022-05-16T12:19:33.407" v="24" actId="47"/>
      <pc:docMkLst>
        <pc:docMk/>
      </pc:docMkLst>
      <pc:sldChg chg="modSp mod">
        <pc:chgData name="Peter Ecclesine (pecclesi)" userId="8026f3ca-466d-45df-ae34-64ba14570b27" providerId="ADAL" clId="{ADA65A61-F95D-4D7E-8AB5-EC627AA60A66}" dt="2022-05-16T12:17:31.050" v="3" actId="20577"/>
        <pc:sldMkLst>
          <pc:docMk/>
          <pc:sldMk cId="0" sldId="256"/>
        </pc:sldMkLst>
        <pc:spChg chg="mod">
          <ac:chgData name="Peter Ecclesine (pecclesi)" userId="8026f3ca-466d-45df-ae34-64ba14570b27" providerId="ADAL" clId="{ADA65A61-F95D-4D7E-8AB5-EC627AA60A66}" dt="2022-05-16T12:17:31.050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Peter Ecclesine (pecclesi)" userId="8026f3ca-466d-45df-ae34-64ba14570b27" providerId="ADAL" clId="{ADA65A61-F95D-4D7E-8AB5-EC627AA60A66}" dt="2022-05-16T12:18:02.787" v="4" actId="47"/>
        <pc:sldMkLst>
          <pc:docMk/>
          <pc:sldMk cId="0" sldId="257"/>
        </pc:sldMkLst>
      </pc:sldChg>
      <pc:sldChg chg="del">
        <pc:chgData name="Peter Ecclesine (pecclesi)" userId="8026f3ca-466d-45df-ae34-64ba14570b27" providerId="ADAL" clId="{ADA65A61-F95D-4D7E-8AB5-EC627AA60A66}" dt="2022-05-16T12:19:25.345" v="17" actId="47"/>
        <pc:sldMkLst>
          <pc:docMk/>
          <pc:sldMk cId="0" sldId="263"/>
        </pc:sldMkLst>
      </pc:sldChg>
      <pc:sldChg chg="del">
        <pc:chgData name="Peter Ecclesine (pecclesi)" userId="8026f3ca-466d-45df-ae34-64ba14570b27" providerId="ADAL" clId="{ADA65A61-F95D-4D7E-8AB5-EC627AA60A66}" dt="2022-05-16T12:18:24.771" v="7" actId="47"/>
        <pc:sldMkLst>
          <pc:docMk/>
          <pc:sldMk cId="1753890201" sldId="265"/>
        </pc:sldMkLst>
      </pc:sldChg>
      <pc:sldChg chg="del">
        <pc:chgData name="Peter Ecclesine (pecclesi)" userId="8026f3ca-466d-45df-ae34-64ba14570b27" providerId="ADAL" clId="{ADA65A61-F95D-4D7E-8AB5-EC627AA60A66}" dt="2022-05-16T12:18:25.876" v="8" actId="47"/>
        <pc:sldMkLst>
          <pc:docMk/>
          <pc:sldMk cId="2345770568" sldId="266"/>
        </pc:sldMkLst>
      </pc:sldChg>
      <pc:sldChg chg="del">
        <pc:chgData name="Peter Ecclesine (pecclesi)" userId="8026f3ca-466d-45df-ae34-64ba14570b27" providerId="ADAL" clId="{ADA65A61-F95D-4D7E-8AB5-EC627AA60A66}" dt="2022-05-16T12:18:27.726" v="9" actId="47"/>
        <pc:sldMkLst>
          <pc:docMk/>
          <pc:sldMk cId="8243437" sldId="267"/>
        </pc:sldMkLst>
      </pc:sldChg>
      <pc:sldChg chg="del">
        <pc:chgData name="Peter Ecclesine (pecclesi)" userId="8026f3ca-466d-45df-ae34-64ba14570b27" providerId="ADAL" clId="{ADA65A61-F95D-4D7E-8AB5-EC627AA60A66}" dt="2022-05-16T12:19:31.794" v="23" actId="47"/>
        <pc:sldMkLst>
          <pc:docMk/>
          <pc:sldMk cId="1729816864" sldId="268"/>
        </pc:sldMkLst>
      </pc:sldChg>
      <pc:sldChg chg="del">
        <pc:chgData name="Peter Ecclesine (pecclesi)" userId="8026f3ca-466d-45df-ae34-64ba14570b27" providerId="ADAL" clId="{ADA65A61-F95D-4D7E-8AB5-EC627AA60A66}" dt="2022-05-16T12:18:57.657" v="10" actId="47"/>
        <pc:sldMkLst>
          <pc:docMk/>
          <pc:sldMk cId="2614805109" sldId="271"/>
        </pc:sldMkLst>
      </pc:sldChg>
      <pc:sldChg chg="del">
        <pc:chgData name="Peter Ecclesine (pecclesi)" userId="8026f3ca-466d-45df-ae34-64ba14570b27" providerId="ADAL" clId="{ADA65A61-F95D-4D7E-8AB5-EC627AA60A66}" dt="2022-05-16T12:18:58.793" v="11" actId="47"/>
        <pc:sldMkLst>
          <pc:docMk/>
          <pc:sldMk cId="3975686332" sldId="272"/>
        </pc:sldMkLst>
      </pc:sldChg>
      <pc:sldChg chg="del">
        <pc:chgData name="Peter Ecclesine (pecclesi)" userId="8026f3ca-466d-45df-ae34-64ba14570b27" providerId="ADAL" clId="{ADA65A61-F95D-4D7E-8AB5-EC627AA60A66}" dt="2022-05-16T12:19:06.445" v="12" actId="47"/>
        <pc:sldMkLst>
          <pc:docMk/>
          <pc:sldMk cId="4177988227" sldId="274"/>
        </pc:sldMkLst>
      </pc:sldChg>
      <pc:sldChg chg="del">
        <pc:chgData name="Peter Ecclesine (pecclesi)" userId="8026f3ca-466d-45df-ae34-64ba14570b27" providerId="ADAL" clId="{ADA65A61-F95D-4D7E-8AB5-EC627AA60A66}" dt="2022-05-16T12:19:19.442" v="14" actId="47"/>
        <pc:sldMkLst>
          <pc:docMk/>
          <pc:sldMk cId="2023899635" sldId="275"/>
        </pc:sldMkLst>
      </pc:sldChg>
      <pc:sldChg chg="del">
        <pc:chgData name="Peter Ecclesine (pecclesi)" userId="8026f3ca-466d-45df-ae34-64ba14570b27" providerId="ADAL" clId="{ADA65A61-F95D-4D7E-8AB5-EC627AA60A66}" dt="2022-05-16T12:19:20.912" v="15" actId="47"/>
        <pc:sldMkLst>
          <pc:docMk/>
          <pc:sldMk cId="2881306593" sldId="276"/>
        </pc:sldMkLst>
      </pc:sldChg>
      <pc:sldChg chg="del">
        <pc:chgData name="Peter Ecclesine (pecclesi)" userId="8026f3ca-466d-45df-ae34-64ba14570b27" providerId="ADAL" clId="{ADA65A61-F95D-4D7E-8AB5-EC627AA60A66}" dt="2022-05-16T12:19:18.469" v="13" actId="47"/>
        <pc:sldMkLst>
          <pc:docMk/>
          <pc:sldMk cId="4277178323" sldId="277"/>
        </pc:sldMkLst>
      </pc:sldChg>
      <pc:sldChg chg="del">
        <pc:chgData name="Peter Ecclesine (pecclesi)" userId="8026f3ca-466d-45df-ae34-64ba14570b27" providerId="ADAL" clId="{ADA65A61-F95D-4D7E-8AB5-EC627AA60A66}" dt="2022-05-16T12:19:22.360" v="16" actId="47"/>
        <pc:sldMkLst>
          <pc:docMk/>
          <pc:sldMk cId="637982395" sldId="279"/>
        </pc:sldMkLst>
      </pc:sldChg>
      <pc:sldChg chg="del">
        <pc:chgData name="Peter Ecclesine (pecclesi)" userId="8026f3ca-466d-45df-ae34-64ba14570b27" providerId="ADAL" clId="{ADA65A61-F95D-4D7E-8AB5-EC627AA60A66}" dt="2022-05-16T12:18:12.641" v="6" actId="47"/>
        <pc:sldMkLst>
          <pc:docMk/>
          <pc:sldMk cId="1372385444" sldId="281"/>
        </pc:sldMkLst>
      </pc:sldChg>
      <pc:sldChg chg="del">
        <pc:chgData name="Peter Ecclesine (pecclesi)" userId="8026f3ca-466d-45df-ae34-64ba14570b27" providerId="ADAL" clId="{ADA65A61-F95D-4D7E-8AB5-EC627AA60A66}" dt="2022-05-16T12:19:26.673" v="18" actId="47"/>
        <pc:sldMkLst>
          <pc:docMk/>
          <pc:sldMk cId="92982801" sldId="286"/>
        </pc:sldMkLst>
      </pc:sldChg>
      <pc:sldChg chg="del">
        <pc:chgData name="Peter Ecclesine (pecclesi)" userId="8026f3ca-466d-45df-ae34-64ba14570b27" providerId="ADAL" clId="{ADA65A61-F95D-4D7E-8AB5-EC627AA60A66}" dt="2022-05-16T12:19:29.965" v="21" actId="47"/>
        <pc:sldMkLst>
          <pc:docMk/>
          <pc:sldMk cId="3714381571" sldId="287"/>
        </pc:sldMkLst>
      </pc:sldChg>
      <pc:sldChg chg="del">
        <pc:chgData name="Peter Ecclesine (pecclesi)" userId="8026f3ca-466d-45df-ae34-64ba14570b27" providerId="ADAL" clId="{ADA65A61-F95D-4D7E-8AB5-EC627AA60A66}" dt="2022-05-16T12:19:27.719" v="19" actId="47"/>
        <pc:sldMkLst>
          <pc:docMk/>
          <pc:sldMk cId="649811360" sldId="288"/>
        </pc:sldMkLst>
      </pc:sldChg>
      <pc:sldChg chg="del">
        <pc:chgData name="Peter Ecclesine (pecclesi)" userId="8026f3ca-466d-45df-ae34-64ba14570b27" providerId="ADAL" clId="{ADA65A61-F95D-4D7E-8AB5-EC627AA60A66}" dt="2022-05-16T12:19:28.658" v="20" actId="47"/>
        <pc:sldMkLst>
          <pc:docMk/>
          <pc:sldMk cId="2228770162" sldId="289"/>
        </pc:sldMkLst>
      </pc:sldChg>
      <pc:sldChg chg="del">
        <pc:chgData name="Peter Ecclesine (pecclesi)" userId="8026f3ca-466d-45df-ae34-64ba14570b27" providerId="ADAL" clId="{ADA65A61-F95D-4D7E-8AB5-EC627AA60A66}" dt="2022-05-16T12:19:30.678" v="22" actId="47"/>
        <pc:sldMkLst>
          <pc:docMk/>
          <pc:sldMk cId="75878603" sldId="290"/>
        </pc:sldMkLst>
      </pc:sldChg>
      <pc:sldChg chg="del">
        <pc:chgData name="Peter Ecclesine (pecclesi)" userId="8026f3ca-466d-45df-ae34-64ba14570b27" providerId="ADAL" clId="{ADA65A61-F95D-4D7E-8AB5-EC627AA60A66}" dt="2022-05-16T12:19:33.407" v="24" actId="47"/>
        <pc:sldMkLst>
          <pc:docMk/>
          <pc:sldMk cId="1701027519" sldId="291"/>
        </pc:sldMkLst>
      </pc:sldChg>
      <pc:sldChg chg="del">
        <pc:chgData name="Peter Ecclesine (pecclesi)" userId="8026f3ca-466d-45df-ae34-64ba14570b27" providerId="ADAL" clId="{ADA65A61-F95D-4D7E-8AB5-EC627AA60A66}" dt="2022-05-16T12:18:10.770" v="5" actId="47"/>
        <pc:sldMkLst>
          <pc:docMk/>
          <pc:sldMk cId="804813415" sldId="2367"/>
        </pc:sldMkLst>
      </pc:sldChg>
      <pc:sldMasterChg chg="modSp mod">
        <pc:chgData name="Peter Ecclesine (pecclesi)" userId="8026f3ca-466d-45df-ae34-64ba14570b27" providerId="ADAL" clId="{ADA65A61-F95D-4D7E-8AB5-EC627AA60A66}" dt="2022-05-16T12:17:19.253" v="1" actId="6549"/>
        <pc:sldMasterMkLst>
          <pc:docMk/>
          <pc:sldMasterMk cId="0" sldId="2147483648"/>
        </pc:sldMasterMkLst>
        <pc:spChg chg="mod">
          <ac:chgData name="Peter Ecclesine (pecclesi)" userId="8026f3ca-466d-45df-ae34-64ba14570b27" providerId="ADAL" clId="{ADA65A61-F95D-4D7E-8AB5-EC627AA60A66}" dt="2022-05-16T12:17:19.253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8085D-4B80-4537-B496-F59E6E624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7DA92-35FD-44F0-AC93-094057B9F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004B7-0261-40C9-BC21-A76F6637D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160B1-3363-4115-AD62-4E718295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4D7C9-CAEB-4022-8475-82E104F65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8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7937-2442-4545-9538-0A31CAF2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E5B31-8D87-462D-A646-65BA90EDB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B9E8A-CA88-4234-BB4E-56FAA7706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81F0D-9FD3-47D5-B2AA-8B8D798B2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BA934-68A1-4367-87EE-E6830B6A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6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EE629-7D94-417F-941E-ED4FE1313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8DD55-51D2-4231-8846-C23FC90AF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B04C0-CD8C-4F84-BAE8-60A18626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2EC47-BA99-4BB2-B9C0-AB2FB283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80ACF-E5F0-4619-B22E-AADA7240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30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6E55-E2CC-4E00-BDCF-7FA0C215B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995D9-DA74-449E-BCFE-01906C9E4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08F47-9D9C-437A-BEDB-F2D34F9CE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CD51F-C820-4E3A-A3B6-79007369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C7476-CE53-4B15-9126-B8F7D72C5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B95E08-DBD4-43F1-888A-36D63D3F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0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35EE3-7473-4D9A-9D79-F67DFD0D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24506-C87D-4B75-BB27-7660BF83D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22566-38C2-4F6D-B40E-6A48D373C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69B279-E3EB-4F54-95F9-C56F7F3B4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84B459-98F2-41B7-96AD-9F507F612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71F3CE-2282-4BBE-A346-BADDA48EC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0DCD6D-D4FA-47C3-862D-7E32F576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C44F71-92DC-4E03-9A70-C369BA2FB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21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53C74-B631-459F-912E-F9CAB8E2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FBD0D-5560-4970-9756-FED79FD04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64DB7-501E-4D93-90F6-4CC9A1A77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068654-B452-43FF-8153-1061C547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1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22745D-B157-4A04-94DC-031DE5A5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9ABABC-4FD0-49A2-B9AF-636CF6B3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64335-5D0A-412C-9A46-0330B09B4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47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44E05-DA9E-4626-82A4-F772835FF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1DAB3-08E0-49A1-862C-679ED6F2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6F3F6-307A-4BD1-9447-D833DC0A2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B550D-1464-4F9E-9CDB-E3E44444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CCF00-2185-4DDA-ACF6-7327C4D2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7AAE1-FE67-442B-B9BF-75090A1E8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9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A238D-72FA-416F-977B-F3FD7C7D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5DE52-2BB4-4AE7-A485-687AFA899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2D222-19B1-4C33-B545-1FA37A8D1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38B0B-A801-45FB-9DA6-5BFDFE6C8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CA717-57BE-43D2-A6F1-826E0D7C8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70F1D7-B6A9-47C0-8CB9-367C255A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9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AD105-B8DF-4E14-A70D-1826AF6B9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BCCC2-2688-4D51-9EB4-A378B78B9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69002-E37C-4B5D-8BD5-22851F8CB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98806-B304-4063-8044-11FA1931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176CA-0253-4256-869E-A344A344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4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B285FF-E807-4FFF-B633-75ED2A6D1C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4D7B93-C1A5-46FF-80A5-AB63AD5A7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0DE9-A914-4AD0-B53D-C7F9AB764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73440-84FB-4A71-94C1-061AB8EA9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9BB3F-441F-451E-B0E9-FC5C9F6B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5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802.11-22/0584r2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E5A64F-FE4A-4FE0-9BCF-B2F3F3D2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1BEE6-C878-4F63-AC32-07377E462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14BC5-59D7-4C84-8872-9DC2F16ED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7EBA5-9CE0-43BC-AEBF-643192C4C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FFD25-2035-4CBB-8714-2657D63A3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7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harrybims@me.com" TargetMode="External"/><Relationship Id="rId13" Type="http://schemas.openxmlformats.org/officeDocument/2006/relationships/hyperlink" Target="mailto:po-kai.huang@inte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volker.jungnickel@hhi.fraunhofer.de" TargetMode="External"/><Relationship Id="rId12" Type="http://schemas.openxmlformats.org/officeDocument/2006/relationships/hyperlink" Target="mailto:claudiodasilva@fb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ochun.wang@mediatek.com" TargetMode="External"/><Relationship Id="rId11" Type="http://schemas.openxmlformats.org/officeDocument/2006/relationships/hyperlink" Target="mailto:edward.ks.au@gmail.com" TargetMode="External"/><Relationship Id="rId5" Type="http://schemas.openxmlformats.org/officeDocument/2006/relationships/hyperlink" Target="mailto:RoyWant@google.com" TargetMode="External"/><Relationship Id="rId10" Type="http://schemas.openxmlformats.org/officeDocument/2006/relationships/hyperlink" Target="mailto:Yujin.Noh@senscomm.com" TargetMode="External"/><Relationship Id="rId4" Type="http://schemas.openxmlformats.org/officeDocument/2006/relationships/hyperlink" Target="mailto:petere@ieee.org" TargetMode="External"/><Relationship Id="rId9" Type="http://schemas.openxmlformats.org/officeDocument/2006/relationships/hyperlink" Target="mailto:carol@ansley.com" TargetMode="External"/><Relationship Id="rId14" Type="http://schemas.openxmlformats.org/officeDocument/2006/relationships/hyperlink" Target="mailto:emily.h.qi@intel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270-61-0000-ana-database.xl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dot11Groups" TargetMode="External"/><Relationship Id="rId3" Type="http://schemas.openxmlformats.org/officeDocument/2006/relationships/hyperlink" Target="dot11StationConfigEntry" TargetMode="External"/><Relationship Id="rId7" Type="http://schemas.openxmlformats.org/officeDocument/2006/relationships/hyperlink" Target="RSNCapabilities" TargetMode="External"/><Relationship Id="rId2" Type="http://schemas.openxmlformats.org/officeDocument/2006/relationships/hyperlink" Target="TGbe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Extended_RSN_Capabilities" TargetMode="External"/><Relationship Id="rId5" Type="http://schemas.openxmlformats.org/officeDocument/2006/relationships/hyperlink" Target="TGme" TargetMode="External"/><Relationship Id="rId4" Type="http://schemas.openxmlformats.org/officeDocument/2006/relationships/hyperlink" Target="Element_ID_Extension_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myproject/Public/mytools/draft/stylema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(May 2022)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6686" progId="Word.Document.8">
                  <p:embed/>
                </p:oleObj>
              </mc:Choice>
              <mc:Fallback>
                <p:oleObj name="Document" r:id="rId3" imgW="10439485" imgH="25466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May 2022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</a:t>
            </a:r>
            <a:r>
              <a:rPr lang="en-US" sz="1800"/>
              <a:t>in</a:t>
            </a:r>
            <a:r>
              <a:rPr lang="en-US" sz="1800">
                <a:solidFill>
                  <a:srgbClr val="FF0000"/>
                </a:solidFill>
              </a:rPr>
              <a:t> July</a:t>
            </a:r>
            <a:r>
              <a:rPr lang="en-US" sz="1800" dirty="0">
                <a:solidFill>
                  <a:srgbClr val="FF0000"/>
                </a:solidFill>
              </a:rPr>
              <a:t>, 2022. </a:t>
            </a:r>
            <a:r>
              <a:rPr lang="en-US" sz="1800" dirty="0">
                <a:solidFill>
                  <a:schemeClr val="tx1"/>
                </a:solidFill>
              </a:rPr>
              <a:t>Changes are usually based on MDR suitability.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955918"/>
              </p:ext>
            </p:extLst>
          </p:nvPr>
        </p:nvGraphicFramePr>
        <p:xfrm>
          <a:off x="838200" y="2057400"/>
          <a:ext cx="10546268" cy="4673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4297243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124825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283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TGbd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TGbc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2023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10084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52420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6099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831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2024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77727"/>
                  </a:ext>
                </a:extLst>
              </a:tr>
              <a:tr h="6778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5433360"/>
              </p:ext>
            </p:extLst>
          </p:nvPr>
        </p:nvGraphicFramePr>
        <p:xfrm>
          <a:off x="737392" y="1374227"/>
          <a:ext cx="9032625" cy="508557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590113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5095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1976368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408610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1221132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27658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755449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080368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Source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Editor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Snapshot Date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bf 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Roy Want, Chao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Chun Wang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9-May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 release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Yujin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Noh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44148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 2020 release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Volker Jungnickel, Harry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Bims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 2020 release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Emily Qi, 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9157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(old)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rgbClr val="FF0000"/>
                          </a:solidFill>
                        </a:rPr>
                        <a:t>Framemaker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 2020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Claudio da Silva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03073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670986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May 2022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2022-05-09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802.11-2020 Corrigendum 1 Draft 2.0</a:t>
            </a:r>
          </a:p>
          <a:p>
            <a:r>
              <a:rPr lang="en-US" dirty="0"/>
              <a:t>Mandatory Draft Review for 11bc, 11bb</a:t>
            </a:r>
          </a:p>
          <a:p>
            <a:r>
              <a:rPr lang="en-US" dirty="0"/>
              <a:t>Review WG Style Guide, 11be and </a:t>
            </a:r>
            <a:r>
              <a:rPr lang="en-US" dirty="0" err="1"/>
              <a:t>REVme</a:t>
            </a:r>
            <a:r>
              <a:rPr lang="en-US" dirty="0"/>
              <a:t> practice</a:t>
            </a:r>
          </a:p>
          <a:p>
            <a:r>
              <a:rPr lang="en-US" dirty="0"/>
              <a:t>WG Style Guide for 802.11 draft </a:t>
            </a:r>
            <a:r>
              <a:rPr lang="en-US" dirty="0">
                <a:solidFill>
                  <a:schemeClr val="tx1"/>
                </a:solidFill>
              </a:rPr>
              <a:t>09/1034r20</a:t>
            </a:r>
          </a:p>
          <a:p>
            <a:r>
              <a:rPr lang="en-US" dirty="0"/>
              <a:t>Draft and Amendment alignments</a:t>
            </a:r>
          </a:p>
          <a:p>
            <a:r>
              <a:rPr lang="en-US" dirty="0"/>
              <a:t>AOB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/>
              <a:t>WG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, </a:t>
            </a:r>
            <a:r>
              <a:rPr lang="en-US" sz="1600" b="1" dirty="0"/>
              <a:t>Peter Ecclesine –</a:t>
            </a:r>
            <a:r>
              <a:rPr lang="en-US" sz="1600" dirty="0"/>
              <a:t> </a:t>
            </a:r>
            <a:r>
              <a:rPr lang="en-US" sz="1600" dirty="0">
                <a:hlinkClick r:id="rId4"/>
              </a:rPr>
              <a:t>petere@ieee.org</a:t>
            </a:r>
            <a:r>
              <a:rPr lang="en-US" sz="1600" dirty="0"/>
              <a:t> </a:t>
            </a:r>
            <a:endParaRPr lang="en-US" sz="1600" b="1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Roy Want </a:t>
            </a:r>
            <a:r>
              <a:rPr lang="en-US" sz="1600" dirty="0">
                <a:hlinkClick r:id="rId5"/>
              </a:rPr>
              <a:t>RoyWant@google.com</a:t>
            </a:r>
            <a:r>
              <a:rPr lang="en-US" sz="1600" dirty="0"/>
              <a:t> , </a:t>
            </a:r>
            <a:r>
              <a:rPr lang="en-US" sz="1600" b="1" dirty="0"/>
              <a:t>Chao Chun Wang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Jungnickel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</a:t>
            </a:r>
            <a:r>
              <a:rPr lang="en-US" sz="1600" b="1" dirty="0" err="1"/>
              <a:t>Bims</a:t>
            </a:r>
            <a:r>
              <a:rPr lang="en-US" sz="1600" b="1" dirty="0"/>
              <a:t> </a:t>
            </a:r>
            <a:r>
              <a:rPr lang="en-US" sz="1600" dirty="0">
                <a:hlinkClick r:id="rId8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Yujin</a:t>
            </a:r>
            <a:r>
              <a:rPr lang="en-US" sz="1600" b="1" dirty="0"/>
              <a:t> Noh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fi-FI" sz="1600" dirty="0">
                <a:hlinkClick r:id="rId10"/>
              </a:rPr>
              <a:t>Yujin.Noh@senscomm.com</a:t>
            </a:r>
            <a:r>
              <a:rPr lang="fi-FI" sz="1600" dirty="0"/>
              <a:t> 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1"/>
              </a:rPr>
              <a:t>edward.ks.au@gmail.com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TGbf</a:t>
            </a:r>
            <a:r>
              <a:rPr lang="en-US" sz="1600" b="1" dirty="0"/>
              <a:t> – Claudio da Silva </a:t>
            </a:r>
            <a:r>
              <a:rPr lang="en-US" sz="1600" dirty="0"/>
              <a:t>– </a:t>
            </a:r>
            <a:r>
              <a:rPr lang="en-US" sz="1600" dirty="0">
                <a:hlinkClick r:id="rId12"/>
              </a:rPr>
              <a:t>claudiodasilva@fb.com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TGbh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TGbi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13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REVme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4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1"/>
              </a:rPr>
              <a:t>edward.ks.au@</a:t>
            </a:r>
            <a:r>
              <a:rPr lang="en-US" sz="1600" u="sng" dirty="0">
                <a:hlinkClick r:id="rId11"/>
              </a:rPr>
              <a:t>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87409-85F4-4100-8B81-191D7C943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802.11-2020 Corrigendum 1 D2.0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68A69-95FF-4944-9AF2-1025CF983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Correct IEEE 802.11ay Assignment of Protected Announce Support bit </a:t>
            </a:r>
          </a:p>
          <a:p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Robert Stacey reviews the comments received on D1.0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Comments on baseline for D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2.0 on the 11ax, 11ay and 11ba 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corrigend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 is to the published amendments at the time that 11ay was rolled in, based on the approved PAR (in Introduction, state change bit 6 to 11) </a:t>
            </a:r>
          </a:p>
          <a:p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Robert Stacey will circulate by email a new introduction</a:t>
            </a:r>
          </a:p>
          <a:p>
            <a:endParaRPr lang="en-US" sz="1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z="18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18A95-11C1-4AF5-8690-B961DF83E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54727-6E0A-4917-B5FF-EFBA7852B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26FCC-18F5-4131-8317-E5C89C8EE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42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causes some changes to the draft, so the report is done after the editing is done. </a:t>
            </a:r>
          </a:p>
          <a:p>
            <a:r>
              <a:rPr lang="en-US" sz="1400" dirty="0"/>
              <a:t>P802.11az MDR was started on D3.0 out of January 2021 (Robert Stacey,  Emily Qi, Edward Au, Carol Ansley, Peter Ecclesine, Yongho Seok, Mark Hamilton) </a:t>
            </a:r>
            <a:r>
              <a:rPr lang="en-US" sz="1400" dirty="0">
                <a:solidFill>
                  <a:schemeClr val="tx1"/>
                </a:solidFill>
              </a:rPr>
              <a:t>21/0329r7 July 15, 2021 MDR complete</a:t>
            </a:r>
          </a:p>
          <a:p>
            <a:r>
              <a:rPr lang="en-US" sz="1800" dirty="0"/>
              <a:t>P802.11bd MDR was started on D3.0 out of November 2021 (Robert Stacey, Emily Qi, Peter Ecclesine, Joseph Levy, Edward Au, Carol Ansley, Yongho Seok, </a:t>
            </a:r>
            <a:r>
              <a:rPr lang="en-US" sz="1800" dirty="0" err="1"/>
              <a:t>Yujin</a:t>
            </a:r>
            <a:r>
              <a:rPr lang="en-US" sz="1800" dirty="0"/>
              <a:t> Noh). Reviewed MDR Report 11-22/0021r12. There was a final MDR meeting in the March 2021 Editors meeting to  allow the TG to know what all the MDR changes are. </a:t>
            </a:r>
          </a:p>
          <a:p>
            <a:r>
              <a:rPr lang="en-US" sz="1800" dirty="0"/>
              <a:t>P802.11bc MDR is started. </a:t>
            </a:r>
            <a:r>
              <a:rPr lang="en-US" sz="1800" dirty="0">
                <a:effectLst/>
                <a:ea typeface="Calibri" panose="020F0502020204030204" pitchFamily="34" charset="0"/>
              </a:rPr>
              <a:t>11-22-0699-00-0000 </a:t>
            </a:r>
            <a:r>
              <a:rPr lang="en-US" sz="1800" dirty="0" err="1">
                <a:effectLst/>
                <a:ea typeface="Calibri" panose="020F0502020204030204" pitchFamily="34" charset="0"/>
              </a:rPr>
              <a:t>TGbc</a:t>
            </a:r>
            <a:r>
              <a:rPr lang="en-US" sz="1800" dirty="0">
                <a:effectLst/>
                <a:ea typeface="Calibri" panose="020F0502020204030204" pitchFamily="34" charset="0"/>
              </a:rPr>
              <a:t> MDR report is reviewed. (Robert Stacey, Emily Qi, Edward Au, Jonathan Segev, Peter Ecclesine . MEC review was requested. </a:t>
            </a:r>
          </a:p>
          <a:p>
            <a:r>
              <a:rPr lang="en-US" sz="1800" dirty="0"/>
              <a:t>P802.11bb MDR discussion. </a:t>
            </a:r>
            <a:r>
              <a:rPr lang="en-US" sz="1800" dirty="0">
                <a:effectLst/>
                <a:ea typeface="Calibri" panose="020F0502020204030204" pitchFamily="34" charset="0"/>
              </a:rPr>
              <a:t>11-22-0727-00-0000 </a:t>
            </a:r>
            <a:r>
              <a:rPr lang="en-US" sz="1800" dirty="0" err="1">
                <a:effectLst/>
                <a:ea typeface="Calibri" panose="020F0502020204030204" pitchFamily="34" charset="0"/>
              </a:rPr>
              <a:t>TGbb</a:t>
            </a:r>
            <a:r>
              <a:rPr lang="en-US" sz="1800" dirty="0">
                <a:effectLst/>
                <a:ea typeface="Calibri" panose="020F0502020204030204" pitchFamily="34" charset="0"/>
              </a:rPr>
              <a:t> </a:t>
            </a:r>
            <a:r>
              <a:rPr lang="en-US" sz="1800" dirty="0">
                <a:ea typeface="Calibri" panose="020F0502020204030204" pitchFamily="34" charset="0"/>
              </a:rPr>
              <a:t>MDR. </a:t>
            </a:r>
            <a:r>
              <a:rPr lang="en-US" sz="1800" dirty="0"/>
              <a:t>The draft 2.0 is about ten pages. Will use D3.0 out of May as a basis. Solicit a volunteer by email, as soon as draft as available, MDR will start. </a:t>
            </a:r>
          </a:p>
          <a:p>
            <a:endParaRPr lang="en-US" sz="18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9B42F-568D-4A28-A05F-BF78B047A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Style Guide, 11be and </a:t>
            </a:r>
            <a:r>
              <a:rPr lang="en-US" dirty="0" err="1"/>
              <a:t>REVme</a:t>
            </a:r>
            <a:r>
              <a:rPr lang="en-US" dirty="0"/>
              <a:t>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181F9-FE4E-4B5B-A2BC-D06A05873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Topics – ANA assignments. </a:t>
            </a: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In October we detected a duplicated assignment.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   Always include the latest ANA assignments in Editors meeting on an ANA slide. 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r>
              <a:rPr lang="en-US" dirty="0"/>
              <a:t>  </a:t>
            </a:r>
            <a:r>
              <a:rPr lang="en-US" sz="1800" dirty="0"/>
              <a:t>Request every meeting there is an Editor’s review of latest ANA assignments. </a:t>
            </a:r>
          </a:p>
          <a:p>
            <a:r>
              <a:rPr lang="en-US" sz="1800" dirty="0"/>
              <a:t>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new revision of the ANA database is available: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https://mentor.ieee.org/802.11/dcn/11/11-11-0270-61-0000-ana-database.xls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1800" dirty="0"/>
              <a:t>   Changes since March 2022: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6D4923-0F53-4009-81E1-26DA9805D9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E844F-B623-4838-848F-8BB61EF800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5D7199-F3CB-464E-B4CD-604E8BD879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69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5FAE9-1E36-467B-9DC7-4B8F70B1E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 assignments to May 5, 2022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D09A5-B4C2-46EA-81A4-9AE6AF5606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3DC97-7371-4023-8A53-BA93D8D4D36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ABB8DC-F299-4CEE-B12B-479510F510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171984E-1895-4221-904F-B876997E2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525" y="1916684"/>
            <a:ext cx="459132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Here are the ANA assignments, releases,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etc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since the March session: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FD06598-66FC-481A-93C4-EAEB6D555AB3}"/>
              </a:ext>
            </a:extLst>
          </p:cNvPr>
          <p:cNvGraphicFramePr>
            <a:graphicFrameLocks noGrp="1"/>
          </p:cNvGraphicFramePr>
          <p:nvPr/>
        </p:nvGraphicFramePr>
        <p:xfrm>
          <a:off x="914400" y="2709198"/>
          <a:ext cx="10361614" cy="2657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3908">
                  <a:extLst>
                    <a:ext uri="{9D8B030D-6E8A-4147-A177-3AD203B41FA5}">
                      <a16:colId xmlns:a16="http://schemas.microsoft.com/office/drawing/2014/main" val="1542428220"/>
                    </a:ext>
                  </a:extLst>
                </a:gridCol>
                <a:gridCol w="400491">
                  <a:extLst>
                    <a:ext uri="{9D8B030D-6E8A-4147-A177-3AD203B41FA5}">
                      <a16:colId xmlns:a16="http://schemas.microsoft.com/office/drawing/2014/main" val="3416075077"/>
                    </a:ext>
                  </a:extLst>
                </a:gridCol>
                <a:gridCol w="400491">
                  <a:extLst>
                    <a:ext uri="{9D8B030D-6E8A-4147-A177-3AD203B41FA5}">
                      <a16:colId xmlns:a16="http://schemas.microsoft.com/office/drawing/2014/main" val="3034575980"/>
                    </a:ext>
                  </a:extLst>
                </a:gridCol>
                <a:gridCol w="535643">
                  <a:extLst>
                    <a:ext uri="{9D8B030D-6E8A-4147-A177-3AD203B41FA5}">
                      <a16:colId xmlns:a16="http://schemas.microsoft.com/office/drawing/2014/main" val="1203745035"/>
                    </a:ext>
                  </a:extLst>
                </a:gridCol>
                <a:gridCol w="442106">
                  <a:extLst>
                    <a:ext uri="{9D8B030D-6E8A-4147-A177-3AD203B41FA5}">
                      <a16:colId xmlns:a16="http://schemas.microsoft.com/office/drawing/2014/main" val="2086334843"/>
                    </a:ext>
                  </a:extLst>
                </a:gridCol>
                <a:gridCol w="1148788">
                  <a:extLst>
                    <a:ext uri="{9D8B030D-6E8A-4147-A177-3AD203B41FA5}">
                      <a16:colId xmlns:a16="http://schemas.microsoft.com/office/drawing/2014/main" val="3261626904"/>
                    </a:ext>
                  </a:extLst>
                </a:gridCol>
                <a:gridCol w="682248">
                  <a:extLst>
                    <a:ext uri="{9D8B030D-6E8A-4147-A177-3AD203B41FA5}">
                      <a16:colId xmlns:a16="http://schemas.microsoft.com/office/drawing/2014/main" val="2406989318"/>
                    </a:ext>
                  </a:extLst>
                </a:gridCol>
                <a:gridCol w="574203">
                  <a:extLst>
                    <a:ext uri="{9D8B030D-6E8A-4147-A177-3AD203B41FA5}">
                      <a16:colId xmlns:a16="http://schemas.microsoft.com/office/drawing/2014/main" val="1069573893"/>
                    </a:ext>
                  </a:extLst>
                </a:gridCol>
                <a:gridCol w="553968">
                  <a:extLst>
                    <a:ext uri="{9D8B030D-6E8A-4147-A177-3AD203B41FA5}">
                      <a16:colId xmlns:a16="http://schemas.microsoft.com/office/drawing/2014/main" val="1962700606"/>
                    </a:ext>
                  </a:extLst>
                </a:gridCol>
                <a:gridCol w="1586312">
                  <a:extLst>
                    <a:ext uri="{9D8B030D-6E8A-4147-A177-3AD203B41FA5}">
                      <a16:colId xmlns:a16="http://schemas.microsoft.com/office/drawing/2014/main" val="210962192"/>
                    </a:ext>
                  </a:extLst>
                </a:gridCol>
                <a:gridCol w="376821">
                  <a:extLst>
                    <a:ext uri="{9D8B030D-6E8A-4147-A177-3AD203B41FA5}">
                      <a16:colId xmlns:a16="http://schemas.microsoft.com/office/drawing/2014/main" val="3207411801"/>
                    </a:ext>
                  </a:extLst>
                </a:gridCol>
                <a:gridCol w="2049034">
                  <a:extLst>
                    <a:ext uri="{9D8B030D-6E8A-4147-A177-3AD203B41FA5}">
                      <a16:colId xmlns:a16="http://schemas.microsoft.com/office/drawing/2014/main" val="2946262861"/>
                    </a:ext>
                  </a:extLst>
                </a:gridCol>
                <a:gridCol w="420726">
                  <a:extLst>
                    <a:ext uri="{9D8B030D-6E8A-4147-A177-3AD203B41FA5}">
                      <a16:colId xmlns:a16="http://schemas.microsoft.com/office/drawing/2014/main" val="476691226"/>
                    </a:ext>
                  </a:extLst>
                </a:gridCol>
                <a:gridCol w="576875">
                  <a:extLst>
                    <a:ext uri="{9D8B030D-6E8A-4147-A177-3AD203B41FA5}">
                      <a16:colId xmlns:a16="http://schemas.microsoft.com/office/drawing/2014/main" val="3871474743"/>
                    </a:ext>
                  </a:extLst>
                </a:gridCol>
              </a:tblGrid>
              <a:tr h="1985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TransactionID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Type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Status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User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Group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Resource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Ref Doc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Ref Subclause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Ref Location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Name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Req Value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Description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Allocated Value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Requested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extLst>
                  <a:ext uri="{0D108BD9-81ED-4DB2-BD59-A6C34878D82A}">
                    <a16:rowId xmlns:a16="http://schemas.microsoft.com/office/drawing/2014/main" val="1217978892"/>
                  </a:ext>
                </a:extLst>
              </a:tr>
              <a:tr h="19089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1315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Allocate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Pending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Edward Au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2"/>
                        </a:rPr>
                        <a:t>TGbe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3"/>
                        </a:rPr>
                        <a:t>dot11StationConfigEntry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IEEE Std 802.11-2020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C.3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dot11EHTTXOPSharingTFOptionImplemented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3"/>
                        </a:rPr>
                        <a:t>222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2022-03-11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extLst>
                  <a:ext uri="{0D108BD9-81ED-4DB2-BD59-A6C34878D82A}">
                    <a16:rowId xmlns:a16="http://schemas.microsoft.com/office/drawing/2014/main" val="928062708"/>
                  </a:ext>
                </a:extLst>
              </a:tr>
              <a:tr h="19089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1316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Allocate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Pending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Edward Au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2"/>
                        </a:rPr>
                        <a:t>TGbe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3"/>
                        </a:rPr>
                        <a:t>dot11StationConfigEntry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IEEE Std 802.11-2020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C.3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dot11EHTNSTRMobileAPMLDImplemented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3"/>
                        </a:rPr>
                        <a:t>223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2022-03-11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extLst>
                  <a:ext uri="{0D108BD9-81ED-4DB2-BD59-A6C34878D82A}">
                    <a16:rowId xmlns:a16="http://schemas.microsoft.com/office/drawing/2014/main" val="4243914020"/>
                  </a:ext>
                </a:extLst>
              </a:tr>
              <a:tr h="18325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1317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Allocate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Pending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Edward Au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2"/>
                        </a:rPr>
                        <a:t>TGbe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4"/>
                        </a:rPr>
                        <a:t>Element ID Extension 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IEEE Std 802.11-2020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9.4.2.1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Table 9-92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QoS Characteristics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4"/>
                        </a:rPr>
                        <a:t>113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2022-03-11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extLst>
                  <a:ext uri="{0D108BD9-81ED-4DB2-BD59-A6C34878D82A}">
                    <a16:rowId xmlns:a16="http://schemas.microsoft.com/office/drawing/2014/main" val="679570356"/>
                  </a:ext>
                </a:extLst>
              </a:tr>
              <a:tr h="47723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1323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Allocate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Pending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Emily Qi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5"/>
                        </a:rPr>
                        <a:t>TGme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6"/>
                        </a:rPr>
                        <a:t>Extended RSN Capabilities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IEEE Std 802.11-2020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9.4.2.241.4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Table 9-321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Extended S1G Action Protection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The STA sets the Extended S1G Action Protection field to 1 when dot11ExtendedS1GActionProtectionOperationsImplemented is true and sets it to 0 otherwise.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6"/>
                        </a:rPr>
                        <a:t>13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2022-05-05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extLst>
                  <a:ext uri="{0D108BD9-81ED-4DB2-BD59-A6C34878D82A}">
                    <a16:rowId xmlns:a16="http://schemas.microsoft.com/office/drawing/2014/main" val="1677125092"/>
                  </a:ext>
                </a:extLst>
              </a:tr>
              <a:tr h="47723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1324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Allocate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Pending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Emily Qi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5"/>
                        </a:rPr>
                        <a:t>TGme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6"/>
                        </a:rPr>
                        <a:t>Extended RSN Capabilities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IEEE Std 802.11-2020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9.4.2.241.4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Table 9-321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SPP A‑MSDU Capable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 non-DMG STA sets the SPP A‑MSDU Capable subfield to 1 if dot11SPPAMSDUCapable is true. Otherwise, this subfield is set to 0. See 10.11 (A‑MSDU operation). 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6"/>
                        </a:rPr>
                        <a:t>14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2022-05-05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extLst>
                  <a:ext uri="{0D108BD9-81ED-4DB2-BD59-A6C34878D82A}">
                    <a16:rowId xmlns:a16="http://schemas.microsoft.com/office/drawing/2014/main" val="3358028828"/>
                  </a:ext>
                </a:extLst>
              </a:tr>
              <a:tr h="19089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1325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Release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Pending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Emily Qi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5"/>
                        </a:rPr>
                        <a:t>TGme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7"/>
                        </a:rPr>
                        <a:t>RSNCapabilities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IEEE Std 802.11-2020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9.4.2.24.4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Figure 9-289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Protected Block Ack Capable (PBAC)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Bit 12 is now reserved in REVm2 D1.0 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2022-05-05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extLst>
                  <a:ext uri="{0D108BD9-81ED-4DB2-BD59-A6C34878D82A}">
                    <a16:rowId xmlns:a16="http://schemas.microsoft.com/office/drawing/2014/main" val="3185034784"/>
                  </a:ext>
                </a:extLst>
              </a:tr>
              <a:tr h="19089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1326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Release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Pending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Emily Qi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5"/>
                        </a:rPr>
                        <a:t>TGme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7"/>
                        </a:rPr>
                        <a:t>RSNCapabilities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IEEE Std 802.11-2020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9.4.2.24.4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Figure 9-289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SPP A-MSDU Capable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Bit 10 is now reserved in REVme D1.3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2022-05-05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extLst>
                  <a:ext uri="{0D108BD9-81ED-4DB2-BD59-A6C34878D82A}">
                    <a16:rowId xmlns:a16="http://schemas.microsoft.com/office/drawing/2014/main" val="4060938155"/>
                  </a:ext>
                </a:extLst>
              </a:tr>
              <a:tr h="19089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1327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Release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Pending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Emily Qi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5"/>
                        </a:rPr>
                        <a:t>TGme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7"/>
                        </a:rPr>
                        <a:t>RSNCapabilities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IEEE Std 802.11-2020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9.4.2.24.4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Figure 9-289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SPP A-MSDU Required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Bit 11 is now reserved in REVme D1.3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2022-05-05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extLst>
                  <a:ext uri="{0D108BD9-81ED-4DB2-BD59-A6C34878D82A}">
                    <a16:rowId xmlns:a16="http://schemas.microsoft.com/office/drawing/2014/main" val="2676440127"/>
                  </a:ext>
                </a:extLst>
              </a:tr>
              <a:tr h="18325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1329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Allocate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Pending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Emily Qi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5"/>
                        </a:rPr>
                        <a:t>TGme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8"/>
                        </a:rPr>
                        <a:t>dot11Groups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IEEE Std 802.11-2020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C.3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dot11CDMGComplianceGroup1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8"/>
                        </a:rPr>
                        <a:t>127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2022-05-05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extLst>
                  <a:ext uri="{0D108BD9-81ED-4DB2-BD59-A6C34878D82A}">
                    <a16:rowId xmlns:a16="http://schemas.microsoft.com/office/drawing/2014/main" val="1668829045"/>
                  </a:ext>
                </a:extLst>
              </a:tr>
              <a:tr h="18325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1330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Allocate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Pending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Emily Qi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5"/>
                        </a:rPr>
                        <a:t>TGme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8"/>
                        </a:rPr>
                        <a:t>dot11Groups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IEEE Std 802.11-2020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C.3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dot11HTMACAdditions4 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8"/>
                        </a:rPr>
                        <a:t>128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2022-05-05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33" marR="41233" marT="0" marB="0"/>
                </a:tc>
                <a:extLst>
                  <a:ext uri="{0D108BD9-81ED-4DB2-BD59-A6C34878D82A}">
                    <a16:rowId xmlns:a16="http://schemas.microsoft.com/office/drawing/2014/main" val="3361339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555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11-09-1034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rgbClr val="FF0000"/>
                </a:solidFill>
              </a:rPr>
              <a:t>20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/>
              <a:t>0000-802-11-editorial-style-guide.docx   </a:t>
            </a:r>
          </a:p>
          <a:p>
            <a:r>
              <a:rPr lang="en-US" dirty="0"/>
              <a:t>We update 802.11 Style Guide based on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>
                <a:solidFill>
                  <a:srgbClr val="FF0000"/>
                </a:solidFill>
              </a:rPr>
              <a:t>2021</a:t>
            </a:r>
            <a:r>
              <a:rPr lang="en-US" dirty="0"/>
              <a:t> IEEE Standards Style Manual </a:t>
            </a:r>
            <a:r>
              <a:rPr lang="en-US" b="0" dirty="0"/>
              <a:t>when creating or updating drafts. Policy (inclusive terms), key words and pronouns (e.g., he, she) were revised. [</a:t>
            </a:r>
            <a:r>
              <a:rPr lang="en-US" sz="1800" b="0" dirty="0"/>
              <a:t>the male or female pronoun alone or the variation he/she/they should not be used.]</a:t>
            </a:r>
            <a:r>
              <a:rPr lang="en-US" b="0" dirty="0"/>
              <a:t>	</a:t>
            </a:r>
          </a:p>
          <a:p>
            <a:r>
              <a:rPr lang="en-US" b="0" dirty="0"/>
              <a:t> 	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https://mentor.ieee.org/myproject/Public/mytools/draft/styleman.pdf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  <a:p>
            <a:r>
              <a:rPr lang="en-US" b="0" dirty="0"/>
              <a:t>We may revisit numbering of MAC addresses and their form of expression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599"/>
          </a:xfrm>
          <a:ln/>
        </p:spPr>
        <p:txBody>
          <a:bodyPr/>
          <a:lstStyle/>
          <a:p>
            <a:r>
              <a:rPr lang="en-GB" sz="1600" dirty="0"/>
              <a:t>11-15/355r13 MIB </a:t>
            </a:r>
            <a:r>
              <a:rPr lang="en-GB" sz="1600" dirty="0" err="1"/>
              <a:t>TruthValue</a:t>
            </a:r>
            <a:r>
              <a:rPr lang="en-GB" sz="1600" dirty="0"/>
              <a:t> usage patterns</a:t>
            </a:r>
          </a:p>
          <a:p>
            <a:r>
              <a:rPr lang="en-GB" sz="1600" dirty="0"/>
              <a:t>MIB Style: We use a single style with appropriately set tabs,  and use leading</a:t>
            </a:r>
            <a:r>
              <a:rPr lang="en-US" sz="1600" dirty="0"/>
              <a:t> </a:t>
            </a:r>
            <a:r>
              <a:rPr lang="en-GB" sz="1600" dirty="0"/>
              <a:t>Tabs to distinguish the syntax and description parts. (Adrian Stephens Feb 9, 2010)</a:t>
            </a:r>
            <a:endParaRPr lang="en-US" sz="1600" dirty="0"/>
          </a:p>
          <a:p>
            <a:r>
              <a:rPr lang="en-GB" sz="1600" dirty="0">
                <a:solidFill>
                  <a:schemeClr val="tx1"/>
                </a:solidFill>
              </a:rPr>
              <a:t>Two ways to format a figure &amp; its caption in frame: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1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rgbClr val="FF0000"/>
                </a:solidFill>
              </a:rPr>
              <a:t>Do not reference other clauses in Visio figures</a:t>
            </a:r>
            <a:r>
              <a:rPr lang="en-US" sz="1400" dirty="0"/>
              <a:t>, it is very hard to maintain the references</a:t>
            </a:r>
            <a:r>
              <a:rPr lang="en-GB" sz="1600" dirty="0"/>
              <a:t> in figures</a:t>
            </a:r>
          </a:p>
          <a:p>
            <a:r>
              <a:rPr lang="en-GB" sz="1600" dirty="0">
                <a:solidFill>
                  <a:srgbClr val="FF0000"/>
                </a:solidFill>
              </a:rPr>
              <a:t>	Comment resolvers on Visio figures will be asked to provide the revised figures</a:t>
            </a:r>
          </a:p>
          <a:p>
            <a:r>
              <a:rPr lang="en-GB" sz="1600" dirty="0"/>
              <a:t>Keep embedded figures using Visio as long as possible (not in Word)</a:t>
            </a:r>
            <a:endParaRPr lang="en-US" sz="1600" dirty="0"/>
          </a:p>
          <a:p>
            <a:pPr lvl="1"/>
            <a:r>
              <a:rPr lang="en-GB" sz="1400" dirty="0"/>
              <a:t>Near the end of sponsor ballot, </a:t>
            </a:r>
            <a:r>
              <a:rPr lang="en-GB" sz="1400" dirty="0">
                <a:solidFill>
                  <a:schemeClr val="tx1"/>
                </a:solidFill>
              </a:rPr>
              <a:t>turn these all into .emf </a:t>
            </a:r>
            <a:r>
              <a:rPr lang="en-GB" sz="1400" dirty="0"/>
              <a:t>(windows meta file) format files (you can do this from </a:t>
            </a:r>
            <a:r>
              <a:rPr lang="en-GB" sz="1400" dirty="0" err="1"/>
              <a:t>visio</a:t>
            </a:r>
            <a:r>
              <a:rPr lang="en-GB" sz="1400" dirty="0"/>
              <a:t> using “save as”).  </a:t>
            </a:r>
          </a:p>
          <a:p>
            <a:pPr lvl="1"/>
            <a:r>
              <a:rPr lang="en-GB" sz="1400" dirty="0">
                <a:solidFill>
                  <a:srgbClr val="FF0000"/>
                </a:solidFill>
              </a:rPr>
              <a:t>Keep </a:t>
            </a:r>
            <a:r>
              <a:rPr lang="en-GB" sz="1400" dirty="0"/>
              <a:t>separate files for the .</a:t>
            </a:r>
            <a:r>
              <a:rPr lang="en-GB" sz="1400" dirty="0" err="1"/>
              <a:t>vsd</a:t>
            </a:r>
            <a:r>
              <a:rPr lang="en-GB" sz="1400" dirty="0"/>
              <a:t> source and the .emf file that is linked to from frame. There is high likelihood we should use .emf</a:t>
            </a:r>
          </a:p>
          <a:p>
            <a:pPr lvl="1"/>
            <a:r>
              <a:rPr lang="en-US" sz="1400" dirty="0"/>
              <a:t>Use the figure number or a short version of the figure title (shown in your final draft) for the name of  the Visio and emf file. </a:t>
            </a:r>
          </a:p>
          <a:p>
            <a:pPr lvl="1"/>
            <a:r>
              <a:rPr lang="en-US" sz="1400" dirty="0"/>
              <a:t>One figure, one Visio file. Don’t store multiple figures in one Visio file.</a:t>
            </a:r>
            <a:endParaRPr lang="en-GB" sz="1400" dirty="0"/>
          </a:p>
          <a:p>
            <a:r>
              <a:rPr lang="en-GB" sz="1400" dirty="0"/>
              <a:t>Frame format figures are tables</a:t>
            </a:r>
          </a:p>
          <a:p>
            <a:r>
              <a:rPr lang="en-GB" sz="14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12022</TotalTime>
  <Words>1750</Words>
  <Application>Microsoft Office PowerPoint</Application>
  <PresentationFormat>Widescreen</PresentationFormat>
  <Paragraphs>377</Paragraphs>
  <Slides>11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Custom Design</vt:lpstr>
      <vt:lpstr>Document</vt:lpstr>
      <vt:lpstr>802.11 WG Editor’s Meeting (May 2022)</vt:lpstr>
      <vt:lpstr>Agenda for 2022-05-09 meeting</vt:lpstr>
      <vt:lpstr>Volunteer Editor Contacts</vt:lpstr>
      <vt:lpstr>IEEE 802.11-2020 Corrigendum 1 D2.0</vt:lpstr>
      <vt:lpstr>MDR Status</vt:lpstr>
      <vt:lpstr>WG Style Guide, 11be and REVme practice</vt:lpstr>
      <vt:lpstr>ANA assignments to May 5, 2022</vt:lpstr>
      <vt:lpstr>802.11 Style Guide</vt:lpstr>
      <vt:lpstr>MIB Style, Visio and Frame Practices</vt:lpstr>
      <vt:lpstr>Editor Amendment Ordering</vt:lpstr>
      <vt:lpstr>Draft Development Snapshot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436</cp:revision>
  <cp:lastPrinted>1601-01-01T00:00:00Z</cp:lastPrinted>
  <dcterms:created xsi:type="dcterms:W3CDTF">2018-01-07T18:30:13Z</dcterms:created>
  <dcterms:modified xsi:type="dcterms:W3CDTF">2022-05-16T12:19:34Z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