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5"/>
  </p:notesMasterIdLst>
  <p:handoutMasterIdLst>
    <p:handoutMasterId r:id="rId36"/>
  </p:handoutMasterIdLst>
  <p:sldIdLst>
    <p:sldId id="256" r:id="rId3"/>
    <p:sldId id="257" r:id="rId4"/>
    <p:sldId id="283" r:id="rId5"/>
    <p:sldId id="2367" r:id="rId6"/>
    <p:sldId id="281" r:id="rId7"/>
    <p:sldId id="262" r:id="rId8"/>
    <p:sldId id="265" r:id="rId9"/>
    <p:sldId id="266" r:id="rId10"/>
    <p:sldId id="267" r:id="rId11"/>
    <p:sldId id="2369" r:id="rId12"/>
    <p:sldId id="269" r:id="rId13"/>
    <p:sldId id="293" r:id="rId14"/>
    <p:sldId id="2368" r:id="rId15"/>
    <p:sldId id="270" r:id="rId16"/>
    <p:sldId id="278" r:id="rId17"/>
    <p:sldId id="271" r:id="rId18"/>
    <p:sldId id="272" r:id="rId19"/>
    <p:sldId id="273" r:id="rId20"/>
    <p:sldId id="274" r:id="rId21"/>
    <p:sldId id="282" r:id="rId22"/>
    <p:sldId id="277" r:id="rId23"/>
    <p:sldId id="275" r:id="rId24"/>
    <p:sldId id="276" r:id="rId25"/>
    <p:sldId id="279" r:id="rId26"/>
    <p:sldId id="263" r:id="rId27"/>
    <p:sldId id="286" r:id="rId28"/>
    <p:sldId id="288" r:id="rId29"/>
    <p:sldId id="289" r:id="rId30"/>
    <p:sldId id="287" r:id="rId31"/>
    <p:sldId id="290" r:id="rId32"/>
    <p:sldId id="268" r:id="rId33"/>
    <p:sldId id="291"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7A526-097E-4378-B140-7FCFB07ADF5A}" v="5" dt="2022-05-16T12:09:24.6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127" d="100"/>
          <a:sy n="127" d="100"/>
        </p:scale>
        <p:origin x="35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1B97A526-097E-4378-B140-7FCFB07ADF5A}"/>
    <pc:docChg chg="custSel addSld delSld modSld sldOrd modMainMaster">
      <pc:chgData name="Peter Ecclesine (pecclesi)" userId="8026f3ca-466d-45df-ae34-64ba14570b27" providerId="ADAL" clId="{1B97A526-097E-4378-B140-7FCFB07ADF5A}" dt="2022-05-16T12:17:49.721" v="2227" actId="20577"/>
      <pc:docMkLst>
        <pc:docMk/>
      </pc:docMkLst>
      <pc:sldChg chg="modSp mod">
        <pc:chgData name="Peter Ecclesine (pecclesi)" userId="8026f3ca-466d-45df-ae34-64ba14570b27" providerId="ADAL" clId="{1B97A526-097E-4378-B140-7FCFB07ADF5A}" dt="2022-05-16T12:17:49.721" v="2227" actId="20577"/>
        <pc:sldMkLst>
          <pc:docMk/>
          <pc:sldMk cId="0" sldId="256"/>
        </pc:sldMkLst>
        <pc:spChg chg="mod">
          <ac:chgData name="Peter Ecclesine (pecclesi)" userId="8026f3ca-466d-45df-ae34-64ba14570b27" providerId="ADAL" clId="{1B97A526-097E-4378-B140-7FCFB07ADF5A}" dt="2022-05-16T12:17:49.721" v="2227" actId="20577"/>
          <ac:spMkLst>
            <pc:docMk/>
            <pc:sldMk cId="0" sldId="256"/>
            <ac:spMk id="3074" creationId="{00000000-0000-0000-0000-000000000000}"/>
          </ac:spMkLst>
        </pc:spChg>
      </pc:sldChg>
      <pc:sldChg chg="modSp mod">
        <pc:chgData name="Peter Ecclesine (pecclesi)" userId="8026f3ca-466d-45df-ae34-64ba14570b27" providerId="ADAL" clId="{1B97A526-097E-4378-B140-7FCFB07ADF5A}" dt="2022-05-09T20:20:31.435" v="1322" actId="20577"/>
        <pc:sldMkLst>
          <pc:docMk/>
          <pc:sldMk cId="1753890201" sldId="265"/>
        </pc:sldMkLst>
        <pc:spChg chg="mod">
          <ac:chgData name="Peter Ecclesine (pecclesi)" userId="8026f3ca-466d-45df-ae34-64ba14570b27" providerId="ADAL" clId="{1B97A526-097E-4378-B140-7FCFB07ADF5A}" dt="2022-05-09T20:20:31.435" v="1322" actId="20577"/>
          <ac:spMkLst>
            <pc:docMk/>
            <pc:sldMk cId="1753890201" sldId="265"/>
            <ac:spMk id="9218" creationId="{00000000-0000-0000-0000-000000000000}"/>
          </ac:spMkLst>
        </pc:spChg>
      </pc:sldChg>
      <pc:sldChg chg="modSp mod">
        <pc:chgData name="Peter Ecclesine (pecclesi)" userId="8026f3ca-466d-45df-ae34-64ba14570b27" providerId="ADAL" clId="{1B97A526-097E-4378-B140-7FCFB07ADF5A}" dt="2022-05-09T21:12:12.116" v="2107" actId="20577"/>
        <pc:sldMkLst>
          <pc:docMk/>
          <pc:sldMk cId="3096812942" sldId="269"/>
        </pc:sldMkLst>
        <pc:spChg chg="mod">
          <ac:chgData name="Peter Ecclesine (pecclesi)" userId="8026f3ca-466d-45df-ae34-64ba14570b27" providerId="ADAL" clId="{1B97A526-097E-4378-B140-7FCFB07ADF5A}" dt="2022-05-09T21:12:12.116" v="2107" actId="20577"/>
          <ac:spMkLst>
            <pc:docMk/>
            <pc:sldMk cId="3096812942" sldId="269"/>
            <ac:spMk id="9218" creationId="{00000000-0000-0000-0000-000000000000}"/>
          </ac:spMkLst>
        </pc:spChg>
      </pc:sldChg>
      <pc:sldChg chg="modSp mod">
        <pc:chgData name="Peter Ecclesine (pecclesi)" userId="8026f3ca-466d-45df-ae34-64ba14570b27" providerId="ADAL" clId="{1B97A526-097E-4378-B140-7FCFB07ADF5A}" dt="2022-05-09T20:03:41.359" v="140" actId="20577"/>
        <pc:sldMkLst>
          <pc:docMk/>
          <pc:sldMk cId="1372385444" sldId="281"/>
        </pc:sldMkLst>
        <pc:spChg chg="mod">
          <ac:chgData name="Peter Ecclesine (pecclesi)" userId="8026f3ca-466d-45df-ae34-64ba14570b27" providerId="ADAL" clId="{1B97A526-097E-4378-B140-7FCFB07ADF5A}" dt="2022-05-09T20:03:41.359" v="140" actId="20577"/>
          <ac:spMkLst>
            <pc:docMk/>
            <pc:sldMk cId="1372385444" sldId="281"/>
            <ac:spMk id="9218" creationId="{00000000-0000-0000-0000-000000000000}"/>
          </ac:spMkLst>
        </pc:spChg>
      </pc:sldChg>
      <pc:sldChg chg="modSp mod">
        <pc:chgData name="Peter Ecclesine (pecclesi)" userId="8026f3ca-466d-45df-ae34-64ba14570b27" providerId="ADAL" clId="{1B97A526-097E-4378-B140-7FCFB07ADF5A}" dt="2022-05-16T12:09:45.026" v="2220" actId="14734"/>
        <pc:sldMkLst>
          <pc:docMk/>
          <pc:sldMk cId="3884957953" sldId="282"/>
        </pc:sldMkLst>
        <pc:graphicFrameChg chg="mod modGraphic">
          <ac:chgData name="Peter Ecclesine (pecclesi)" userId="8026f3ca-466d-45df-ae34-64ba14570b27" providerId="ADAL" clId="{1B97A526-097E-4378-B140-7FCFB07ADF5A}" dt="2022-05-16T12:09:45.026" v="2220" actId="14734"/>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1B97A526-097E-4378-B140-7FCFB07ADF5A}" dt="2022-05-09T21:31:25.910" v="2113" actId="20577"/>
        <pc:sldMkLst>
          <pc:docMk/>
          <pc:sldMk cId="1968720319" sldId="283"/>
        </pc:sldMkLst>
        <pc:spChg chg="mod">
          <ac:chgData name="Peter Ecclesine (pecclesi)" userId="8026f3ca-466d-45df-ae34-64ba14570b27" providerId="ADAL" clId="{1B97A526-097E-4378-B140-7FCFB07ADF5A}" dt="2022-05-09T21:31:25.910" v="2113" actId="20577"/>
          <ac:spMkLst>
            <pc:docMk/>
            <pc:sldMk cId="1968720319" sldId="283"/>
            <ac:spMk id="3" creationId="{00000000-0000-0000-0000-000000000000}"/>
          </ac:spMkLst>
        </pc:spChg>
      </pc:sldChg>
      <pc:sldChg chg="modSp new mod ord">
        <pc:chgData name="Peter Ecclesine (pecclesi)" userId="8026f3ca-466d-45df-ae34-64ba14570b27" providerId="ADAL" clId="{1B97A526-097E-4378-B140-7FCFB07ADF5A}" dt="2022-05-16T12:14:30.075" v="2225" actId="113"/>
        <pc:sldMkLst>
          <pc:docMk/>
          <pc:sldMk cId="1755742735" sldId="2369"/>
        </pc:sldMkLst>
        <pc:spChg chg="mod">
          <ac:chgData name="Peter Ecclesine (pecclesi)" userId="8026f3ca-466d-45df-ae34-64ba14570b27" providerId="ADAL" clId="{1B97A526-097E-4378-B140-7FCFB07ADF5A}" dt="2022-05-16T12:14:30.075" v="2225" actId="113"/>
          <ac:spMkLst>
            <pc:docMk/>
            <pc:sldMk cId="1755742735" sldId="2369"/>
            <ac:spMk id="2" creationId="{25987409-85F4-4100-8B81-191D7C943131}"/>
          </ac:spMkLst>
        </pc:spChg>
        <pc:spChg chg="mod">
          <ac:chgData name="Peter Ecclesine (pecclesi)" userId="8026f3ca-466d-45df-ae34-64ba14570b27" providerId="ADAL" clId="{1B97A526-097E-4378-B140-7FCFB07ADF5A}" dt="2022-05-16T12:11:04.458" v="2223" actId="2711"/>
          <ac:spMkLst>
            <pc:docMk/>
            <pc:sldMk cId="1755742735" sldId="2369"/>
            <ac:spMk id="3" creationId="{58268A69-95FF-4944-9AF2-1025CF983BF5}"/>
          </ac:spMkLst>
        </pc:spChg>
      </pc:sldChg>
      <pc:sldChg chg="del">
        <pc:chgData name="Peter Ecclesine (pecclesi)" userId="8026f3ca-466d-45df-ae34-64ba14570b27" providerId="ADAL" clId="{1B97A526-097E-4378-B140-7FCFB07ADF5A}" dt="2022-05-09T12:08:13.438" v="14" actId="2696"/>
        <pc:sldMkLst>
          <pc:docMk/>
          <pc:sldMk cId="2873429125" sldId="2369"/>
        </pc:sldMkLst>
      </pc:sldChg>
      <pc:sldMasterChg chg="modSp mod">
        <pc:chgData name="Peter Ecclesine (pecclesi)" userId="8026f3ca-466d-45df-ae34-64ba14570b27" providerId="ADAL" clId="{1B97A526-097E-4378-B140-7FCFB07ADF5A}" dt="2022-05-09T12:06:50.639" v="1" actId="6549"/>
        <pc:sldMasterMkLst>
          <pc:docMk/>
          <pc:sldMasterMk cId="0" sldId="2147483648"/>
        </pc:sldMasterMkLst>
        <pc:spChg chg="mod">
          <ac:chgData name="Peter Ecclesine (pecclesi)" userId="8026f3ca-466d-45df-ae34-64ba14570b27" providerId="ADAL" clId="{1B97A526-097E-4378-B140-7FCFB07ADF5A}" dt="2022-05-09T12:06:50.639"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May 2022</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May 2022</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Peter Ecclesine (Cisco Systems)</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May 2022</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Peter Ecclesine (Cisco Systems)</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May 2022</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Peter Ecclesine (Cisco Systems)</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May 2022</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May 2022</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802.11-22/0584r1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2022</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Peter Ecclesine (Cisco Systems)</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1/11-11-0270-61-0000-ana-database.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dot11Groups" TargetMode="External"/><Relationship Id="rId3" Type="http://schemas.openxmlformats.org/officeDocument/2006/relationships/hyperlink" Target="dot11StationConfigEntry" TargetMode="External"/><Relationship Id="rId7" Type="http://schemas.openxmlformats.org/officeDocument/2006/relationships/hyperlink" Target="RSNCapabilities" TargetMode="External"/><Relationship Id="rId2" Type="http://schemas.openxmlformats.org/officeDocument/2006/relationships/hyperlink" Target="TGbe" TargetMode="External"/><Relationship Id="rId1" Type="http://schemas.openxmlformats.org/officeDocument/2006/relationships/slideLayout" Target="../slideLayouts/slideLayout6.xml"/><Relationship Id="rId6" Type="http://schemas.openxmlformats.org/officeDocument/2006/relationships/hyperlink" Target="Extended_RSN_Capabilities" TargetMode="External"/><Relationship Id="rId5" Type="http://schemas.openxmlformats.org/officeDocument/2006/relationships/hyperlink" Target="TGme" TargetMode="External"/><Relationship Id="rId4" Type="http://schemas.openxmlformats.org/officeDocument/2006/relationships/hyperlink" Target="Element_ID_Extension_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2022-05-16</a:t>
            </a:r>
            <a:endParaRPr lang="en-GB" sz="2000" b="0" dirty="0"/>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87409-85F4-4100-8B81-191D7C943131}"/>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IEEE 802.11-2020 Corrigendum 1 D2.0</a:t>
            </a:r>
          </a:p>
        </p:txBody>
      </p:sp>
      <p:sp>
        <p:nvSpPr>
          <p:cNvPr id="3" name="Content Placeholder 2">
            <a:extLst>
              <a:ext uri="{FF2B5EF4-FFF2-40B4-BE49-F238E27FC236}">
                <a16:creationId xmlns:a16="http://schemas.microsoft.com/office/drawing/2014/main" id="{58268A69-95FF-4944-9AF2-1025CF983BF5}"/>
              </a:ext>
            </a:extLst>
          </p:cNvPr>
          <p:cNvSpPr>
            <a:spLocks noGrp="1"/>
          </p:cNvSpPr>
          <p:nvPr>
            <p:ph idx="1"/>
          </p:nvPr>
        </p:nvSpPr>
        <p:spPr/>
        <p:txBody>
          <a:bodyPr/>
          <a:lstStyle/>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Correct IEEE 802.11ay Assignment of Protected Announce Support bit </a:t>
            </a:r>
          </a:p>
          <a:p>
            <a:r>
              <a:rPr lang="en-US" sz="1800" b="1" dirty="0">
                <a:solidFill>
                  <a:srgbClr val="000000"/>
                </a:solidFill>
                <a:latin typeface="Times New Roman" panose="02020603050405020304" pitchFamily="18" charset="0"/>
                <a:cs typeface="Times New Roman" panose="02020603050405020304" pitchFamily="18" charset="0"/>
              </a:rPr>
              <a:t>Robert Stacey reviews the comments received on D1.0</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Comments on baseline for D</a:t>
            </a:r>
            <a:r>
              <a:rPr lang="en-US" sz="1800" b="1" dirty="0">
                <a:solidFill>
                  <a:srgbClr val="000000"/>
                </a:solidFill>
                <a:latin typeface="Times New Roman" panose="02020603050405020304" pitchFamily="18" charset="0"/>
                <a:cs typeface="Times New Roman" panose="02020603050405020304" pitchFamily="18" charset="0"/>
              </a:rPr>
              <a:t>2.0 on the 11ax, 11ay and 11ba </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The corrigend</a:t>
            </a:r>
            <a:r>
              <a:rPr lang="en-US" sz="1800" b="1" dirty="0">
                <a:solidFill>
                  <a:srgbClr val="000000"/>
                </a:solidFill>
                <a:latin typeface="Times New Roman" panose="02020603050405020304" pitchFamily="18" charset="0"/>
                <a:cs typeface="Times New Roman" panose="02020603050405020304" pitchFamily="18" charset="0"/>
              </a:rPr>
              <a:t>um is to the published amendments at the time that 11ay was rolled in, based on the approved PAR (in Introduction, state change bit 6 to 11) </a:t>
            </a:r>
          </a:p>
          <a:p>
            <a:r>
              <a:rPr lang="en-US" sz="1800" b="1" dirty="0">
                <a:solidFill>
                  <a:srgbClr val="000000"/>
                </a:solidFill>
                <a:latin typeface="Times New Roman" panose="02020603050405020304" pitchFamily="18" charset="0"/>
                <a:cs typeface="Times New Roman" panose="02020603050405020304" pitchFamily="18" charset="0"/>
              </a:rPr>
              <a:t>Robert Stacey will circulate by email a new introduction</a:t>
            </a:r>
          </a:p>
          <a:p>
            <a:endParaRPr lang="en-US" sz="1800" b="1" dirty="0">
              <a:solidFill>
                <a:srgbClr val="000000"/>
              </a:solidFill>
              <a:latin typeface="Arial" panose="020B0604020202020204" pitchFamily="34" charset="0"/>
            </a:endParaRPr>
          </a:p>
          <a:p>
            <a:endParaRPr lang="en-US" sz="1800" b="1" i="0" u="none" strike="noStrike" baseline="0" dirty="0">
              <a:solidFill>
                <a:srgbClr val="000000"/>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18418A95-11C1-4AF5-8690-B961DF83EDDF}"/>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EA054727-6E0A-4917-B5FF-EFBA7852B92A}"/>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6E26FCC-18F5-4131-8317-E5C89C8EE6C0}"/>
              </a:ext>
            </a:extLst>
          </p:cNvPr>
          <p:cNvSpPr>
            <a:spLocks noGrp="1"/>
          </p:cNvSpPr>
          <p:nvPr>
            <p:ph type="sldNum" sz="quarter" idx="12"/>
          </p:nvPr>
        </p:nvSpPr>
        <p:spPr/>
        <p:txBody>
          <a:bodyPr/>
          <a:lstStyle/>
          <a:p>
            <a:fld id="{CA0F4CD3-CBF7-4FC8-B925-E8F96A7C9B0D}" type="slidenum">
              <a:rPr lang="en-US" smtClean="0"/>
              <a:t>10</a:t>
            </a:fld>
            <a:endParaRPr lang="en-US"/>
          </a:p>
        </p:txBody>
      </p:sp>
    </p:spTree>
    <p:extLst>
      <p:ext uri="{BB962C8B-B14F-4D97-AF65-F5344CB8AC3E}">
        <p14:creationId xmlns:p14="http://schemas.microsoft.com/office/powerpoint/2010/main" val="17557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a:t>P802.11az MDR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MDR was started on D3.0 out of November 2021 (Robert Stacey, Emily Qi, Peter Ecclesine, Joseph Levy, Edward Au, Carol Ansley, Yongho Seok, </a:t>
            </a:r>
            <a:r>
              <a:rPr lang="en-US" sz="1800" dirty="0" err="1"/>
              <a:t>Yujin</a:t>
            </a:r>
            <a:r>
              <a:rPr lang="en-US" sz="1800" dirty="0"/>
              <a:t> Noh). Reviewed MDR Report 11-22/0021r12. There was a final MDR meeting in the March 2021 Editors meeting to  allow the TG to know what all the MDR changes are. </a:t>
            </a:r>
          </a:p>
          <a:p>
            <a:r>
              <a:rPr lang="en-US" sz="1800" dirty="0"/>
              <a:t>P802.11bc MDR is started. </a:t>
            </a:r>
            <a:r>
              <a:rPr lang="en-US" sz="1800" dirty="0">
                <a:effectLst/>
                <a:ea typeface="Calibri" panose="020F0502020204030204" pitchFamily="34" charset="0"/>
              </a:rPr>
              <a:t>11-22-0699-00-0000 </a:t>
            </a:r>
            <a:r>
              <a:rPr lang="en-US" sz="1800" dirty="0" err="1">
                <a:effectLst/>
                <a:ea typeface="Calibri" panose="020F0502020204030204" pitchFamily="34" charset="0"/>
              </a:rPr>
              <a:t>TGbc</a:t>
            </a:r>
            <a:r>
              <a:rPr lang="en-US" sz="1800" dirty="0">
                <a:effectLst/>
                <a:ea typeface="Calibri" panose="020F0502020204030204" pitchFamily="34" charset="0"/>
              </a:rPr>
              <a:t> MDR report is reviewed. (Robert Stacey, Emily Qi, Edward Au, Jonathan Segev, Peter Ecclesine . MEC review was requested. </a:t>
            </a:r>
          </a:p>
          <a:p>
            <a:r>
              <a:rPr lang="en-US" sz="1800" dirty="0"/>
              <a:t>P802.11bb MDR discussion. </a:t>
            </a:r>
            <a:r>
              <a:rPr lang="en-US" sz="1800" dirty="0">
                <a:effectLst/>
                <a:ea typeface="Calibri" panose="020F0502020204030204" pitchFamily="34" charset="0"/>
              </a:rPr>
              <a:t>11-22-0727-00-0000 </a:t>
            </a:r>
            <a:r>
              <a:rPr lang="en-US" sz="1800" dirty="0" err="1">
                <a:effectLst/>
                <a:ea typeface="Calibri" panose="020F0502020204030204" pitchFamily="34" charset="0"/>
              </a:rPr>
              <a:t>TGbb</a:t>
            </a:r>
            <a:r>
              <a:rPr lang="en-US" sz="1800" dirty="0">
                <a:effectLst/>
                <a:ea typeface="Calibri" panose="020F0502020204030204" pitchFamily="34" charset="0"/>
              </a:rPr>
              <a:t> </a:t>
            </a:r>
            <a:r>
              <a:rPr lang="en-US" sz="1800" dirty="0">
                <a:ea typeface="Calibri" panose="020F0502020204030204" pitchFamily="34" charset="0"/>
              </a:rPr>
              <a:t>MDR. </a:t>
            </a:r>
            <a:r>
              <a:rPr lang="en-US" sz="1800" dirty="0"/>
              <a:t>The draft 2.0 is about ten pages. Will use D3.0 out of May as a basis. Solicit a volunteer by email, as soon as draft as available, MDR will start.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 </a:t>
            </a:r>
          </a:p>
          <a:p>
            <a:r>
              <a:rPr lang="en-US" sz="1800" dirty="0"/>
              <a:t>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 new revision of the ANA database is available: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hlinkClick r:id="rId2"/>
              </a:rPr>
              <a:t>https://mentor.ieee.org/802.11/dcn/11/11-11-0270-61-0000-ana-database.xls</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a:p>
            <a:r>
              <a:rPr lang="en-US" sz="1800" dirty="0"/>
              <a:t>   Changes since March 2022:</a:t>
            </a:r>
          </a:p>
          <a:p>
            <a:endParaRPr lang="en-US" sz="1800"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assignments to May 5, 2022</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May 2022</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1025525" y="1916684"/>
            <a:ext cx="459132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Here are the ANA assignments, releases, </a:t>
            </a:r>
            <a:r>
              <a:rPr kumimoji="0" lang="en-US" altLang="en-US" sz="11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etc</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since the March session:</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8" name="Table 7">
            <a:extLst>
              <a:ext uri="{FF2B5EF4-FFF2-40B4-BE49-F238E27FC236}">
                <a16:creationId xmlns:a16="http://schemas.microsoft.com/office/drawing/2014/main" id="{BFD06598-66FC-481A-93C4-EAEB6D555AB3}"/>
              </a:ext>
            </a:extLst>
          </p:cNvPr>
          <p:cNvGraphicFramePr>
            <a:graphicFrameLocks noGrp="1"/>
          </p:cNvGraphicFramePr>
          <p:nvPr/>
        </p:nvGraphicFramePr>
        <p:xfrm>
          <a:off x="914400" y="2709198"/>
          <a:ext cx="10361614" cy="2657216"/>
        </p:xfrm>
        <a:graphic>
          <a:graphicData uri="http://schemas.openxmlformats.org/drawingml/2006/table">
            <a:tbl>
              <a:tblPr firstRow="1" firstCol="1" bandRow="1">
                <a:tableStyleId>{5C22544A-7EE6-4342-B048-85BDC9FD1C3A}</a:tableStyleId>
              </a:tblPr>
              <a:tblGrid>
                <a:gridCol w="613908">
                  <a:extLst>
                    <a:ext uri="{9D8B030D-6E8A-4147-A177-3AD203B41FA5}">
                      <a16:colId xmlns:a16="http://schemas.microsoft.com/office/drawing/2014/main" val="1542428220"/>
                    </a:ext>
                  </a:extLst>
                </a:gridCol>
                <a:gridCol w="400491">
                  <a:extLst>
                    <a:ext uri="{9D8B030D-6E8A-4147-A177-3AD203B41FA5}">
                      <a16:colId xmlns:a16="http://schemas.microsoft.com/office/drawing/2014/main" val="3416075077"/>
                    </a:ext>
                  </a:extLst>
                </a:gridCol>
                <a:gridCol w="400491">
                  <a:extLst>
                    <a:ext uri="{9D8B030D-6E8A-4147-A177-3AD203B41FA5}">
                      <a16:colId xmlns:a16="http://schemas.microsoft.com/office/drawing/2014/main" val="3034575980"/>
                    </a:ext>
                  </a:extLst>
                </a:gridCol>
                <a:gridCol w="535643">
                  <a:extLst>
                    <a:ext uri="{9D8B030D-6E8A-4147-A177-3AD203B41FA5}">
                      <a16:colId xmlns:a16="http://schemas.microsoft.com/office/drawing/2014/main" val="1203745035"/>
                    </a:ext>
                  </a:extLst>
                </a:gridCol>
                <a:gridCol w="442106">
                  <a:extLst>
                    <a:ext uri="{9D8B030D-6E8A-4147-A177-3AD203B41FA5}">
                      <a16:colId xmlns:a16="http://schemas.microsoft.com/office/drawing/2014/main" val="2086334843"/>
                    </a:ext>
                  </a:extLst>
                </a:gridCol>
                <a:gridCol w="1148788">
                  <a:extLst>
                    <a:ext uri="{9D8B030D-6E8A-4147-A177-3AD203B41FA5}">
                      <a16:colId xmlns:a16="http://schemas.microsoft.com/office/drawing/2014/main" val="3261626904"/>
                    </a:ext>
                  </a:extLst>
                </a:gridCol>
                <a:gridCol w="682248">
                  <a:extLst>
                    <a:ext uri="{9D8B030D-6E8A-4147-A177-3AD203B41FA5}">
                      <a16:colId xmlns:a16="http://schemas.microsoft.com/office/drawing/2014/main" val="2406989318"/>
                    </a:ext>
                  </a:extLst>
                </a:gridCol>
                <a:gridCol w="574203">
                  <a:extLst>
                    <a:ext uri="{9D8B030D-6E8A-4147-A177-3AD203B41FA5}">
                      <a16:colId xmlns:a16="http://schemas.microsoft.com/office/drawing/2014/main" val="1069573893"/>
                    </a:ext>
                  </a:extLst>
                </a:gridCol>
                <a:gridCol w="553968">
                  <a:extLst>
                    <a:ext uri="{9D8B030D-6E8A-4147-A177-3AD203B41FA5}">
                      <a16:colId xmlns:a16="http://schemas.microsoft.com/office/drawing/2014/main" val="1962700606"/>
                    </a:ext>
                  </a:extLst>
                </a:gridCol>
                <a:gridCol w="1586312">
                  <a:extLst>
                    <a:ext uri="{9D8B030D-6E8A-4147-A177-3AD203B41FA5}">
                      <a16:colId xmlns:a16="http://schemas.microsoft.com/office/drawing/2014/main" val="210962192"/>
                    </a:ext>
                  </a:extLst>
                </a:gridCol>
                <a:gridCol w="376821">
                  <a:extLst>
                    <a:ext uri="{9D8B030D-6E8A-4147-A177-3AD203B41FA5}">
                      <a16:colId xmlns:a16="http://schemas.microsoft.com/office/drawing/2014/main" val="3207411801"/>
                    </a:ext>
                  </a:extLst>
                </a:gridCol>
                <a:gridCol w="2049034">
                  <a:extLst>
                    <a:ext uri="{9D8B030D-6E8A-4147-A177-3AD203B41FA5}">
                      <a16:colId xmlns:a16="http://schemas.microsoft.com/office/drawing/2014/main" val="2946262861"/>
                    </a:ext>
                  </a:extLst>
                </a:gridCol>
                <a:gridCol w="420726">
                  <a:extLst>
                    <a:ext uri="{9D8B030D-6E8A-4147-A177-3AD203B41FA5}">
                      <a16:colId xmlns:a16="http://schemas.microsoft.com/office/drawing/2014/main" val="476691226"/>
                    </a:ext>
                  </a:extLst>
                </a:gridCol>
                <a:gridCol w="576875">
                  <a:extLst>
                    <a:ext uri="{9D8B030D-6E8A-4147-A177-3AD203B41FA5}">
                      <a16:colId xmlns:a16="http://schemas.microsoft.com/office/drawing/2014/main" val="3871474743"/>
                    </a:ext>
                  </a:extLst>
                </a:gridCol>
              </a:tblGrid>
              <a:tr h="198528">
                <a:tc>
                  <a:txBody>
                    <a:bodyPr/>
                    <a:lstStyle/>
                    <a:p>
                      <a:pPr marL="0" marR="0">
                        <a:spcBef>
                          <a:spcPts val="0"/>
                        </a:spcBef>
                        <a:spcAft>
                          <a:spcPts val="0"/>
                        </a:spcAft>
                      </a:pPr>
                      <a:r>
                        <a:rPr lang="en-US" sz="600">
                          <a:effectLst/>
                        </a:rPr>
                        <a:t>TransactionID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Type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Status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User</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Group</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Resource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Doc</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Subclause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Location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Name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Req Value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Description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Allocated Value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Requested</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1217978892"/>
                  </a:ext>
                </a:extLst>
              </a:tr>
              <a:tr h="190892">
                <a:tc>
                  <a:txBody>
                    <a:bodyPr/>
                    <a:lstStyle/>
                    <a:p>
                      <a:pPr marL="0" marR="0" algn="r">
                        <a:spcBef>
                          <a:spcPts val="0"/>
                        </a:spcBef>
                        <a:spcAft>
                          <a:spcPts val="0"/>
                        </a:spcAft>
                      </a:pPr>
                      <a:r>
                        <a:rPr lang="en-US" sz="600">
                          <a:effectLst/>
                        </a:rPr>
                        <a:t>1315</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Edward Au</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2"/>
                        </a:rPr>
                        <a:t>TGbe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dot11EHTTXOPSharingTFOptionImplemented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3"/>
                        </a:rPr>
                        <a:t>222</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2022-03-11</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928062708"/>
                  </a:ext>
                </a:extLst>
              </a:tr>
              <a:tr h="190892">
                <a:tc>
                  <a:txBody>
                    <a:bodyPr/>
                    <a:lstStyle/>
                    <a:p>
                      <a:pPr marL="0" marR="0" algn="r">
                        <a:spcBef>
                          <a:spcPts val="0"/>
                        </a:spcBef>
                        <a:spcAft>
                          <a:spcPts val="0"/>
                        </a:spcAft>
                      </a:pPr>
                      <a:r>
                        <a:rPr lang="en-US" sz="600">
                          <a:effectLst/>
                        </a:rPr>
                        <a:t>1316</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Edward Au</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2"/>
                        </a:rPr>
                        <a:t>TGbe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dot11EHTNSTRMobileAPMLDImplemented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3"/>
                        </a:rPr>
                        <a:t>223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2022-03-11</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4243914020"/>
                  </a:ext>
                </a:extLst>
              </a:tr>
              <a:tr h="183256">
                <a:tc>
                  <a:txBody>
                    <a:bodyPr/>
                    <a:lstStyle/>
                    <a:p>
                      <a:pPr marL="0" marR="0" algn="r">
                        <a:spcBef>
                          <a:spcPts val="0"/>
                        </a:spcBef>
                        <a:spcAft>
                          <a:spcPts val="0"/>
                        </a:spcAft>
                      </a:pPr>
                      <a:r>
                        <a:rPr lang="en-US" sz="600">
                          <a:effectLst/>
                        </a:rPr>
                        <a:t>1317</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Edward Au</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2"/>
                        </a:rPr>
                        <a:t>TGbe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4"/>
                        </a:rPr>
                        <a:t>Element ID Extension 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Table 9-92</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QoS Characteristics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4"/>
                        </a:rPr>
                        <a:t>113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2022-03-11</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679570356"/>
                  </a:ext>
                </a:extLst>
              </a:tr>
              <a:tr h="477230">
                <a:tc>
                  <a:txBody>
                    <a:bodyPr/>
                    <a:lstStyle/>
                    <a:p>
                      <a:pPr marL="0" marR="0" algn="r">
                        <a:spcBef>
                          <a:spcPts val="0"/>
                        </a:spcBef>
                        <a:spcAft>
                          <a:spcPts val="0"/>
                        </a:spcAft>
                      </a:pPr>
                      <a:r>
                        <a:rPr lang="en-US" sz="600">
                          <a:effectLst/>
                        </a:rPr>
                        <a:t>1323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6"/>
                        </a:rPr>
                        <a:t>Extended RSN 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9.4.2.241.4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Table 9-321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Extended S1G Action Protection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The STA sets the Extended S1G Action Protection field to 1 when dot11ExtendedS1GActionProtectionOperationsImplemented is true and sets it to 0 otherwise.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u="sng">
                          <a:effectLst/>
                          <a:hlinkClick r:id="rId6"/>
                        </a:rPr>
                        <a:t>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1677125092"/>
                  </a:ext>
                </a:extLst>
              </a:tr>
              <a:tr h="477230">
                <a:tc>
                  <a:txBody>
                    <a:bodyPr/>
                    <a:lstStyle/>
                    <a:p>
                      <a:pPr marL="0" marR="0" algn="r">
                        <a:spcBef>
                          <a:spcPts val="0"/>
                        </a:spcBef>
                        <a:spcAft>
                          <a:spcPts val="0"/>
                        </a:spcAft>
                      </a:pPr>
                      <a:r>
                        <a:rPr lang="en-US" sz="600">
                          <a:effectLst/>
                        </a:rPr>
                        <a:t>1324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6"/>
                        </a:rPr>
                        <a:t>Extended RSN 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9.4.2.241.4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Table 9-321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SPP A‑MSDU Capable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A non-DMG STA sets the SPP A‑MSDU Capable subfield to 1 if dot11SPPAMSDUCapable is true. Otherwise, this subfield is set to 0. See 10.11 (A‑MSDU operation). </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u="sng">
                          <a:effectLst/>
                          <a:hlinkClick r:id="rId6"/>
                        </a:rPr>
                        <a:t>14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3358028828"/>
                  </a:ext>
                </a:extLst>
              </a:tr>
              <a:tr h="190892">
                <a:tc>
                  <a:txBody>
                    <a:bodyPr/>
                    <a:lstStyle/>
                    <a:p>
                      <a:pPr marL="0" marR="0" algn="r">
                        <a:spcBef>
                          <a:spcPts val="0"/>
                        </a:spcBef>
                        <a:spcAft>
                          <a:spcPts val="0"/>
                        </a:spcAft>
                      </a:pPr>
                      <a:r>
                        <a:rPr lang="en-US" sz="600">
                          <a:effectLst/>
                        </a:rPr>
                        <a:t>1325</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Release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7"/>
                        </a:rPr>
                        <a:t>RSNCapabilities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Figure 9-289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Protected Block Ack Capable (PBAC)</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12</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Bit 12 is now reserved in REVm2 D1.0 </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3185034784"/>
                  </a:ext>
                </a:extLst>
              </a:tr>
              <a:tr h="190892">
                <a:tc>
                  <a:txBody>
                    <a:bodyPr/>
                    <a:lstStyle/>
                    <a:p>
                      <a:pPr marL="0" marR="0" algn="r">
                        <a:spcBef>
                          <a:spcPts val="0"/>
                        </a:spcBef>
                        <a:spcAft>
                          <a:spcPts val="0"/>
                        </a:spcAft>
                      </a:pPr>
                      <a:r>
                        <a:rPr lang="en-US" sz="600">
                          <a:effectLst/>
                        </a:rPr>
                        <a:t>1326</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Release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7"/>
                        </a:rPr>
                        <a:t>RSNCapabilities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Figure 9-289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SPP A-MSDU Capable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10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Bit 10 is now reserved in REVme D1.3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4060938155"/>
                  </a:ext>
                </a:extLst>
              </a:tr>
              <a:tr h="190892">
                <a:tc>
                  <a:txBody>
                    <a:bodyPr/>
                    <a:lstStyle/>
                    <a:p>
                      <a:pPr marL="0" marR="0" algn="r">
                        <a:spcBef>
                          <a:spcPts val="0"/>
                        </a:spcBef>
                        <a:spcAft>
                          <a:spcPts val="0"/>
                        </a:spcAft>
                      </a:pPr>
                      <a:r>
                        <a:rPr lang="en-US" sz="600">
                          <a:effectLst/>
                        </a:rPr>
                        <a:t>1327</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Release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7"/>
                        </a:rPr>
                        <a:t>RSNCapabilities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Figure 9-289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SPP A-MSDU Required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11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Bit 11 is now reserved in REVme D1.3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2676440127"/>
                  </a:ext>
                </a:extLst>
              </a:tr>
              <a:tr h="183256">
                <a:tc>
                  <a:txBody>
                    <a:bodyPr/>
                    <a:lstStyle/>
                    <a:p>
                      <a:pPr marL="0" marR="0" algn="r">
                        <a:spcBef>
                          <a:spcPts val="0"/>
                        </a:spcBef>
                        <a:spcAft>
                          <a:spcPts val="0"/>
                        </a:spcAft>
                      </a:pPr>
                      <a:r>
                        <a:rPr lang="en-US" sz="600">
                          <a:effectLst/>
                        </a:rPr>
                        <a:t>1329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8"/>
                        </a:rPr>
                        <a:t>dot11Groups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dot11CDMGComplianceGroup1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8"/>
                        </a:rPr>
                        <a:t>127</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1668829045"/>
                  </a:ext>
                </a:extLst>
              </a:tr>
              <a:tr h="183256">
                <a:tc>
                  <a:txBody>
                    <a:bodyPr/>
                    <a:lstStyle/>
                    <a:p>
                      <a:pPr marL="0" marR="0" algn="r">
                        <a:spcBef>
                          <a:spcPts val="0"/>
                        </a:spcBef>
                        <a:spcAft>
                          <a:spcPts val="0"/>
                        </a:spcAft>
                      </a:pPr>
                      <a:r>
                        <a:rPr lang="en-US" sz="600">
                          <a:effectLst/>
                        </a:rPr>
                        <a:t>1330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8"/>
                        </a:rPr>
                        <a:t>dot11Groups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dot11HTMACAdditions4 </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8"/>
                        </a:rPr>
                        <a:t>128</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dirty="0">
                          <a:effectLst/>
                        </a:rPr>
                        <a:t>2022-05-05</a:t>
                      </a:r>
                      <a:endParaRPr lang="en-US" sz="700" dirty="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3361339976"/>
                  </a:ext>
                </a:extLst>
              </a:tr>
            </a:tbl>
          </a:graphicData>
        </a:graphic>
      </p:graphicFrame>
    </p:spTree>
    <p:extLst>
      <p:ext uri="{BB962C8B-B14F-4D97-AF65-F5344CB8AC3E}">
        <p14:creationId xmlns:p14="http://schemas.microsoft.com/office/powerpoint/2010/main" val="862555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May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a:t>
            </a:r>
            <a:r>
              <a:rPr lang="en-US" sz="1800"/>
              <a:t>in</a:t>
            </a:r>
            <a:r>
              <a:rPr lang="en-US" sz="1800">
                <a:solidFill>
                  <a:srgbClr val="FF0000"/>
                </a:solidFill>
              </a:rPr>
              <a:t> July</a:t>
            </a:r>
            <a:r>
              <a:rPr lang="en-US" sz="1800" dirty="0">
                <a:solidFill>
                  <a:srgbClr val="FF0000"/>
                </a:solidFill>
              </a:rPr>
              <a:t>,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4149955918"/>
              </p:ext>
            </p:extLst>
          </p:nvPr>
        </p:nvGraphicFramePr>
        <p:xfrm>
          <a:off x="838200" y="2057400"/>
          <a:ext cx="10546268" cy="467377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283</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148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117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6099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831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May 16 end of am1 (8am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575433360"/>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4572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27658">
                  <a:extLst>
                    <a:ext uri="{9D8B030D-6E8A-4147-A177-3AD203B41FA5}">
                      <a16:colId xmlns:a16="http://schemas.microsoft.com/office/drawing/2014/main" val="2746800865"/>
                    </a:ext>
                  </a:extLst>
                </a:gridCol>
                <a:gridCol w="1755449">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me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be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FF0000"/>
                          </a:solidFill>
                          <a:effectLst/>
                        </a:rPr>
                        <a:t>bf </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9-May</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p>
                      <a:pPr algn="ct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8-May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Times New Roman" pitchFamily="18" charset="0"/>
                        </a:rPr>
                        <a:t>Y</a:t>
                      </a:r>
                      <a:endParaRPr kumimoji="0" lang="en-US"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8-May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bf</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rgbClr val="FF0000"/>
                          </a:solidFill>
                        </a:rPr>
                        <a:t>Framemaker</a:t>
                      </a:r>
                      <a:r>
                        <a:rPr lang="en-US" sz="1200" dirty="0">
                          <a:solidFill>
                            <a:srgbClr val="FF0000"/>
                          </a:solidFill>
                        </a:rPr>
                        <a:t> 2020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FF000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Claudio da Silva</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2022-05-09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802.11-2020 Corrigendum 1 Draft 2.0</a:t>
            </a:r>
          </a:p>
          <a:p>
            <a:r>
              <a:rPr lang="en-US" dirty="0"/>
              <a:t>Mandatory Draft Review for 11bc, 11bb</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09/1034r20</a:t>
            </a:r>
          </a:p>
          <a:p>
            <a:r>
              <a:rPr lang="en-US" dirty="0"/>
              <a:t>Draft and Amendment alignments</a:t>
            </a:r>
          </a:p>
          <a:p>
            <a:r>
              <a:rPr lang="en-US" dirty="0"/>
              <a:t>AOB</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t>This meeting is part of the May 802 wireless interim session</a:t>
            </a:r>
          </a:p>
          <a:p>
            <a:pPr>
              <a:buFont typeface="Arial" panose="020B0604020202020204" pitchFamily="34" charset="0"/>
              <a:buChar char="•"/>
            </a:pPr>
            <a:endParaRPr lang="en-US"/>
          </a:p>
          <a:p>
            <a:pPr>
              <a:buFont typeface="Arial" panose="020B0604020202020204" pitchFamily="34" charset="0"/>
              <a:buChar char="•"/>
            </a:pPr>
            <a:r>
              <a:rPr lang="en-US"/>
              <a:t>You must pay the registration fee in order to attend</a:t>
            </a:r>
          </a:p>
          <a:p>
            <a:pPr>
              <a:buFont typeface="Arial" panose="020B0604020202020204" pitchFamily="34" charset="0"/>
              <a:buChar char="•"/>
            </a:pPr>
            <a:endParaRPr lang="en-US"/>
          </a:p>
          <a:p>
            <a:pPr>
              <a:buFont typeface="Arial" panose="020B0604020202020204" pitchFamily="34" charset="0"/>
              <a:buChar char="•"/>
            </a:pPr>
            <a:r>
              <a:rPr lang="en-US"/>
              <a:t>If you have not already done so, you can register here: </a:t>
            </a:r>
            <a:r>
              <a:rPr lang="en-US">
                <a:hlinkClick r:id="rId2"/>
              </a:rPr>
              <a:t>https://touchpoint.eventsair.com/2022-may-ieee-802-wireless-interim-session</a:t>
            </a:r>
            <a:endParaRPr lang="en-US"/>
          </a:p>
          <a:p>
            <a:pPr>
              <a:buFont typeface="Arial" panose="020B0604020202020204" pitchFamily="34" charset="0"/>
              <a:buChar char="•"/>
            </a:pPr>
            <a:endParaRPr lang="en-US"/>
          </a:p>
          <a:p>
            <a:pPr>
              <a:buFont typeface="Arial" panose="020B0604020202020204" pitchFamily="34" charset="0"/>
              <a:buChar char="•"/>
            </a:pPr>
            <a:r>
              <a:rPr lang="en-US"/>
              <a:t>If you do not intend to register for this session you must leave this meeting and, if you have logged attendance on IMAT, email the 802.11 chair or vice chairs to have your attendance cancelled</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0481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2022-05-09</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 </a:t>
            </a:r>
            <a:r>
              <a:rPr lang="en-US" sz="1800" b="0" dirty="0"/>
              <a:t>Jon Rosdahl</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Christy Bahn, Jodie Haas</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9</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Draft 4.2 posted, 7 CIDs remain (out of 364) for resolution this week, expect to have D5.0 out of May. </a:t>
            </a:r>
            <a:endParaRPr lang="en-GB" sz="1600" b="0" dirty="0"/>
          </a:p>
          <a:p>
            <a:r>
              <a:rPr lang="en-GB" sz="1600" dirty="0"/>
              <a:t>11bc – Draft 3.0 LB closed, TG are processing 204 comments.   </a:t>
            </a:r>
            <a:r>
              <a:rPr lang="en-GB" sz="1600" b="0" dirty="0"/>
              <a:t> </a:t>
            </a:r>
          </a:p>
          <a:p>
            <a:r>
              <a:rPr lang="en-GB" sz="1600" dirty="0"/>
              <a:t>11bd – First SA ballot closed at end of today, TG yet to assign comments. </a:t>
            </a:r>
          </a:p>
          <a:p>
            <a:r>
              <a:rPr lang="en-GB" sz="1600" dirty="0"/>
              <a:t>11bb – D2.0 passed WG LB, have 111 comments, will have D3.0 out of May. Most comments are minor.</a:t>
            </a:r>
            <a:r>
              <a:rPr lang="en-GB" sz="1600" b="0" dirty="0"/>
              <a:t> </a:t>
            </a:r>
          </a:p>
          <a:p>
            <a:r>
              <a:rPr lang="en-GB" sz="1600" dirty="0"/>
              <a:t>11be – have 264 comments remain, expect to motion LB on Monday May 16. Expect next draft to be just less than 900 pages.</a:t>
            </a:r>
            <a:r>
              <a:rPr lang="en-US" sz="1600" dirty="0"/>
              <a:t> </a:t>
            </a:r>
            <a:r>
              <a:rPr lang="en-US" sz="1600" b="0" dirty="0"/>
              <a:t> </a:t>
            </a:r>
          </a:p>
          <a:p>
            <a:r>
              <a:rPr lang="en-US" sz="1600" dirty="0"/>
              <a:t>11bf </a:t>
            </a:r>
            <a:r>
              <a:rPr lang="en-GB" sz="1600" dirty="0"/>
              <a:t>–</a:t>
            </a:r>
            <a:r>
              <a:rPr lang="en-US" sz="1600" dirty="0"/>
              <a:t> in CC on D0.1 ending May 20. Initial draft is 89 pages.  </a:t>
            </a:r>
            <a:r>
              <a:rPr lang="en-US" sz="1600" b="0" dirty="0"/>
              <a:t> </a:t>
            </a:r>
          </a:p>
          <a:p>
            <a:r>
              <a:rPr lang="en-GB" sz="1600" dirty="0"/>
              <a:t>11bh – will have D0.1 posted shortly, start the ball rolling. Several competing proposals exist, one is in D0.1.  </a:t>
            </a:r>
            <a:r>
              <a:rPr lang="en-GB" sz="1600" b="0" dirty="0"/>
              <a:t> </a:t>
            </a:r>
          </a:p>
          <a:p>
            <a:r>
              <a:rPr lang="en-GB" sz="1600" dirty="0"/>
              <a:t>11bi – in requirements definition phase. Will continue this week.  </a:t>
            </a:r>
            <a:r>
              <a:rPr lang="en-GB" sz="1600" b="0" dirty="0"/>
              <a:t> </a:t>
            </a:r>
            <a:endParaRPr lang="en-GB" sz="1600" dirty="0"/>
          </a:p>
          <a:p>
            <a:r>
              <a:rPr lang="en-GB" sz="1600" dirty="0" err="1"/>
              <a:t>REVme</a:t>
            </a:r>
            <a:r>
              <a:rPr lang="en-GB" sz="1600" dirty="0"/>
              <a:t> – Posted D1.2 , have resolved 398 comments, have 160 resolutions pending and ~800 comment resolutions remain. Hope to recirc out of July, but there are many submission required comments.  </a:t>
            </a:r>
            <a:r>
              <a:rPr lang="en-GB" sz="1600" b="0" dirty="0"/>
              <a:t>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 Others can participate.</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12017</TotalTime>
  <Words>4415</Words>
  <Application>Microsoft Office PowerPoint</Application>
  <PresentationFormat>Widescreen</PresentationFormat>
  <Paragraphs>685</Paragraphs>
  <Slides>32</Slides>
  <Notes>24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Calibri Light</vt:lpstr>
      <vt:lpstr>Times New Roman</vt:lpstr>
      <vt:lpstr>Office Theme</vt:lpstr>
      <vt:lpstr>Custom Design</vt:lpstr>
      <vt:lpstr>Document</vt:lpstr>
      <vt:lpstr>802.11 WG Editor’s Meeting (May 2022)</vt:lpstr>
      <vt:lpstr>Abstract</vt:lpstr>
      <vt:lpstr>Agenda for 2022-05-09 meeting</vt:lpstr>
      <vt:lpstr>Registration for the May 802.11 plenary session</vt:lpstr>
      <vt:lpstr>Roll Call – 2022-05-09</vt:lpstr>
      <vt:lpstr>Volunteer Editor Contacts</vt:lpstr>
      <vt:lpstr>May 9th roundtable status report</vt:lpstr>
      <vt:lpstr>Reflector Updates</vt:lpstr>
      <vt:lpstr>IEEE Publication Status</vt:lpstr>
      <vt:lpstr>IEEE 802.11-2020 Corrigendum 1 D2.0</vt:lpstr>
      <vt:lpstr>MDR Status</vt:lpstr>
      <vt:lpstr>WG Style Guide, 11be and REVme practice</vt:lpstr>
      <vt:lpstr>ANA assignments to May 5, 2022</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435</cp:revision>
  <cp:lastPrinted>1601-01-01T00:00:00Z</cp:lastPrinted>
  <dcterms:created xsi:type="dcterms:W3CDTF">2018-01-07T18:30:13Z</dcterms:created>
  <dcterms:modified xsi:type="dcterms:W3CDTF">2022-05-16T12:17:51Z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