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78" r:id="rId21"/>
    <p:sldId id="879" r:id="rId22"/>
    <p:sldId id="893" r:id="rId23"/>
    <p:sldId id="844" r:id="rId24"/>
    <p:sldId id="886" r:id="rId25"/>
    <p:sldId id="889" r:id="rId26"/>
    <p:sldId id="846" r:id="rId27"/>
    <p:sldId id="890" r:id="rId28"/>
    <p:sldId id="891" r:id="rId29"/>
    <p:sldId id="892" r:id="rId30"/>
    <p:sldId id="894" r:id="rId31"/>
    <p:sldId id="888" r:id="rId32"/>
    <p:sldId id="842"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73" d="100"/>
          <a:sy n="73" d="100"/>
        </p:scale>
        <p:origin x="164"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22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9033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19982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67612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7428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9377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0583</a:t>
            </a:r>
            <a:r>
              <a:rPr lang="en-US" altLang="en-US" sz="1800" b="1" dirty="0" smtClean="0"/>
              <a:t>r7</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512-19-00bf-ieee-802-11bf-teleconference-minutes-march-ma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smtClean="0">
                <a:solidFill>
                  <a:srgbClr val="0000FF"/>
                </a:solidFill>
              </a:rPr>
              <a:t>May interim </a:t>
            </a:r>
            <a:r>
              <a:rPr lang="en-US" altLang="en-US" sz="3600" dirty="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2021-04-07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30480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a:solidFill>
                  <a:srgbClr val="0000FF"/>
                </a:solidFill>
              </a:rPr>
              <a:t>Vice Chair/Secretary </a:t>
            </a:r>
            <a:r>
              <a:rPr lang="en-US" altLang="en-US" sz="1400" dirty="0" smtClean="0">
                <a:solidFill>
                  <a:srgbClr val="0000FF"/>
                </a:solidFill>
              </a:rPr>
              <a:t>election/reaffirmation: Call </a:t>
            </a:r>
            <a:r>
              <a:rPr lang="en-US" altLang="en-US" sz="1400" dirty="0">
                <a:solidFill>
                  <a:srgbClr val="0000FF"/>
                </a:solidFill>
              </a:rPr>
              <a:t>for </a:t>
            </a:r>
            <a:r>
              <a:rPr lang="en-US" altLang="en-US" sz="1400" dirty="0" smtClean="0">
                <a:solidFill>
                  <a:srgbClr val="0000FF"/>
                </a:solidFill>
              </a:rPr>
              <a:t>nominations</a:t>
            </a:r>
          </a:p>
          <a:p>
            <a:pPr algn="just"/>
            <a:r>
              <a:rPr lang="en-US" altLang="en-US" sz="1400" dirty="0" smtClean="0"/>
              <a:t>Presentation </a:t>
            </a:r>
            <a:r>
              <a:rPr lang="en-US" altLang="en-US" sz="1400" dirty="0"/>
              <a:t>of submissions</a:t>
            </a:r>
          </a:p>
          <a:p>
            <a:pPr algn="just"/>
            <a:r>
              <a:rPr lang="en-US" altLang="zh-CN" sz="1400" dirty="0"/>
              <a:t>Motion </a:t>
            </a:r>
            <a:r>
              <a:rPr lang="en-US" altLang="zh-CN" sz="1400" dirty="0" smtClean="0"/>
              <a:t>(</a:t>
            </a:r>
            <a:r>
              <a:rPr lang="en-US" altLang="zh-CN" sz="1400" dirty="0" smtClean="0">
                <a:solidFill>
                  <a:srgbClr val="0000FF"/>
                </a:solidFill>
              </a:rPr>
              <a:t>96-98</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031446250"/>
              </p:ext>
            </p:extLst>
          </p:nvPr>
        </p:nvGraphicFramePr>
        <p:xfrm>
          <a:off x="3733800" y="4495800"/>
          <a:ext cx="6934201" cy="1374508"/>
        </p:xfrm>
        <a:graphic>
          <a:graphicData uri="http://schemas.openxmlformats.org/drawingml/2006/table">
            <a:tbl>
              <a:tblPr firstRow="1" bandRow="1">
                <a:tableStyleId>{C4B1156A-380E-4F78-BDF5-A606A8083BF9}</a:tableStyleId>
              </a:tblPr>
              <a:tblGrid>
                <a:gridCol w="745457"/>
                <a:gridCol w="2073943"/>
                <a:gridCol w="411480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9" name="表格 10"/>
          <p:cNvGraphicFramePr>
            <a:graphicFrameLocks noGrp="1"/>
          </p:cNvGraphicFramePr>
          <p:nvPr>
            <p:extLst>
              <p:ext uri="{D42A27DB-BD31-4B8C-83A1-F6EECF244321}">
                <p14:modId xmlns:p14="http://schemas.microsoft.com/office/powerpoint/2010/main" val="2755277745"/>
              </p:ext>
            </p:extLst>
          </p:nvPr>
        </p:nvGraphicFramePr>
        <p:xfrm>
          <a:off x="3733800" y="1447800"/>
          <a:ext cx="8305801" cy="248707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Comment collection for D0.1:</a:t>
                      </a:r>
                      <a:r>
                        <a:rPr lang="en-US" altLang="zh-CN" sz="1100" kern="1200" baseline="0" dirty="0" smtClean="0">
                          <a:solidFill>
                            <a:srgbClr val="00B050"/>
                          </a:solidFill>
                          <a:latin typeface="+mn-lt"/>
                          <a:ea typeface="+mn-ea"/>
                          <a:cs typeface="+mn-cs"/>
                        </a:rPr>
                        <a:t> Identify topics, </a:t>
                      </a:r>
                      <a:r>
                        <a:rPr lang="en-US" altLang="zh-CN" sz="1100" kern="1200" baseline="0" dirty="0" err="1" smtClean="0">
                          <a:solidFill>
                            <a:srgbClr val="00B050"/>
                          </a:solidFill>
                          <a:latin typeface="+mn-lt"/>
                          <a:ea typeface="+mn-ea"/>
                          <a:cs typeface="+mn-cs"/>
                        </a:rPr>
                        <a:t>PoCs</a:t>
                      </a:r>
                      <a:r>
                        <a:rPr lang="en-US" altLang="zh-CN" sz="1100" kern="1200" baseline="0" dirty="0" smtClean="0">
                          <a:solidFill>
                            <a:srgbClr val="00B050"/>
                          </a:solidFill>
                          <a:latin typeface="+mn-lt"/>
                          <a:ea typeface="+mn-ea"/>
                          <a:cs typeface="+mn-cs"/>
                        </a:rPr>
                        <a:t>, and volunteers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22/0663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Harmonization for </a:t>
                      </a:r>
                      <a:r>
                        <a:rPr lang="en-US" altLang="zh-CN" sz="1100" kern="1200" dirty="0" err="1" smtClean="0">
                          <a:solidFill>
                            <a:srgbClr val="00B050"/>
                          </a:solidFill>
                          <a:latin typeface="+mn-lt"/>
                          <a:ea typeface="+mn-ea"/>
                          <a:cs typeface="+mn-cs"/>
                        </a:rPr>
                        <a:t>TGbf</a:t>
                      </a:r>
                      <a:r>
                        <a:rPr lang="en-US" altLang="zh-CN" sz="1100" kern="1200" dirty="0" smtClean="0">
                          <a:solidFill>
                            <a:srgbClr val="00B050"/>
                          </a:solidFill>
                          <a:latin typeface="+mn-lt"/>
                          <a:ea typeface="+mn-ea"/>
                          <a:cs typeface="+mn-cs"/>
                        </a:rPr>
                        <a:t> NDPA</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21/1921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Rojan Chitrakar (Panasonic)</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Partial CSI feedback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22/0647</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Information Exchange of WLAN Sensing Link</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22/0721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length of Measurement Setup ID</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zh-CN" sz="1600" dirty="0">
                <a:solidFill>
                  <a:srgbClr val="0000FF"/>
                </a:solidFill>
              </a:rPr>
              <a:t>Vice Chair/Secretary </a:t>
            </a:r>
            <a:r>
              <a:rPr lang="en-US" altLang="zh-CN" sz="1600" dirty="0" smtClean="0">
                <a:solidFill>
                  <a:srgbClr val="0000FF"/>
                </a:solidFill>
              </a:rPr>
              <a:t>election/reaffirmation: Motion 99</a:t>
            </a:r>
            <a:endParaRPr lang="en-US" altLang="en-US" sz="1600" dirty="0" smtClean="0">
              <a:solidFill>
                <a:srgbClr val="0000FF"/>
              </a:solidFill>
            </a:endParaRP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14888210"/>
              </p:ext>
            </p:extLst>
          </p:nvPr>
        </p:nvGraphicFramePr>
        <p:xfrm>
          <a:off x="3429000" y="1524000"/>
          <a:ext cx="8305801" cy="190722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Information Exchange of WLAN Sensing Link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WLAN Two-way Sensing Use Cases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Stopping a Particular Responder in SBP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a:t>
                      </a: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22/0721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length of Measurement Setup ID</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121004071"/>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10,  --- 	13, 16,		  9:00 </a:t>
            </a:r>
            <a:r>
              <a:rPr lang="en-US" altLang="zh-CN" dirty="0"/>
              <a:t>- </a:t>
            </a:r>
            <a:r>
              <a:rPr lang="en-US" altLang="zh-CN" dirty="0" smtClean="0"/>
              <a:t>11:00 </a:t>
            </a:r>
            <a:r>
              <a:rPr lang="en-US" altLang="zh-CN" dirty="0"/>
              <a:t>ET</a:t>
            </a:r>
          </a:p>
          <a:p>
            <a:pPr algn="just" defTabSz="917575">
              <a:lnSpc>
                <a:spcPct val="90000"/>
              </a:lnSpc>
              <a:buNone/>
            </a:pPr>
            <a:r>
              <a:rPr lang="en-US" altLang="zh-CN" dirty="0" smtClean="0"/>
              <a:t>		May	        11, 		22:00 </a:t>
            </a:r>
            <a:r>
              <a:rPr lang="en-US" altLang="zh-CN" dirty="0"/>
              <a:t>- </a:t>
            </a:r>
            <a:r>
              <a:rPr lang="en-US" altLang="zh-CN" dirty="0" smtClean="0"/>
              <a:t>00:00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strike="sngStrike" dirty="0">
                <a:solidFill>
                  <a:schemeClr val="tx2"/>
                </a:solidFill>
              </a:rPr>
              <a:t>Agenda items on </a:t>
            </a:r>
            <a:r>
              <a:rPr lang="en-US" altLang="en-US" sz="3200" strike="sngStrike" dirty="0" smtClean="0">
                <a:solidFill>
                  <a:srgbClr val="0000FF"/>
                </a:solidFill>
                <a:cs typeface="Times New Roman" panose="02020603050405020304" pitchFamily="18" charset="0"/>
              </a:rPr>
              <a:t>May 13 (Cancelled) </a:t>
            </a:r>
            <a:endParaRPr lang="en-US" altLang="en-US" sz="3200" strike="sngStrike"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t>(</a:t>
            </a:r>
            <a:r>
              <a:rPr lang="en-US" altLang="zh-CN" sz="1600" dirty="0" smtClean="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88780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18873761"/>
              </p:ext>
            </p:extLst>
          </p:nvPr>
        </p:nvGraphicFramePr>
        <p:xfrm>
          <a:off x="3429000" y="1524000"/>
          <a:ext cx="8305801" cy="156130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22/0721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the length of Measurement Setup ID</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22/0401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Sensing Security Requirements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22/0464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EDMG Multi-Static PPDU structure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Changes in EDMG </a:t>
                      </a:r>
                      <a:r>
                        <a:rPr lang="en-US" altLang="zh-CN" sz="1200" kern="1200" dirty="0" err="1" smtClean="0">
                          <a:solidFill>
                            <a:srgbClr val="00B050"/>
                          </a:solidFill>
                          <a:latin typeface="+mn-lt"/>
                          <a:ea typeface="+mn-ea"/>
                          <a:cs typeface="+mn-cs"/>
                        </a:rPr>
                        <a:t>Multistatic</a:t>
                      </a:r>
                      <a:r>
                        <a:rPr lang="en-US" altLang="zh-CN" sz="1200" kern="1200" dirty="0" smtClean="0">
                          <a:solidFill>
                            <a:srgbClr val="00B050"/>
                          </a:solidFill>
                          <a:latin typeface="+mn-lt"/>
                          <a:ea typeface="+mn-ea"/>
                          <a:cs typeface="+mn-cs"/>
                        </a:rPr>
                        <a:t> PPDU</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rgbClr val="000000"/>
                </a:solidFill>
                <a:latin typeface="Times New Roman"/>
              </a:rPr>
              <a:t>Early-mid May</a:t>
            </a:r>
          </a:p>
          <a:p>
            <a:pPr lvl="1">
              <a:buFont typeface="Times New Roman" pitchFamily="16" charset="0"/>
              <a:buChar char="•"/>
            </a:pPr>
            <a:r>
              <a:rPr lang="en-US" altLang="zh-CN" sz="1800" kern="0" dirty="0">
                <a:solidFill>
                  <a:srgbClr val="000000"/>
                </a:solidFill>
                <a:latin typeface="Times New Roman"/>
              </a:rPr>
              <a:t>Identify topics, </a:t>
            </a:r>
            <a:r>
              <a:rPr lang="en-US" altLang="zh-CN" sz="1800" kern="0" dirty="0" err="1">
                <a:solidFill>
                  <a:srgbClr val="000000"/>
                </a:solidFill>
                <a:latin typeface="Times New Roman"/>
              </a:rPr>
              <a:t>PoCs</a:t>
            </a:r>
            <a:r>
              <a:rPr lang="en-US" altLang="zh-CN" sz="1800" kern="0" dirty="0">
                <a:solidFill>
                  <a:srgbClr val="000000"/>
                </a:solidFill>
                <a:latin typeface="Times New Roman"/>
              </a:rPr>
              <a:t>, and volunteers</a:t>
            </a:r>
          </a:p>
          <a:p>
            <a:pPr lvl="0">
              <a:buFont typeface="Times New Roman" pitchFamily="16" charset="0"/>
              <a:buChar char="•"/>
            </a:pPr>
            <a:r>
              <a:rPr lang="en-US" altLang="zh-CN" sz="2200" kern="0" dirty="0">
                <a:solidFill>
                  <a:srgbClr val="000000"/>
                </a:solidFill>
                <a:latin typeface="Times New Roman"/>
              </a:rPr>
              <a:t>May 20</a:t>
            </a:r>
            <a:r>
              <a:rPr lang="en-US" altLang="zh-CN" sz="2200" kern="0" baseline="30000" dirty="0">
                <a:solidFill>
                  <a:srgbClr val="000000"/>
                </a:solidFill>
                <a:latin typeface="Times New Roman"/>
              </a:rPr>
              <a:t>th</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1068388"/>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361950" lvl="1" indent="-361950" algn="just">
              <a:spcBef>
                <a:spcPct val="0"/>
              </a:spcBef>
              <a:spcAft>
                <a:spcPts val="0"/>
              </a:spcAft>
              <a:buClr>
                <a:srgbClr val="000000"/>
              </a:buClr>
              <a:buNone/>
              <a:defRPr/>
            </a:pPr>
            <a:r>
              <a:rPr lang="en-US" altLang="zh-CN" sz="1600" dirty="0"/>
              <a:t>	</a:t>
            </a:r>
            <a:r>
              <a:rPr lang="en-US" altLang="zh-CN" sz="1600" dirty="0" smtClean="0"/>
              <a:t>May </a:t>
            </a:r>
            <a:r>
              <a:rPr lang="en-US" altLang="zh-CN" sz="1600" dirty="0"/>
              <a:t>interim 2022 (May </a:t>
            </a:r>
            <a:r>
              <a:rPr lang="en-US" altLang="zh-CN" sz="1600" dirty="0" smtClean="0"/>
              <a:t>8-17)</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10   </a:t>
            </a:r>
            <a:r>
              <a:rPr lang="en-US" altLang="zh-CN" dirty="0">
                <a:solidFill>
                  <a:srgbClr val="00B050"/>
                </a:solidFill>
                <a:cs typeface="Times New Roman" panose="02020603050405020304" pitchFamily="18" charset="0"/>
              </a:rPr>
              <a:t>(Tuesday),	</a:t>
            </a:r>
            <a:r>
              <a:rPr lang="en-US" altLang="zh-CN" dirty="0" smtClean="0">
                <a:solidFill>
                  <a:srgbClr val="00B050"/>
                </a:solidFill>
                <a:cs typeface="Times New Roman" panose="02020603050405020304" pitchFamily="18" charset="0"/>
              </a:rPr>
              <a:t>  9</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 </a:t>
            </a:r>
            <a:r>
              <a:rPr lang="en-US" altLang="zh-CN" dirty="0">
                <a:solidFill>
                  <a:srgbClr val="00B050"/>
                </a:solidFill>
                <a:cs typeface="Times New Roman" panose="02020603050405020304" pitchFamily="18" charset="0"/>
              </a:rPr>
              <a:t>ET</a:t>
            </a:r>
            <a:endParaRPr lang="en-US" altLang="zh-CN" sz="105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F0"/>
                </a:solidFill>
                <a:cs typeface="Times New Roman" panose="02020603050405020304" pitchFamily="18" charset="0"/>
              </a:rPr>
              <a:t>May 	11   (Wednesday</a:t>
            </a:r>
            <a:r>
              <a:rPr lang="en-US" altLang="zh-CN" u="sng" dirty="0" smtClean="0">
                <a:solidFill>
                  <a:srgbClr val="00B0F0"/>
                </a:solidFill>
                <a:cs typeface="Times New Roman" panose="02020603050405020304" pitchFamily="18" charset="0"/>
              </a:rPr>
              <a:t>),	22</a:t>
            </a:r>
            <a:r>
              <a:rPr lang="zh-CN" altLang="en-US" u="sng" dirty="0">
                <a:solidFill>
                  <a:srgbClr val="00B0F0"/>
                </a:solidFill>
                <a:cs typeface="Times New Roman" panose="02020603050405020304" pitchFamily="18" charset="0"/>
              </a:rPr>
              <a:t>：</a:t>
            </a:r>
            <a:r>
              <a:rPr lang="en-US" altLang="zh-CN" u="sng" dirty="0">
                <a:solidFill>
                  <a:srgbClr val="00B0F0"/>
                </a:solidFill>
                <a:cs typeface="Times New Roman" panose="02020603050405020304" pitchFamily="18" charset="0"/>
              </a:rPr>
              <a:t>00 - </a:t>
            </a:r>
            <a:r>
              <a:rPr lang="en-US" altLang="zh-CN" u="sng" dirty="0" smtClean="0">
                <a:solidFill>
                  <a:srgbClr val="00B0F0"/>
                </a:solidFill>
                <a:cs typeface="Times New Roman" panose="02020603050405020304" pitchFamily="18" charset="0"/>
              </a:rPr>
              <a:t>00:00 </a:t>
            </a:r>
            <a:r>
              <a:rPr lang="en-US" altLang="zh-CN" u="sng"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13  (Friday),		</a:t>
            </a:r>
            <a:r>
              <a:rPr lang="en-US" altLang="zh-CN" dirty="0" smtClean="0">
                <a:solidFill>
                  <a:srgbClr val="00B050"/>
                </a:solidFill>
                <a:cs typeface="Times New Roman" panose="02020603050405020304" pitchFamily="18" charset="0"/>
              </a:rPr>
              <a:t>  9</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(Monday),		 </a:t>
            </a:r>
            <a:r>
              <a:rPr lang="en-US" altLang="zh-CN" dirty="0" smtClean="0">
                <a:solidFill>
                  <a:srgbClr val="00B050"/>
                </a:solidFill>
                <a:cs typeface="Times New Roman" panose="02020603050405020304" pitchFamily="18" charset="0"/>
              </a:rPr>
              <a:t> 9</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- 11:00 </a:t>
            </a:r>
            <a:r>
              <a:rPr lang="en-US" altLang="zh-CN" dirty="0">
                <a:solidFill>
                  <a:srgbClr val="00B050"/>
                </a:solidFill>
                <a:cs typeface="Times New Roman" panose="02020603050405020304" pitchFamily="18" charset="0"/>
              </a:rPr>
              <a:t>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a:t>
            </a:r>
            <a:r>
              <a:rPr lang="en-US" altLang="zh-CN" sz="1100" dirty="0" smtClean="0">
                <a:cs typeface="Times New Roman" panose="02020603050405020304" pitchFamily="18" charset="0"/>
              </a:rPr>
              <a:t>(May – July 2022 </a:t>
            </a:r>
            <a:r>
              <a:rPr lang="en-US" altLang="zh-CN" sz="1100" dirty="0">
                <a:cs typeface="Times New Roman" panose="02020603050405020304" pitchFamily="18" charset="0"/>
              </a:rPr>
              <a:t>CAC </a:t>
            </a:r>
            <a:r>
              <a:rPr lang="en-US" altLang="zh-CN" sz="1100" dirty="0" smtClean="0">
                <a:cs typeface="Times New Roman" panose="02020603050405020304" pitchFamily="18" charset="0"/>
              </a:rPr>
              <a:t>calls: </a:t>
            </a:r>
            <a:r>
              <a:rPr lang="en-US" altLang="zh-CN" sz="1100" dirty="0" smtClean="0">
                <a:solidFill>
                  <a:srgbClr val="FF0000"/>
                </a:solidFill>
                <a:cs typeface="Times New Roman" panose="02020603050405020304" pitchFamily="18" charset="0"/>
              </a:rPr>
              <a:t>Jun 6, Ju</a:t>
            </a:r>
            <a:r>
              <a:rPr lang="en-US" altLang="zh-CN" sz="1100" dirty="0" smtClean="0">
                <a:solidFill>
                  <a:srgbClr val="FF0000"/>
                </a:solidFill>
                <a:cs typeface="Times New Roman" panose="02020603050405020304" pitchFamily="18" charset="0"/>
              </a:rPr>
              <a:t>n 27, July 10</a:t>
            </a:r>
            <a:r>
              <a:rPr lang="en-US" altLang="zh-CN" sz="1100" dirty="0" smtClean="0">
                <a:cs typeface="Times New Roman" panose="02020603050405020304" pitchFamily="18" charset="0"/>
              </a:rPr>
              <a:t>)</a:t>
            </a:r>
            <a:endParaRPr lang="en-US" altLang="zh-CN" sz="11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5638800" y="1068387"/>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6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smtClean="0">
                <a:solidFill>
                  <a:srgbClr val="00B050"/>
                </a:solidFill>
                <a:cs typeface="Times New Roman" panose="02020603050405020304" pitchFamily="18" charset="0"/>
              </a:rPr>
              <a:t>ET </a:t>
            </a:r>
            <a:r>
              <a:rPr lang="en-US" altLang="zh-CN" dirty="0" smtClean="0">
                <a:solidFill>
                  <a:srgbClr val="FF0000"/>
                </a:solidFill>
                <a:cs typeface="Times New Roman" panose="02020603050405020304" pitchFamily="18" charset="0"/>
              </a:rPr>
              <a:t>-- CAC</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7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smtClean="0">
                <a:solidFill>
                  <a:srgbClr val="00B050"/>
                </a:solidFill>
                <a:cs typeface="Times New Roman" panose="02020603050405020304" pitchFamily="18" charset="0"/>
              </a:rPr>
              <a:t>ET </a:t>
            </a:r>
            <a:r>
              <a:rPr lang="en-US" altLang="zh-CN" dirty="0" smtClean="0">
                <a:solidFill>
                  <a:srgbClr val="FF0000"/>
                </a:solidFill>
                <a:cs typeface="Times New Roman" panose="02020603050405020304" pitchFamily="18" charset="0"/>
              </a:rPr>
              <a:t>-- CAC</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a:t>
            </a:r>
            <a:r>
              <a:rPr lang="en-US" altLang="zh-CN" dirty="0" smtClean="0">
                <a:solidFill>
                  <a:srgbClr val="00B050"/>
                </a:solidFill>
                <a:cs typeface="Times New Roman" panose="02020603050405020304" pitchFamily="18" charset="0"/>
              </a:rPr>
              <a:t>Tuesday 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10:00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a:t>
            </a:r>
            <a:r>
              <a:rPr lang="en-US" altLang="zh-CN" dirty="0" smtClean="0">
                <a:solidFill>
                  <a:srgbClr val="00B050"/>
                </a:solidFill>
                <a:cs typeface="Times New Roman" panose="02020603050405020304" pitchFamily="18" charset="0"/>
              </a:rPr>
              <a:t>(Tuesday AM 2),</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10:15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12:15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14	(Thursday),	</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12:15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13	(Wednesday),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14	(Thursday),	10am </a:t>
            </a:r>
            <a:r>
              <a:rPr lang="en-US" altLang="zh-CN" strike="sngStrike"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105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strike="sngStrike" dirty="0">
                <a:solidFill>
                  <a:srgbClr val="00B0F0"/>
                </a:solidFill>
                <a:cs typeface="Times New Roman" panose="02020603050405020304" pitchFamily="18" charset="0"/>
              </a:rPr>
              <a:t>July	</a:t>
            </a:r>
            <a:r>
              <a:rPr lang="en-US" altLang="zh-CN" u="sng" strike="sngStrike" dirty="0" smtClean="0">
                <a:solidFill>
                  <a:srgbClr val="00B0F0"/>
                </a:solidFill>
                <a:cs typeface="Times New Roman" panose="02020603050405020304" pitchFamily="18" charset="0"/>
              </a:rPr>
              <a:t>13	(</a:t>
            </a:r>
            <a:r>
              <a:rPr lang="en-US" altLang="zh-CN" u="sng" strike="sngStrike" dirty="0">
                <a:solidFill>
                  <a:srgbClr val="00B0F0"/>
                </a:solidFill>
                <a:cs typeface="Times New Roman" panose="02020603050405020304" pitchFamily="18" charset="0"/>
              </a:rPr>
              <a:t>Wednesday</a:t>
            </a:r>
            <a:r>
              <a:rPr lang="en-US" altLang="zh-CN" u="sng" strike="sngStrike" dirty="0" smtClean="0">
                <a:solidFill>
                  <a:srgbClr val="00B0F0"/>
                </a:solidFill>
                <a:cs typeface="Times New Roman" panose="02020603050405020304" pitchFamily="18" charset="0"/>
              </a:rPr>
              <a:t>),	23</a:t>
            </a:r>
            <a:r>
              <a:rPr lang="zh-CN" altLang="en-US" u="sng" strike="sngStrike" dirty="0">
                <a:solidFill>
                  <a:srgbClr val="00B0F0"/>
                </a:solidFill>
                <a:cs typeface="Times New Roman" panose="02020603050405020304" pitchFamily="18" charset="0"/>
              </a:rPr>
              <a:t>：</a:t>
            </a:r>
            <a:r>
              <a:rPr lang="en-US" altLang="zh-CN" u="sng" strike="sngStrike" dirty="0">
                <a:solidFill>
                  <a:srgbClr val="00B0F0"/>
                </a:solidFill>
                <a:cs typeface="Times New Roman" panose="02020603050405020304" pitchFamily="18" charset="0"/>
              </a:rPr>
              <a:t>00 - 01:00am </a:t>
            </a:r>
            <a:r>
              <a:rPr lang="en-US" altLang="zh-CN" u="sng" strike="sngStrike" dirty="0" smtClean="0">
                <a:solidFill>
                  <a:srgbClr val="00B0F0"/>
                </a:solidFill>
                <a:cs typeface="Times New Roman" panose="02020603050405020304" pitchFamily="18" charset="0"/>
              </a:rPr>
              <a:t>ET</a:t>
            </a:r>
            <a:endParaRPr lang="en-US" altLang="zh-CN"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15	(</a:t>
            </a:r>
            <a:r>
              <a:rPr lang="en-US" altLang="zh-CN" strike="sngStrike" dirty="0">
                <a:solidFill>
                  <a:srgbClr val="00B050"/>
                </a:solidFill>
                <a:cs typeface="Times New Roman" panose="02020603050405020304" pitchFamily="18" charset="0"/>
              </a:rPr>
              <a:t>Friday</a:t>
            </a:r>
            <a:r>
              <a:rPr lang="en-US" altLang="zh-CN" strike="sngStrike" dirty="0" smtClean="0">
                <a:solidFill>
                  <a:srgbClr val="00B050"/>
                </a:solidFill>
                <a:cs typeface="Times New Roman" panose="02020603050405020304" pitchFamily="18" charset="0"/>
              </a:rPr>
              <a:t>),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18	(</a:t>
            </a:r>
            <a:r>
              <a:rPr lang="en-US" altLang="zh-CN" strike="sngStrike" dirty="0">
                <a:solidFill>
                  <a:srgbClr val="00B050"/>
                </a:solidFill>
                <a:cs typeface="Times New Roman" panose="02020603050405020304" pitchFamily="18" charset="0"/>
              </a:rPr>
              <a:t>Monday),	</a:t>
            </a:r>
            <a:r>
              <a:rPr lang="en-US" altLang="zh-CN" strike="sngStrike" dirty="0" smtClean="0">
                <a:solidFill>
                  <a:srgbClr val="00B050"/>
                </a:solidFill>
                <a:cs typeface="Times New Roman" panose="02020603050405020304" pitchFamily="18" charset="0"/>
              </a:rPr>
              <a:t>10am </a:t>
            </a:r>
            <a:r>
              <a:rPr lang="en-US" altLang="zh-CN"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850428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4000" dirty="0">
                <a:solidFill>
                  <a:schemeClr val="tx2"/>
                </a:solidFill>
              </a:rPr>
              <a:t>Vice Chair/Secretary election/reaffirmation</a:t>
            </a:r>
          </a:p>
        </p:txBody>
      </p:sp>
      <p:sp>
        <p:nvSpPr>
          <p:cNvPr id="3" name="Rectangle 3"/>
          <p:cNvSpPr txBox="1">
            <a:spLocks noChangeArrowheads="1"/>
          </p:cNvSpPr>
          <p:nvPr/>
        </p:nvSpPr>
        <p:spPr bwMode="auto">
          <a:xfrm>
            <a:off x="457200" y="1676400"/>
            <a:ext cx="11277600" cy="4572000"/>
          </a:xfrm>
          <a:prstGeom prst="rect">
            <a:avLst/>
          </a:prstGeom>
          <a:noFill/>
          <a:ln w="9525">
            <a:noFill/>
            <a:miter lim="800000"/>
            <a:headEnd/>
            <a:tailEnd/>
          </a:ln>
        </p:spPr>
        <p:txBody>
          <a:bodyPr lIns="92075" tIns="46038" rIns="92075" bIns="46038"/>
          <a:lstStyle/>
          <a:p>
            <a:pPr marL="342900" indent="-342900" algn="just">
              <a:spcBef>
                <a:spcPct val="20000"/>
              </a:spcBef>
              <a:buFontTx/>
              <a:buChar char="•"/>
              <a:defRPr/>
            </a:pPr>
            <a:r>
              <a:rPr lang="en-US" sz="2400" b="1" dirty="0"/>
              <a:t>Operation Manual (</a:t>
            </a:r>
            <a:r>
              <a:rPr lang="en-US" sz="2400" b="1" dirty="0" smtClean="0"/>
              <a:t>14/0629r22):</a:t>
            </a:r>
            <a:endParaRPr lang="en-US" sz="2400" b="1" dirty="0"/>
          </a:p>
          <a:p>
            <a:pPr marL="800100" lvl="1" indent="-342900" algn="just">
              <a:spcBef>
                <a:spcPct val="20000"/>
              </a:spcBef>
              <a:buFont typeface="微软雅黑" panose="020B0503020204020204" pitchFamily="34" charset="-122"/>
              <a:buChar char="–"/>
              <a:defRPr/>
            </a:pPr>
            <a:r>
              <a:rPr lang="en-US" sz="2000" dirty="0" smtClean="0"/>
              <a:t>TG </a:t>
            </a:r>
            <a:r>
              <a:rPr lang="en-US" sz="2000" dirty="0"/>
              <a:t>Vice-Chair is elected by a TG majority approval and confirmed by a WG majority approval.  </a:t>
            </a:r>
            <a:r>
              <a:rPr lang="en-US" sz="2000" b="1" dirty="0"/>
              <a:t>The TG Vice-Chair is reaffirmed every 2 years; one session after the WG Chair is elected.</a:t>
            </a:r>
            <a:endParaRPr lang="en-US" sz="2000" dirty="0"/>
          </a:p>
          <a:p>
            <a:pPr marL="800100" lvl="1" indent="-342900" algn="just">
              <a:spcBef>
                <a:spcPct val="20000"/>
              </a:spcBef>
              <a:buFont typeface="微软雅黑" panose="020B0503020204020204" pitchFamily="34" charset="-122"/>
              <a:buChar char="–"/>
              <a:defRPr/>
            </a:pPr>
            <a:r>
              <a:rPr lang="en-US" sz="2000" dirty="0" smtClean="0"/>
              <a:t>The </a:t>
            </a:r>
            <a:r>
              <a:rPr lang="en-US" sz="2000" dirty="0"/>
              <a:t>TG Secretary shall be appointed by the TG Chair and confirmed by a TG motion that is approved with a minimum 50% majority. </a:t>
            </a:r>
            <a:r>
              <a:rPr lang="en-US" sz="2000" b="1" dirty="0"/>
              <a:t> The TG Secretary is re-affirmed every 2 years; one session after the WG Chair is elected.</a:t>
            </a:r>
            <a:endParaRPr lang="en-US" sz="2000" dirty="0"/>
          </a:p>
          <a:p>
            <a:pPr marL="800100" lvl="1" indent="-342900" algn="just">
              <a:spcBef>
                <a:spcPct val="20000"/>
              </a:spcBef>
              <a:buFontTx/>
              <a:buChar char="•"/>
              <a:defRPr/>
            </a:pPr>
            <a:endParaRPr lang="en-US" sz="2400" b="1" dirty="0"/>
          </a:p>
          <a:p>
            <a:pPr marL="342900" indent="-342900" algn="just">
              <a:lnSpc>
                <a:spcPct val="80000"/>
              </a:lnSpc>
              <a:spcBef>
                <a:spcPct val="20000"/>
              </a:spcBef>
              <a:buFontTx/>
              <a:buChar char="•"/>
              <a:defRPr/>
            </a:pPr>
            <a:r>
              <a:rPr lang="en-US" altLang="en-US" sz="2400" b="1" dirty="0"/>
              <a:t>Call for </a:t>
            </a:r>
            <a:r>
              <a:rPr lang="en-US" altLang="en-US" sz="2400" b="1" dirty="0" smtClean="0"/>
              <a:t>nominations</a:t>
            </a:r>
          </a:p>
          <a:p>
            <a:pPr marL="800100" lvl="1" indent="-342900" algn="just">
              <a:lnSpc>
                <a:spcPct val="80000"/>
              </a:lnSpc>
              <a:spcBef>
                <a:spcPct val="20000"/>
              </a:spcBef>
              <a:buFont typeface="微软雅黑" panose="020B0503020204020204" pitchFamily="34" charset="-122"/>
              <a:buChar char="–"/>
              <a:defRPr/>
            </a:pPr>
            <a:r>
              <a:rPr lang="en-US" altLang="en-US" sz="2000" dirty="0"/>
              <a:t>All current officers are willing to continue their service. </a:t>
            </a:r>
            <a:endParaRPr lang="en-US" altLang="en-US" sz="2000" dirty="0" smtClean="0"/>
          </a:p>
          <a:p>
            <a:pPr marL="800100" lvl="1" indent="-342900" algn="just">
              <a:lnSpc>
                <a:spcPct val="80000"/>
              </a:lnSpc>
              <a:spcBef>
                <a:spcPct val="20000"/>
              </a:spcBef>
              <a:buFont typeface="微软雅黑" panose="020B0503020204020204" pitchFamily="34" charset="-122"/>
              <a:buChar char="–"/>
              <a:defRPr/>
            </a:pPr>
            <a:r>
              <a:rPr lang="en-US" altLang="en-US" sz="2000" dirty="0" smtClean="0"/>
              <a:t>If </a:t>
            </a:r>
            <a:r>
              <a:rPr lang="en-US" altLang="en-US" sz="2000" dirty="0"/>
              <a:t>other people are interested, they shall speak up before the motion to </a:t>
            </a:r>
            <a:r>
              <a:rPr lang="en-US" altLang="en-US" sz="2000" dirty="0" smtClean="0"/>
              <a:t>reaffirm </a:t>
            </a:r>
            <a:r>
              <a:rPr lang="en-US" altLang="en-US" sz="2000" dirty="0"/>
              <a:t>the </a:t>
            </a:r>
            <a:r>
              <a:rPr lang="en-US" altLang="en-US" sz="2000" dirty="0" err="1" smtClean="0"/>
              <a:t>TGbf</a:t>
            </a:r>
            <a:r>
              <a:rPr lang="en-US" altLang="en-US" sz="2000" dirty="0" smtClean="0"/>
              <a:t> </a:t>
            </a:r>
            <a:r>
              <a:rPr lang="en-US" altLang="en-US" sz="2000" dirty="0"/>
              <a:t>officers scheduled for </a:t>
            </a:r>
            <a:r>
              <a:rPr lang="en-US" altLang="en-US" sz="2000" dirty="0" smtClean="0">
                <a:solidFill>
                  <a:srgbClr val="0000FF"/>
                </a:solidFill>
              </a:rPr>
              <a:t>May 11</a:t>
            </a:r>
            <a:r>
              <a:rPr lang="en-US" altLang="en-US" sz="2000" baseline="30000" dirty="0" smtClean="0">
                <a:solidFill>
                  <a:srgbClr val="0000FF"/>
                </a:solidFill>
              </a:rPr>
              <a:t>th</a:t>
            </a:r>
            <a:r>
              <a:rPr lang="en-US" altLang="en-US" sz="2000" dirty="0" smtClean="0">
                <a:solidFill>
                  <a:srgbClr val="0000FF"/>
                </a:solidFill>
              </a:rPr>
              <a:t> </a:t>
            </a:r>
            <a:r>
              <a:rPr lang="en-US" altLang="en-US" sz="2000" dirty="0" smtClean="0"/>
              <a:t>session</a:t>
            </a:r>
            <a:r>
              <a:rPr lang="en-US" altLang="en-US" sz="2000" dirty="0"/>
              <a:t>.</a:t>
            </a:r>
          </a:p>
          <a:p>
            <a:pPr marL="342900" indent="-342900" algn="just">
              <a:lnSpc>
                <a:spcPct val="80000"/>
              </a:lnSpc>
              <a:spcBef>
                <a:spcPct val="20000"/>
              </a:spcBef>
              <a:buFontTx/>
              <a:buChar char="•"/>
              <a:defRPr/>
            </a:pPr>
            <a:endParaRPr lang="en-US" altLang="en-US" sz="2400" b="1" dirty="0" smtClean="0"/>
          </a:p>
          <a:p>
            <a:pPr marL="342900" indent="-342900" algn="just">
              <a:lnSpc>
                <a:spcPct val="80000"/>
              </a:lnSpc>
              <a:spcBef>
                <a:spcPct val="20000"/>
              </a:spcBef>
              <a:buFontTx/>
              <a:buChar char="•"/>
              <a:defRPr/>
            </a:pPr>
            <a:r>
              <a:rPr lang="en-US" altLang="en-US" sz="2400" b="1" dirty="0" smtClean="0"/>
              <a:t>Close </a:t>
            </a:r>
            <a:r>
              <a:rPr lang="en-US" altLang="en-US" sz="2400" b="1" dirty="0"/>
              <a:t>call for </a:t>
            </a:r>
            <a:r>
              <a:rPr lang="en-US" altLang="en-US" sz="2400" b="1" dirty="0" smtClean="0"/>
              <a:t>nominations, and run </a:t>
            </a:r>
            <a:r>
              <a:rPr lang="en-US" altLang="en-US" sz="2400" b="1" dirty="0" smtClean="0">
                <a:solidFill>
                  <a:srgbClr val="0000FF"/>
                </a:solidFill>
              </a:rPr>
              <a:t>motion</a:t>
            </a:r>
            <a:r>
              <a:rPr lang="en-US" altLang="en-US" sz="2400" b="1" dirty="0" smtClean="0"/>
              <a:t> </a:t>
            </a:r>
            <a:r>
              <a:rPr lang="en-US" altLang="en-US" sz="2400" b="1" dirty="0"/>
              <a:t>(</a:t>
            </a:r>
            <a:r>
              <a:rPr lang="en-US" altLang="en-US" sz="2400" b="1" dirty="0">
                <a:solidFill>
                  <a:srgbClr val="0000FF"/>
                </a:solidFill>
              </a:rPr>
              <a:t>May </a:t>
            </a:r>
            <a:r>
              <a:rPr lang="en-US" altLang="en-US" sz="2400" b="1" dirty="0" smtClean="0">
                <a:solidFill>
                  <a:srgbClr val="0000FF"/>
                </a:solidFill>
              </a:rPr>
              <a:t>11</a:t>
            </a:r>
            <a:r>
              <a:rPr lang="en-US" altLang="en-US" sz="2400" b="1" dirty="0" smtClean="0"/>
              <a:t>)</a:t>
            </a:r>
            <a:endParaRPr lang="en-US" altLang="en-US" sz="2400" b="1" dirty="0"/>
          </a:p>
          <a:p>
            <a:pPr marL="342900" indent="-342900" algn="just">
              <a:lnSpc>
                <a:spcPct val="80000"/>
              </a:lnSpc>
              <a:spcBef>
                <a:spcPct val="20000"/>
              </a:spcBef>
              <a:buFontTx/>
              <a:buChar char="•"/>
              <a:defRPr/>
            </a:pPr>
            <a:endParaRPr lang="en-US" altLang="en-US" sz="2400" b="1" dirty="0"/>
          </a:p>
          <a:p>
            <a:pPr marL="342900" indent="-342900" algn="just">
              <a:spcBef>
                <a:spcPct val="20000"/>
              </a:spcBef>
              <a:buFontTx/>
              <a:buChar char="•"/>
              <a:defRPr/>
            </a:pPr>
            <a:endParaRPr lang="en-US" sz="2400" b="1" dirty="0" smtClean="0"/>
          </a:p>
          <a:p>
            <a:pPr marL="342900" indent="-342900" algn="just">
              <a:spcBef>
                <a:spcPct val="20000"/>
              </a:spcBef>
              <a:buFontTx/>
              <a:buChar char="•"/>
              <a:defRPr/>
            </a:pPr>
            <a:endParaRPr lang="en-US" sz="2400" b="1" dirty="0"/>
          </a:p>
          <a:p>
            <a:pPr marL="742950" lvl="1" indent="-285750">
              <a:spcBef>
                <a:spcPct val="20000"/>
              </a:spcBef>
              <a:buFontTx/>
              <a:buChar char="–"/>
              <a:defRPr/>
            </a:pPr>
            <a:endParaRPr lang="en-US" sz="2000" dirty="0"/>
          </a:p>
          <a:p>
            <a:pPr marL="742950" lvl="1" indent="-285750">
              <a:spcBef>
                <a:spcPct val="20000"/>
              </a:spcBef>
              <a:buFontTx/>
              <a:buChar char="–"/>
              <a:defRPr/>
            </a:pPr>
            <a:endParaRPr lang="en-US" sz="2000" dirty="0"/>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58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ext uri="{D42A27DB-BD31-4B8C-83A1-F6EECF244321}">
                <p14:modId xmlns:p14="http://schemas.microsoft.com/office/powerpoint/2010/main" val="3190040633"/>
              </p:ext>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91692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73337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10,  --- 	13, 16,	</a:t>
            </a:r>
            <a:r>
              <a:rPr lang="en-US" altLang="en-US" sz="1800" dirty="0" smtClean="0">
                <a:solidFill>
                  <a:srgbClr val="0000FF"/>
                </a:solidFill>
              </a:rPr>
              <a:t>  </a:t>
            </a:r>
            <a:r>
              <a:rPr lang="en-US" altLang="en-US" sz="1800" dirty="0">
                <a:solidFill>
                  <a:srgbClr val="0000FF"/>
                </a:solidFill>
              </a:rPr>
              <a:t>9:00 - 11:00 ET</a:t>
            </a:r>
          </a:p>
          <a:p>
            <a:pPr marL="285750" indent="-285750" algn="just"/>
            <a:r>
              <a:rPr lang="en-US" altLang="en-US" sz="1800" dirty="0" smtClean="0">
                <a:solidFill>
                  <a:srgbClr val="0000FF"/>
                </a:solidFill>
              </a:rPr>
              <a:t>May</a:t>
            </a:r>
            <a:r>
              <a:rPr lang="en-US" altLang="en-US" sz="1800" dirty="0">
                <a:solidFill>
                  <a:srgbClr val="0000FF"/>
                </a:solidFill>
              </a:rPr>
              <a:t>	        11, 		22:00 - 00:00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4119612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May </a:t>
            </a:r>
            <a:r>
              <a:rPr lang="en-US" dirty="0" smtClean="0"/>
              <a:t>802.11 </a:t>
            </a:r>
            <a:r>
              <a:rPr lang="en-US" dirty="0">
                <a:solidFill>
                  <a:srgbClr val="0000FF"/>
                </a:solidFill>
              </a:rPr>
              <a:t>interim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May </a:t>
            </a:r>
            <a:r>
              <a:rPr lang="en-US" dirty="0" smtClean="0"/>
              <a:t>IEEE </a:t>
            </a:r>
            <a:r>
              <a:rPr lang="en-US" dirty="0"/>
              <a:t>802 </a:t>
            </a:r>
            <a:r>
              <a:rPr lang="en-US" dirty="0">
                <a:solidFill>
                  <a:srgbClr val="0000FF"/>
                </a:solidFill>
              </a:rPr>
              <a:t>interim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altLang="zh-CN" dirty="0"/>
              <a:t>If you have not already done so, you can register here: </a:t>
            </a:r>
            <a:r>
              <a:rPr lang="en-US" altLang="zh-CN" dirty="0">
                <a:hlinkClick r:id="rId2"/>
              </a:rPr>
              <a:t>https://touchpoint.eventsair.com/2022-may-ieee-802-wireless-interim-session</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123816</TotalTime>
  <Words>2366</Words>
  <Application>Microsoft Office PowerPoint</Application>
  <PresentationFormat>宽屏</PresentationFormat>
  <Paragraphs>555</Paragraphs>
  <Slides>32</Slides>
  <Notes>31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32</vt:i4>
      </vt:variant>
    </vt:vector>
  </HeadingPairs>
  <TitlesOfParts>
    <vt:vector size="44" baseType="lpstr">
      <vt:lpstr>Monotype Sorts</vt:lpstr>
      <vt:lpstr>MS Gothic</vt:lpstr>
      <vt:lpstr>MS PGothic</vt:lpstr>
      <vt:lpstr>宋体</vt:lpstr>
      <vt:lpstr>微软雅黑</vt:lpstr>
      <vt:lpstr>Arial</vt:lpstr>
      <vt:lpstr>Calibri</vt:lpstr>
      <vt:lpstr>Cambria Math</vt:lpstr>
      <vt:lpstr>Helvetica</vt:lpstr>
      <vt:lpstr>Times New Roman</vt:lpstr>
      <vt:lpstr>Wingdings</vt:lpstr>
      <vt:lpstr>802-11-Submission</vt:lpstr>
      <vt:lpstr>Task Group bf Meeting agenda, May interim 2022</vt:lpstr>
      <vt:lpstr>IEEE 802.11 Task Group bf WLAN Sensing </vt:lpstr>
      <vt:lpstr>PowerPoint 演示文稿</vt:lpstr>
      <vt:lpstr>PowerPoint 演示文稿</vt:lpstr>
      <vt:lpstr>Registration for the May 802.11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5027</cp:revision>
  <cp:lastPrinted>2014-11-04T15:04:57Z</cp:lastPrinted>
  <dcterms:created xsi:type="dcterms:W3CDTF">2007-04-17T18:10:23Z</dcterms:created>
  <dcterms:modified xsi:type="dcterms:W3CDTF">2022-05-16T16:28:25Z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(3)3I5TKSYkdjwH+McZsHg7TsKM6v2fTaTycvByxKOqJ67tfLufGQXSQM5A0QJMGdniF5MMT9WZ
44mWv2T1nnbmJNudgM+1GLV2a+NKSnsRrcHcIcr+8iyauY05Qwo2Zu7o+dwRTjpTpWJ39gTI
IUh2G58+L/i9XxFdW+mpogLP/zbD50JT4sCp9bIB70CIrejThZIXNukfhn8KG4uHCAaBt39l
kd6A/VCCL6Cm/O7toQ</vt:lpwstr>
  </property>
  <property fmtid="{D5CDD505-2E9C-101B-9397-08002B2CF9AE}" pid="27" name="_2015_ms_pID_7253431">
    <vt:lpwstr>Rx69AcEyHJiiTr0UA9MLlwjDAilcKyYqV+6r6FIROUy1RVWcn6k1oU
Z114T8da10eRnYAEIYOCWGbwFTndU9jyxqAIdQ8MaQEiTgDtKMReTc3OF0dTH2WgQYb/D6Ok
Erx+3Hpbw9SKlLu7kVokrIUiEIiwkHSEwr+sVvpHxCmmtBdVOj9/GU0gCOkEIiA67eDpJIMx
mnPF2pCkEQGv/vtGbZlTdMnm6US2RpT2eVxG</vt:lpwstr>
  </property>
  <property fmtid="{D5CDD505-2E9C-101B-9397-08002B2CF9AE}" pid="28" name="_2015_ms_pID_7253432">
    <vt:lpwstr>gO/87AuVfjEycDTVu5IR1sw=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