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93" r:id="rId23"/>
    <p:sldId id="844" r:id="rId24"/>
    <p:sldId id="886" r:id="rId25"/>
    <p:sldId id="889" r:id="rId26"/>
    <p:sldId id="846" r:id="rId27"/>
    <p:sldId id="890" r:id="rId28"/>
    <p:sldId id="891" r:id="rId29"/>
    <p:sldId id="892" r:id="rId30"/>
    <p:sldId id="894" r:id="rId31"/>
    <p:sldId id="888" r:id="rId32"/>
    <p:sldId id="842" r:id="rId3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73" d="100"/>
          <a:sy n="73" d="100"/>
        </p:scale>
        <p:origin x="164"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19982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7612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742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93778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0583</a:t>
            </a:r>
            <a:r>
              <a:rPr lang="en-US" altLang="en-US" sz="1800" b="1" dirty="0" smtClean="0"/>
              <a:t>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499-00-00bf-ieee-802-11bf-march-2022-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512-19-00bf-ieee-802-11bf-teleconference-minutes-march-ma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smtClean="0">
                <a:solidFill>
                  <a:srgbClr val="0000FF"/>
                </a:solidFill>
              </a:rPr>
              <a:t>May interim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2021-04-07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30480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a:solidFill>
                  <a:srgbClr val="0000FF"/>
                </a:solidFill>
              </a:rPr>
              <a:t>Vice Chair/Secretary </a:t>
            </a:r>
            <a:r>
              <a:rPr lang="en-US" altLang="en-US" sz="1400" dirty="0" smtClean="0">
                <a:solidFill>
                  <a:srgbClr val="0000FF"/>
                </a:solidFill>
              </a:rPr>
              <a:t>election/reaffirmation: Call </a:t>
            </a:r>
            <a:r>
              <a:rPr lang="en-US" altLang="en-US" sz="1400" dirty="0">
                <a:solidFill>
                  <a:srgbClr val="0000FF"/>
                </a:solidFill>
              </a:rPr>
              <a:t>for </a:t>
            </a:r>
            <a:r>
              <a:rPr lang="en-US" altLang="en-US" sz="1400" dirty="0" smtClean="0">
                <a:solidFill>
                  <a:srgbClr val="0000FF"/>
                </a:solidFill>
              </a:rPr>
              <a:t>nominations</a:t>
            </a:r>
          </a:p>
          <a:p>
            <a:pPr algn="just"/>
            <a:r>
              <a:rPr lang="en-US" altLang="en-US" sz="1400" dirty="0" smtClean="0"/>
              <a:t>Presentation </a:t>
            </a:r>
            <a:r>
              <a:rPr lang="en-US" altLang="en-US" sz="1400" dirty="0"/>
              <a:t>of submissions</a:t>
            </a:r>
          </a:p>
          <a:p>
            <a:pPr algn="just"/>
            <a:r>
              <a:rPr lang="en-US" altLang="zh-CN" sz="1400" dirty="0"/>
              <a:t>Motion </a:t>
            </a:r>
            <a:r>
              <a:rPr lang="en-US" altLang="zh-CN" sz="1400" dirty="0" smtClean="0"/>
              <a:t>(</a:t>
            </a:r>
            <a:r>
              <a:rPr lang="en-US" altLang="zh-CN" sz="1400" dirty="0" smtClean="0">
                <a:solidFill>
                  <a:srgbClr val="0000FF"/>
                </a:solidFill>
              </a:rPr>
              <a:t>96-98</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031446250"/>
              </p:ext>
            </p:extLst>
          </p:nvPr>
        </p:nvGraphicFramePr>
        <p:xfrm>
          <a:off x="3733800" y="4495800"/>
          <a:ext cx="6934201" cy="1374508"/>
        </p:xfrm>
        <a:graphic>
          <a:graphicData uri="http://schemas.openxmlformats.org/drawingml/2006/table">
            <a:tbl>
              <a:tblPr firstRow="1" bandRow="1">
                <a:tableStyleId>{C4B1156A-380E-4F78-BDF5-A606A8083BF9}</a:tableStyleId>
              </a:tblPr>
              <a:tblGrid>
                <a:gridCol w="745457"/>
                <a:gridCol w="2073943"/>
                <a:gridCol w="411480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9" name="表格 10"/>
          <p:cNvGraphicFramePr>
            <a:graphicFrameLocks noGrp="1"/>
          </p:cNvGraphicFramePr>
          <p:nvPr>
            <p:extLst>
              <p:ext uri="{D42A27DB-BD31-4B8C-83A1-F6EECF244321}">
                <p14:modId xmlns:p14="http://schemas.microsoft.com/office/powerpoint/2010/main" val="2755277745"/>
              </p:ext>
            </p:extLst>
          </p:nvPr>
        </p:nvGraphicFramePr>
        <p:xfrm>
          <a:off x="3733800" y="1447800"/>
          <a:ext cx="8305801" cy="248707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rgbClr val="00B050"/>
                          </a:solidFill>
                          <a:latin typeface="+mn-lt"/>
                          <a:ea typeface="+mn-ea"/>
                          <a:cs typeface="+mn-cs"/>
                        </a:rPr>
                        <a:t>Claudio da Silva (Meta Platforms)</a:t>
                      </a:r>
                      <a:endParaRPr lang="en-US" altLang="zh-CN"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Comment collection for D0.1:</a:t>
                      </a:r>
                      <a:r>
                        <a:rPr lang="en-US" altLang="zh-CN" sz="1100" kern="1200" baseline="0" dirty="0" smtClean="0">
                          <a:solidFill>
                            <a:srgbClr val="00B050"/>
                          </a:solidFill>
                          <a:latin typeface="+mn-lt"/>
                          <a:ea typeface="+mn-ea"/>
                          <a:cs typeface="+mn-cs"/>
                        </a:rPr>
                        <a:t> Identify topics, </a:t>
                      </a:r>
                      <a:r>
                        <a:rPr lang="en-US" altLang="zh-CN" sz="1100" kern="1200" baseline="0" dirty="0" err="1" smtClean="0">
                          <a:solidFill>
                            <a:srgbClr val="00B050"/>
                          </a:solidFill>
                          <a:latin typeface="+mn-lt"/>
                          <a:ea typeface="+mn-ea"/>
                          <a:cs typeface="+mn-cs"/>
                        </a:rPr>
                        <a:t>PoCs</a:t>
                      </a:r>
                      <a:r>
                        <a:rPr lang="en-US" altLang="zh-CN" sz="1100" kern="1200" baseline="0" dirty="0" smtClean="0">
                          <a:solidFill>
                            <a:srgbClr val="00B050"/>
                          </a:solidFill>
                          <a:latin typeface="+mn-lt"/>
                          <a:ea typeface="+mn-ea"/>
                          <a:cs typeface="+mn-cs"/>
                        </a:rPr>
                        <a:t>, and volunteers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22/0663</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Harmonization for </a:t>
                      </a:r>
                      <a:r>
                        <a:rPr lang="en-US" altLang="zh-CN" sz="1100" kern="1200" dirty="0" err="1" smtClean="0">
                          <a:solidFill>
                            <a:srgbClr val="00B050"/>
                          </a:solidFill>
                          <a:latin typeface="+mn-lt"/>
                          <a:ea typeface="+mn-ea"/>
                          <a:cs typeface="+mn-cs"/>
                        </a:rPr>
                        <a:t>TGbf</a:t>
                      </a:r>
                      <a:r>
                        <a:rPr lang="en-US" altLang="zh-CN" sz="1100" kern="1200" dirty="0" smtClean="0">
                          <a:solidFill>
                            <a:srgbClr val="00B050"/>
                          </a:solidFill>
                          <a:latin typeface="+mn-lt"/>
                          <a:ea typeface="+mn-ea"/>
                          <a:cs typeface="+mn-cs"/>
                        </a:rPr>
                        <a:t> NDPA</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21/1921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Rojan Chitrakar (Panasonic)</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Partial CSI feedback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22/0647</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Information Exchange of WLAN Sensing Link</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22/0649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WLAN Two-way Sensing Use Cases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22/0677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Stopping a Particular Responder in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22/0556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a:t>
                      </a:r>
                      <a:r>
                        <a:rPr lang="en-US" altLang="zh-CN" sz="1100" kern="1200" baseline="0" dirty="0" smtClean="0">
                          <a:solidFill>
                            <a:schemeClr val="tx1"/>
                          </a:solidFill>
                          <a:latin typeface="+mn-lt"/>
                          <a:ea typeface="+mn-ea"/>
                          <a:cs typeface="+mn-cs"/>
                        </a:rPr>
                        <a:t> </a:t>
                      </a:r>
                      <a:r>
                        <a:rPr lang="en-US" altLang="zh-CN" sz="1100" kern="1200" dirty="0" smtClean="0">
                          <a:solidFill>
                            <a:schemeClr val="tx1"/>
                          </a:solidFill>
                          <a:latin typeface="+mn-lt"/>
                          <a:ea typeface="+mn-ea"/>
                          <a:cs typeface="+mn-cs"/>
                        </a:rPr>
                        <a:t>PN-and-SN-for-sensing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March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March Plenary: </a:t>
            </a:r>
            <a:r>
              <a:rPr lang="en-US" altLang="zh-CN" sz="1600" dirty="0">
                <a:hlinkClick r:id="rId3"/>
              </a:rPr>
              <a:t>https://</a:t>
            </a:r>
            <a:r>
              <a:rPr lang="en-US" altLang="zh-CN" sz="1600" dirty="0" smtClean="0">
                <a:hlinkClick r:id="rId3"/>
              </a:rPr>
              <a:t>mentor.ieee.org/802.11/dcn/22/11-22-0499-00-00bf-ieee-802-11bf-march-2022-plenary-meeting-minutes.docx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March- May: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mentor.ieee.org/802.11/dcn/22/11-22-0512-19-00bf-ieee-802-11bf-teleconference-minutes-march-may-2022.docx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Alecsander Eitan	</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zh-CN" sz="1600" dirty="0">
                <a:solidFill>
                  <a:srgbClr val="0000FF"/>
                </a:solidFill>
              </a:rPr>
              <a:t>Vice Chair/Secretary </a:t>
            </a:r>
            <a:r>
              <a:rPr lang="en-US" altLang="zh-CN" sz="1600" dirty="0" smtClean="0">
                <a:solidFill>
                  <a:srgbClr val="0000FF"/>
                </a:solidFill>
              </a:rPr>
              <a:t>election/reaffirmation: Motion 99</a:t>
            </a:r>
            <a:endParaRPr lang="en-US" altLang="en-US" sz="1600" dirty="0" smtClean="0">
              <a:solidFill>
                <a:srgbClr val="0000FF"/>
              </a:solidFill>
            </a:endParaRP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14888210"/>
              </p:ext>
            </p:extLst>
          </p:nvPr>
        </p:nvGraphicFramePr>
        <p:xfrm>
          <a:off x="3429000" y="1524000"/>
          <a:ext cx="8305801" cy="190722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Information Exchange of WLAN Sensing Link</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22/0649</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WLAN Two-way Sensing Use Cases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22/0677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Oscar Au (Origin Wireless)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Stopping a Particular Responder in SBP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22/0556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a:t>
                      </a:r>
                      <a:r>
                        <a:rPr lang="en-US" altLang="zh-CN" sz="1100" kern="1200" baseline="0" dirty="0" smtClean="0">
                          <a:solidFill>
                            <a:srgbClr val="00B050"/>
                          </a:solidFill>
                          <a:latin typeface="+mn-lt"/>
                          <a:ea typeface="+mn-ea"/>
                          <a:cs typeface="+mn-cs"/>
                        </a:rPr>
                        <a:t> </a:t>
                      </a:r>
                      <a:r>
                        <a:rPr lang="en-US" altLang="zh-CN" sz="1100" kern="1200" dirty="0" smtClean="0">
                          <a:solidFill>
                            <a:srgbClr val="00B050"/>
                          </a:solidFill>
                          <a:latin typeface="+mn-lt"/>
                          <a:ea typeface="+mn-ea"/>
                          <a:cs typeface="+mn-cs"/>
                        </a:rPr>
                        <a:t>PN-and-SN-for-sensing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22/0721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length of Measurement Setup ID</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10,  --- 	13, 16,		  9:00 </a:t>
            </a:r>
            <a:r>
              <a:rPr lang="en-US" altLang="zh-CN" dirty="0"/>
              <a:t>- </a:t>
            </a:r>
            <a:r>
              <a:rPr lang="en-US" altLang="zh-CN" dirty="0" smtClean="0"/>
              <a:t>11:00 </a:t>
            </a:r>
            <a:r>
              <a:rPr lang="en-US" altLang="zh-CN" dirty="0"/>
              <a:t>ET</a:t>
            </a:r>
          </a:p>
          <a:p>
            <a:pPr algn="just" defTabSz="917575">
              <a:lnSpc>
                <a:spcPct val="90000"/>
              </a:lnSpc>
              <a:buNone/>
            </a:pPr>
            <a:r>
              <a:rPr lang="en-US" altLang="zh-CN" dirty="0" smtClean="0"/>
              <a:t>		May	        11, 		22:00 </a:t>
            </a:r>
            <a:r>
              <a:rPr lang="en-US" altLang="zh-CN" dirty="0"/>
              <a:t>- </a:t>
            </a:r>
            <a:r>
              <a:rPr lang="en-US" altLang="zh-CN" dirty="0" smtClean="0"/>
              <a:t>00:00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strike="sngStrike" dirty="0">
                <a:solidFill>
                  <a:schemeClr val="tx2"/>
                </a:solidFill>
              </a:rPr>
              <a:t>Agenda items on </a:t>
            </a:r>
            <a:r>
              <a:rPr lang="en-US" altLang="en-US" sz="3200" strike="sngStrike" dirty="0" smtClean="0">
                <a:solidFill>
                  <a:srgbClr val="0000FF"/>
                </a:solidFill>
                <a:cs typeface="Times New Roman" panose="02020603050405020304" pitchFamily="18" charset="0"/>
              </a:rPr>
              <a:t>May 13 (Cancelled) </a:t>
            </a:r>
            <a:endParaRPr lang="en-US" altLang="en-US" sz="3200" strike="sngStrike"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18873761"/>
              </p:ext>
            </p:extLst>
          </p:nvPr>
        </p:nvGraphicFramePr>
        <p:xfrm>
          <a:off x="3429000" y="1524000"/>
          <a:ext cx="8305801" cy="156130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22/0721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Discussion on the length of Measurement Setup ID</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22/0401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Sensing Security Requirements</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22/0464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EDMG Multi-Static PPDU structure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Changes in EDMG </a:t>
                      </a:r>
                      <a:r>
                        <a:rPr lang="en-US" altLang="zh-CN" sz="1200" kern="1200" dirty="0" err="1" smtClean="0">
                          <a:solidFill>
                            <a:srgbClr val="00B050"/>
                          </a:solidFill>
                          <a:latin typeface="+mn-lt"/>
                          <a:ea typeface="+mn-ea"/>
                          <a:cs typeface="+mn-cs"/>
                        </a:rPr>
                        <a:t>Multistatic</a:t>
                      </a:r>
                      <a:r>
                        <a:rPr lang="en-US" altLang="zh-CN" sz="1200" kern="1200" dirty="0" smtClean="0">
                          <a:solidFill>
                            <a:srgbClr val="00B050"/>
                          </a:solidFill>
                          <a:latin typeface="+mn-lt"/>
                          <a:ea typeface="+mn-ea"/>
                          <a:cs typeface="+mn-cs"/>
                        </a:rPr>
                        <a:t> 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1068388"/>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361950" lvl="1" indent="-361950" algn="just">
              <a:spcBef>
                <a:spcPct val="0"/>
              </a:spcBef>
              <a:spcAft>
                <a:spcPts val="0"/>
              </a:spcAft>
              <a:buClr>
                <a:srgbClr val="000000"/>
              </a:buClr>
              <a:buNone/>
              <a:defRPr/>
            </a:pPr>
            <a:r>
              <a:rPr lang="en-US" altLang="zh-CN" sz="1600" dirty="0"/>
              <a:t>	</a:t>
            </a:r>
            <a:r>
              <a:rPr lang="en-US" altLang="zh-CN" sz="1600" dirty="0" smtClean="0"/>
              <a:t>May </a:t>
            </a:r>
            <a:r>
              <a:rPr lang="en-US" altLang="zh-CN" sz="1600" dirty="0"/>
              <a:t>interim 2022 (May </a:t>
            </a:r>
            <a:r>
              <a:rPr lang="en-US" altLang="zh-CN" sz="1600" dirty="0" smtClean="0"/>
              <a:t>8-17)</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May	10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endParaRPr lang="en-US" altLang="zh-CN" sz="1050" strike="sngStrike"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F0"/>
                </a:solidFill>
                <a:cs typeface="Times New Roman" panose="02020603050405020304" pitchFamily="18" charset="0"/>
              </a:rPr>
              <a:t>May 	11   (Wednesday</a:t>
            </a:r>
            <a:r>
              <a:rPr lang="en-US" altLang="zh-CN" u="sng" dirty="0" smtClean="0">
                <a:solidFill>
                  <a:srgbClr val="00B0F0"/>
                </a:solidFill>
                <a:cs typeface="Times New Roman" panose="02020603050405020304" pitchFamily="18" charset="0"/>
              </a:rPr>
              <a:t>),	22</a:t>
            </a:r>
            <a:r>
              <a:rPr lang="zh-CN" altLang="en-US" u="sng" dirty="0">
                <a:solidFill>
                  <a:srgbClr val="00B0F0"/>
                </a:solidFill>
                <a:cs typeface="Times New Roman" panose="02020603050405020304" pitchFamily="18" charset="0"/>
              </a:rPr>
              <a:t>：</a:t>
            </a:r>
            <a:r>
              <a:rPr lang="en-US" altLang="zh-CN" u="sng" dirty="0">
                <a:solidFill>
                  <a:srgbClr val="00B0F0"/>
                </a:solidFill>
                <a:cs typeface="Times New Roman" panose="02020603050405020304" pitchFamily="18" charset="0"/>
              </a:rPr>
              <a:t>00 - </a:t>
            </a:r>
            <a:r>
              <a:rPr lang="en-US" altLang="zh-CN" u="sng" dirty="0" smtClean="0">
                <a:solidFill>
                  <a:srgbClr val="00B0F0"/>
                </a:solidFill>
                <a:cs typeface="Times New Roman" panose="02020603050405020304" pitchFamily="18" charset="0"/>
              </a:rPr>
              <a:t>00:00 </a:t>
            </a:r>
            <a:r>
              <a:rPr lang="en-US" altLang="zh-CN" u="sng"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13  (Friday),		</a:t>
            </a:r>
            <a:r>
              <a:rPr lang="en-US" altLang="zh-CN" dirty="0" smtClean="0">
                <a:solidFill>
                  <a:srgbClr val="00B050"/>
                </a:solidFill>
                <a:cs typeface="Times New Roman" panose="02020603050405020304" pitchFamily="18" charset="0"/>
              </a:rPr>
              <a:t>  9</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16  (Monday),		 </a:t>
            </a:r>
            <a:r>
              <a:rPr lang="en-US" altLang="zh-CN" dirty="0" smtClean="0">
                <a:solidFill>
                  <a:srgbClr val="00B050"/>
                </a:solidFill>
                <a:cs typeface="Times New Roman" panose="02020603050405020304" pitchFamily="18" charset="0"/>
              </a:rPr>
              <a:t> 9</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- 11:00 </a:t>
            </a:r>
            <a:r>
              <a:rPr lang="en-US" altLang="zh-CN" dirty="0">
                <a:solidFill>
                  <a:srgbClr val="00B050"/>
                </a:solidFill>
                <a:cs typeface="Times New Roman" panose="02020603050405020304" pitchFamily="18" charset="0"/>
              </a:rPr>
              <a:t>ET</a:t>
            </a: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5638800" y="1068387"/>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7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13	(Wednesday),	10am </a:t>
            </a:r>
            <a:r>
              <a:rPr lang="en-US" altLang="zh-CN"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14	(Thursday),	10am </a:t>
            </a:r>
            <a:r>
              <a:rPr lang="en-US" altLang="zh-CN"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4000" dirty="0">
                <a:solidFill>
                  <a:schemeClr val="tx2"/>
                </a:solidFill>
              </a:rPr>
              <a:t>Vice Chair/Secretary election/reaffirmation</a:t>
            </a:r>
          </a:p>
        </p:txBody>
      </p:sp>
      <p:sp>
        <p:nvSpPr>
          <p:cNvPr id="3" name="Rectangle 3"/>
          <p:cNvSpPr txBox="1">
            <a:spLocks noChangeArrowheads="1"/>
          </p:cNvSpPr>
          <p:nvPr/>
        </p:nvSpPr>
        <p:spPr bwMode="auto">
          <a:xfrm>
            <a:off x="457200" y="1676400"/>
            <a:ext cx="11277600" cy="4572000"/>
          </a:xfrm>
          <a:prstGeom prst="rect">
            <a:avLst/>
          </a:prstGeom>
          <a:noFill/>
          <a:ln w="9525">
            <a:noFill/>
            <a:miter lim="800000"/>
            <a:headEnd/>
            <a:tailEnd/>
          </a:ln>
        </p:spPr>
        <p:txBody>
          <a:bodyPr lIns="92075" tIns="46038" rIns="92075" bIns="46038"/>
          <a:lstStyle/>
          <a:p>
            <a:pPr marL="342900" indent="-342900" algn="just">
              <a:spcBef>
                <a:spcPct val="20000"/>
              </a:spcBef>
              <a:buFontTx/>
              <a:buChar char="•"/>
              <a:defRPr/>
            </a:pPr>
            <a:r>
              <a:rPr lang="en-US" sz="2400" b="1" dirty="0"/>
              <a:t>Operation Manual (</a:t>
            </a:r>
            <a:r>
              <a:rPr lang="en-US" sz="2400" b="1" dirty="0" smtClean="0"/>
              <a:t>14/0629r22):</a:t>
            </a:r>
            <a:endParaRPr lang="en-US" sz="2400" b="1" dirty="0"/>
          </a:p>
          <a:p>
            <a:pPr marL="800100" lvl="1" indent="-342900" algn="just">
              <a:spcBef>
                <a:spcPct val="20000"/>
              </a:spcBef>
              <a:buFont typeface="微软雅黑" panose="020B0503020204020204" pitchFamily="34" charset="-122"/>
              <a:buChar char="–"/>
              <a:defRPr/>
            </a:pPr>
            <a:r>
              <a:rPr lang="en-US" sz="2000" dirty="0" smtClean="0"/>
              <a:t>TG </a:t>
            </a:r>
            <a:r>
              <a:rPr lang="en-US" sz="2000" dirty="0"/>
              <a:t>Vice-Chair is elected by a TG majority approval and confirmed by a WG majority approval.  </a:t>
            </a:r>
            <a:r>
              <a:rPr lang="en-US" sz="2000" b="1" dirty="0"/>
              <a:t>The TG Vice-Chair is reaffirmed every 2 years; one session after the WG Chair is elected.</a:t>
            </a:r>
            <a:endParaRPr lang="en-US" sz="2000" dirty="0"/>
          </a:p>
          <a:p>
            <a:pPr marL="800100" lvl="1" indent="-342900" algn="just">
              <a:spcBef>
                <a:spcPct val="20000"/>
              </a:spcBef>
              <a:buFont typeface="微软雅黑" panose="020B0503020204020204" pitchFamily="34" charset="-122"/>
              <a:buChar char="–"/>
              <a:defRPr/>
            </a:pPr>
            <a:r>
              <a:rPr lang="en-US" sz="2000" dirty="0" smtClean="0"/>
              <a:t>The </a:t>
            </a:r>
            <a:r>
              <a:rPr lang="en-US" sz="2000" dirty="0"/>
              <a:t>TG Secretary shall be appointed by the TG Chair and confirmed by a TG motion that is approved with a minimum 50% majority. </a:t>
            </a:r>
            <a:r>
              <a:rPr lang="en-US" sz="2000" b="1" dirty="0"/>
              <a:t> The TG Secretary is re-affirmed every 2 years; one session after the WG Chair is elected.</a:t>
            </a:r>
            <a:endParaRPr lang="en-US" sz="2000" dirty="0"/>
          </a:p>
          <a:p>
            <a:pPr marL="800100" lvl="1" indent="-342900" algn="just">
              <a:spcBef>
                <a:spcPct val="20000"/>
              </a:spcBef>
              <a:buFontTx/>
              <a:buChar char="•"/>
              <a:defRPr/>
            </a:pPr>
            <a:endParaRPr lang="en-US" sz="2400" b="1" dirty="0"/>
          </a:p>
          <a:p>
            <a:pPr marL="342900" indent="-342900" algn="just">
              <a:lnSpc>
                <a:spcPct val="80000"/>
              </a:lnSpc>
              <a:spcBef>
                <a:spcPct val="20000"/>
              </a:spcBef>
              <a:buFontTx/>
              <a:buChar char="•"/>
              <a:defRPr/>
            </a:pPr>
            <a:r>
              <a:rPr lang="en-US" altLang="en-US" sz="2400" b="1" dirty="0"/>
              <a:t>Call for </a:t>
            </a:r>
            <a:r>
              <a:rPr lang="en-US" altLang="en-US" sz="2400" b="1" dirty="0" smtClean="0"/>
              <a:t>nominations</a:t>
            </a:r>
          </a:p>
          <a:p>
            <a:pPr marL="800100" lvl="1" indent="-342900" algn="just">
              <a:lnSpc>
                <a:spcPct val="80000"/>
              </a:lnSpc>
              <a:spcBef>
                <a:spcPct val="20000"/>
              </a:spcBef>
              <a:buFont typeface="微软雅黑" panose="020B0503020204020204" pitchFamily="34" charset="-122"/>
              <a:buChar char="–"/>
              <a:defRPr/>
            </a:pPr>
            <a:r>
              <a:rPr lang="en-US" altLang="en-US" sz="2000" dirty="0"/>
              <a:t>All current officers are willing to continue their service. </a:t>
            </a:r>
            <a:endParaRPr lang="en-US" altLang="en-US" sz="2000" dirty="0" smtClean="0"/>
          </a:p>
          <a:p>
            <a:pPr marL="800100" lvl="1" indent="-342900" algn="just">
              <a:lnSpc>
                <a:spcPct val="80000"/>
              </a:lnSpc>
              <a:spcBef>
                <a:spcPct val="20000"/>
              </a:spcBef>
              <a:buFont typeface="微软雅黑" panose="020B0503020204020204" pitchFamily="34" charset="-122"/>
              <a:buChar char="–"/>
              <a:defRPr/>
            </a:pPr>
            <a:r>
              <a:rPr lang="en-US" altLang="en-US" sz="2000" dirty="0" smtClean="0"/>
              <a:t>If </a:t>
            </a:r>
            <a:r>
              <a:rPr lang="en-US" altLang="en-US" sz="2000" dirty="0"/>
              <a:t>other people are interested, they shall speak up before the motion to </a:t>
            </a:r>
            <a:r>
              <a:rPr lang="en-US" altLang="en-US" sz="2000" dirty="0" smtClean="0"/>
              <a:t>reaffirm </a:t>
            </a:r>
            <a:r>
              <a:rPr lang="en-US" altLang="en-US" sz="2000" dirty="0"/>
              <a:t>the </a:t>
            </a:r>
            <a:r>
              <a:rPr lang="en-US" altLang="en-US" sz="2000" dirty="0" err="1" smtClean="0"/>
              <a:t>TGbf</a:t>
            </a:r>
            <a:r>
              <a:rPr lang="en-US" altLang="en-US" sz="2000" dirty="0" smtClean="0"/>
              <a:t> </a:t>
            </a:r>
            <a:r>
              <a:rPr lang="en-US" altLang="en-US" sz="2000" dirty="0"/>
              <a:t>officers scheduled for </a:t>
            </a:r>
            <a:r>
              <a:rPr lang="en-US" altLang="en-US" sz="2000" dirty="0" smtClean="0">
                <a:solidFill>
                  <a:srgbClr val="0000FF"/>
                </a:solidFill>
              </a:rPr>
              <a:t>May 11</a:t>
            </a:r>
            <a:r>
              <a:rPr lang="en-US" altLang="en-US" sz="2000" baseline="30000" dirty="0" smtClean="0">
                <a:solidFill>
                  <a:srgbClr val="0000FF"/>
                </a:solidFill>
              </a:rPr>
              <a:t>th</a:t>
            </a:r>
            <a:r>
              <a:rPr lang="en-US" altLang="en-US" sz="2000" dirty="0" smtClean="0">
                <a:solidFill>
                  <a:srgbClr val="0000FF"/>
                </a:solidFill>
              </a:rPr>
              <a:t> </a:t>
            </a:r>
            <a:r>
              <a:rPr lang="en-US" altLang="en-US" sz="2000" dirty="0" smtClean="0"/>
              <a:t>session</a:t>
            </a:r>
            <a:r>
              <a:rPr lang="en-US" altLang="en-US" sz="2000" dirty="0"/>
              <a:t>.</a:t>
            </a:r>
          </a:p>
          <a:p>
            <a:pPr marL="342900" indent="-342900" algn="just">
              <a:lnSpc>
                <a:spcPct val="80000"/>
              </a:lnSpc>
              <a:spcBef>
                <a:spcPct val="20000"/>
              </a:spcBef>
              <a:buFontTx/>
              <a:buChar char="•"/>
              <a:defRPr/>
            </a:pPr>
            <a:endParaRPr lang="en-US" altLang="en-US" sz="2400" b="1" dirty="0" smtClean="0"/>
          </a:p>
          <a:p>
            <a:pPr marL="342900" indent="-342900" algn="just">
              <a:lnSpc>
                <a:spcPct val="80000"/>
              </a:lnSpc>
              <a:spcBef>
                <a:spcPct val="20000"/>
              </a:spcBef>
              <a:buFontTx/>
              <a:buChar char="•"/>
              <a:defRPr/>
            </a:pPr>
            <a:r>
              <a:rPr lang="en-US" altLang="en-US" sz="2400" b="1" dirty="0" smtClean="0"/>
              <a:t>Close </a:t>
            </a:r>
            <a:r>
              <a:rPr lang="en-US" altLang="en-US" sz="2400" b="1" dirty="0"/>
              <a:t>call for </a:t>
            </a:r>
            <a:r>
              <a:rPr lang="en-US" altLang="en-US" sz="2400" b="1" dirty="0" smtClean="0"/>
              <a:t>nominations, and run </a:t>
            </a:r>
            <a:r>
              <a:rPr lang="en-US" altLang="en-US" sz="2400" b="1" dirty="0" smtClean="0">
                <a:solidFill>
                  <a:srgbClr val="0000FF"/>
                </a:solidFill>
              </a:rPr>
              <a:t>motion</a:t>
            </a:r>
            <a:r>
              <a:rPr lang="en-US" altLang="en-US" sz="2400" b="1" dirty="0" smtClean="0"/>
              <a:t> </a:t>
            </a:r>
            <a:r>
              <a:rPr lang="en-US" altLang="en-US" sz="2400" b="1" dirty="0"/>
              <a:t>(</a:t>
            </a:r>
            <a:r>
              <a:rPr lang="en-US" altLang="en-US" sz="2400" b="1" dirty="0">
                <a:solidFill>
                  <a:srgbClr val="0000FF"/>
                </a:solidFill>
              </a:rPr>
              <a:t>May </a:t>
            </a:r>
            <a:r>
              <a:rPr lang="en-US" altLang="en-US" sz="2400" b="1" dirty="0" smtClean="0">
                <a:solidFill>
                  <a:srgbClr val="0000FF"/>
                </a:solidFill>
              </a:rPr>
              <a:t>11</a:t>
            </a:r>
            <a:r>
              <a:rPr lang="en-US" altLang="en-US" sz="2400" b="1" dirty="0" smtClean="0"/>
              <a:t>)</a:t>
            </a:r>
            <a:endParaRPr lang="en-US" altLang="en-US" sz="2400" b="1" dirty="0"/>
          </a:p>
          <a:p>
            <a:pPr marL="342900" indent="-342900" algn="just">
              <a:lnSpc>
                <a:spcPct val="80000"/>
              </a:lnSpc>
              <a:spcBef>
                <a:spcPct val="20000"/>
              </a:spcBef>
              <a:buFontTx/>
              <a:buChar char="•"/>
              <a:defRPr/>
            </a:pPr>
            <a:endParaRPr lang="en-US" altLang="en-US" sz="2400" b="1" dirty="0"/>
          </a:p>
          <a:p>
            <a:pPr marL="342900" indent="-342900" algn="just">
              <a:spcBef>
                <a:spcPct val="20000"/>
              </a:spcBef>
              <a:buFontTx/>
              <a:buChar char="•"/>
              <a:defRPr/>
            </a:pPr>
            <a:endParaRPr lang="en-US" sz="2400" b="1" dirty="0" smtClean="0"/>
          </a:p>
          <a:p>
            <a:pPr marL="342900" indent="-342900" algn="just">
              <a:spcBef>
                <a:spcPct val="20000"/>
              </a:spcBef>
              <a:buFontTx/>
              <a:buChar char="•"/>
              <a:defRPr/>
            </a:pPr>
            <a:endParaRPr lang="en-US" sz="2400" b="1" dirty="0"/>
          </a:p>
          <a:p>
            <a:pPr marL="742950" lvl="1" indent="-285750">
              <a:spcBef>
                <a:spcPct val="20000"/>
              </a:spcBef>
              <a:buFontTx/>
              <a:buChar char="–"/>
              <a:defRPr/>
            </a:pPr>
            <a:endParaRPr lang="en-US" sz="2000" dirty="0"/>
          </a:p>
          <a:p>
            <a:pPr marL="742950" lvl="1" indent="-285750">
              <a:spcBef>
                <a:spcPct val="20000"/>
              </a:spcBef>
              <a:buFontTx/>
              <a:buChar char="–"/>
              <a:defRPr/>
            </a:pPr>
            <a:endParaRPr lang="en-US" sz="2000" dirty="0"/>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96 (</a:t>
            </a:r>
            <a:r>
              <a:rPr lang="en-US" altLang="zh-CN" sz="4000" dirty="0" smtClean="0">
                <a:solidFill>
                  <a:srgbClr val="0000FF"/>
                </a:solidFill>
              </a:rPr>
              <a:t>May 10</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In </a:t>
            </a:r>
            <a:r>
              <a:rPr lang="en-US" altLang="zh-CN" sz="1600" dirty="0"/>
              <a:t>the formatting of the Sensing Measurement report all the in-phase and quadrature components of each of the tones of the CSI from a given measurement instance for a given TX/RX antenna pair, shall be scaled with the same </a:t>
            </a:r>
            <a:r>
              <a:rPr lang="en-US" altLang="zh-CN" sz="1600" dirty="0" smtClean="0"/>
              <a:t>value.</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258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If </a:t>
            </a:r>
            <a:r>
              <a:rPr lang="en-US" altLang="zh-CN" sz="1600" dirty="0"/>
              <a:t>a STA supports the Sensing Measurement report, then the conditionally mandatory and optional supported values of Ng in the Sensing Measurement report shall depend on the number of transmit antennas and the NDP bandwidth according to the following table:</a:t>
            </a:r>
          </a:p>
          <a:p>
            <a:pPr marL="457200" lvl="1" indent="0" algn="just">
              <a:buNone/>
              <a:defRPr/>
            </a:pPr>
            <a:r>
              <a:rPr lang="en-US" altLang="zh-CN" sz="1600" dirty="0" smtClean="0"/>
              <a:t>	• Note</a:t>
            </a:r>
            <a:r>
              <a:rPr lang="en-US" altLang="zh-CN" sz="1600" dirty="0"/>
              <a:t>, this is relative to a 4x LTF</a:t>
            </a:r>
          </a:p>
          <a:p>
            <a:pPr marL="457200" lvl="1" indent="0">
              <a:buNone/>
              <a:defRPr/>
            </a:pPr>
            <a:endParaRPr lang="en-US" altLang="zh-CN" sz="1600" dirty="0" smtClean="0"/>
          </a:p>
          <a:p>
            <a:pPr marL="457200" lvl="1" indent="0">
              <a:buNone/>
              <a:defRPr/>
            </a:pPr>
            <a:endParaRPr lang="en-US" altLang="zh-CN" sz="1600" dirty="0"/>
          </a:p>
          <a:p>
            <a:pPr marL="457200" lvl="1" indent="0">
              <a:buNone/>
              <a:defRPr/>
            </a:pPr>
            <a:endParaRPr lang="en-US" altLang="zh-CN" sz="1600" dirty="0" smtClean="0"/>
          </a:p>
          <a:p>
            <a:pPr marL="457200" lvl="1" indent="0" algn="just">
              <a:buNone/>
              <a:defRPr/>
            </a:pPr>
            <a:r>
              <a:rPr lang="en-US" altLang="zh-CN" sz="1600" dirty="0" smtClean="0"/>
              <a:t>	• The </a:t>
            </a:r>
            <a:r>
              <a:rPr lang="en-US" altLang="zh-CN" sz="1600" dirty="0"/>
              <a:t>indices for the Ng = 8 for a 160 MHz NDP are specified in the following table:</a:t>
            </a:r>
            <a:endParaRPr lang="zh-CN" altLang="zh-CN" sz="1600" dirty="0"/>
          </a:p>
          <a:p>
            <a:pPr marL="457200" lvl="1" indent="0">
              <a:buNone/>
              <a:defRPr/>
            </a:pPr>
            <a:endParaRPr lang="en-US" altLang="zh-CN" sz="1600" dirty="0" smtClean="0"/>
          </a:p>
          <a:p>
            <a:pPr lvl="1" algn="just">
              <a:buFont typeface="Arial" panose="020B0604020202020204" pitchFamily="34" charset="0"/>
              <a:buChar char="–"/>
              <a:defRPr/>
            </a:pPr>
            <a:r>
              <a:rPr lang="en-US" altLang="zh-CN" sz="1600" dirty="0"/>
              <a:t>Note: the maximum number of transmit antennas is 8.</a:t>
            </a:r>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32Y</a:t>
            </a:r>
            <a:r>
              <a:rPr lang="en-US" altLang="zh-CN" sz="1800" b="1" kern="0" dirty="0"/>
              <a:t>/  </a:t>
            </a:r>
            <a:r>
              <a:rPr lang="en-US" altLang="zh-CN" sz="1800" b="1" kern="0" dirty="0" smtClean="0"/>
              <a:t>6N</a:t>
            </a:r>
            <a:r>
              <a:rPr lang="en-US" altLang="zh-CN" sz="1800" b="1" kern="0" dirty="0"/>
              <a:t>/  </a:t>
            </a:r>
            <a:r>
              <a:rPr lang="en-US" altLang="zh-CN" sz="1800" b="1" kern="0" dirty="0" smtClean="0"/>
              <a:t>11A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(29Y</a:t>
            </a:r>
            <a:r>
              <a:rPr lang="en-US" altLang="zh-CN" sz="1800" b="1" dirty="0">
                <a:highlight>
                  <a:srgbClr val="00FF00"/>
                </a:highlight>
              </a:rPr>
              <a:t>, </a:t>
            </a:r>
            <a:r>
              <a:rPr lang="en-US" altLang="zh-CN" sz="1800" b="1" dirty="0" smtClean="0">
                <a:highlight>
                  <a:srgbClr val="00FF00"/>
                </a:highlight>
              </a:rPr>
              <a:t>6N</a:t>
            </a:r>
            <a:r>
              <a:rPr lang="en-US" altLang="zh-CN" sz="1800" b="1" dirty="0">
                <a:highlight>
                  <a:srgbClr val="00FF00"/>
                </a:highlight>
              </a:rPr>
              <a:t>, </a:t>
            </a:r>
            <a:r>
              <a:rPr lang="en-US" altLang="zh-CN" sz="1800" b="1" dirty="0" smtClean="0">
                <a:highlight>
                  <a:srgbClr val="00FF00"/>
                </a:highlight>
              </a:rPr>
              <a:t>11A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45</a:t>
            </a:r>
            <a:r>
              <a:rPr lang="en-US" altLang="zh-CN" dirty="0" smtClean="0"/>
              <a:t>Y/ 13N/ 12A</a:t>
            </a:r>
            <a:endParaRPr lang="en-US" altLang="zh-CN" sz="1050" b="1" kern="0" dirty="0"/>
          </a:p>
        </p:txBody>
      </p:sp>
      <mc:AlternateContent xmlns:mc="http://schemas.openxmlformats.org/markup-compatibility/2006" xmlns:a14="http://schemas.microsoft.com/office/drawing/2010/main">
        <mc:Choice Requires="a14">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266304">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≤4</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≤80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171519">
                    <a:tc>
                      <a:txBody>
                        <a:bodyPr/>
                        <a:lstStyle/>
                        <a:p>
                          <a:pPr algn="ctr">
                            <a:spcAft>
                              <a:spcPts val="0"/>
                            </a:spcAft>
                          </a:pPr>
                          <a14:m>
                            <m:oMathPara xmlns:m="http://schemas.openxmlformats.org/officeDocument/2006/math">
                              <m:oMathParaPr>
                                <m:jc m:val="centerGroup"/>
                              </m:oMathParaPr>
                              <m:oMath xmlns:m="http://schemas.openxmlformats.org/officeDocument/2006/math">
                                <m:sSub>
                                  <m:sSubPr>
                                    <m:ctrlPr>
                                      <a:rPr lang="zh-CN" sz="1100" i="1">
                                        <a:effectLst/>
                                        <a:latin typeface="Cambria Math" panose="02040503050406030204" pitchFamily="18" charset="0"/>
                                        <a:ea typeface="Cambria Math" panose="02040503050406030204" pitchFamily="18" charset="0"/>
                                      </a:rPr>
                                    </m:ctrlPr>
                                  </m:sSubPr>
                                  <m:e>
                                    <m:r>
                                      <a:rPr lang="en-US" sz="1000" i="1">
                                        <a:solidFill>
                                          <a:srgbClr val="000000"/>
                                        </a:solidFill>
                                        <a:effectLst/>
                                        <a:latin typeface="Cambria Math" panose="02040503050406030204" pitchFamily="18" charset="0"/>
                                        <a:ea typeface="宋体" panose="02010600030101010101" pitchFamily="2" charset="-122"/>
                                      </a:rPr>
                                      <m:t>𝑁</m:t>
                                    </m:r>
                                  </m:e>
                                  <m:sub>
                                    <m:r>
                                      <a:rPr lang="en-US" sz="1000" i="1">
                                        <a:solidFill>
                                          <a:srgbClr val="000000"/>
                                        </a:solidFill>
                                        <a:effectLst/>
                                        <a:latin typeface="Cambria Math" panose="02040503050406030204" pitchFamily="18" charset="0"/>
                                        <a:ea typeface="宋体" panose="02010600030101010101" pitchFamily="2" charset="-122"/>
                                      </a:rPr>
                                      <m:t>𝑇𝑋</m:t>
                                    </m:r>
                                  </m:sub>
                                </m:sSub>
                                <m:r>
                                  <a:rPr lang="en-US" sz="1000" i="1">
                                    <a:solidFill>
                                      <a:srgbClr val="000000"/>
                                    </a:solidFill>
                                    <a:effectLst/>
                                    <a:latin typeface="Cambria Math" panose="02040503050406030204" pitchFamily="18" charset="0"/>
                                    <a:ea typeface="宋体" panose="02010600030101010101" pitchFamily="2" charset="-122"/>
                                  </a:rPr>
                                  <m:t>≥5 </m:t>
                                </m:r>
                                <m:r>
                                  <m:rPr>
                                    <m:sty m:val="p"/>
                                  </m:rPr>
                                  <a:rPr lang="en-US" sz="1000">
                                    <a:solidFill>
                                      <a:srgbClr val="000000"/>
                                    </a:solidFill>
                                    <a:effectLst/>
                                    <a:latin typeface="Cambria Math" panose="02040503050406030204" pitchFamily="18" charset="0"/>
                                    <a:ea typeface="宋体" panose="02010600030101010101" pitchFamily="2" charset="-122"/>
                                  </a:rPr>
                                  <m:t>and</m:t>
                                </m:r>
                                <m:r>
                                  <a:rPr lang="en-US" sz="1000" i="1">
                                    <a:solidFill>
                                      <a:srgbClr val="000000"/>
                                    </a:solidFill>
                                    <a:effectLst/>
                                    <a:latin typeface="Cambria Math" panose="02040503050406030204" pitchFamily="18" charset="0"/>
                                    <a:ea typeface="宋体" panose="02010600030101010101" pitchFamily="2" charset="-122"/>
                                  </a:rPr>
                                  <m:t> </m:t>
                                </m:r>
                                <m:r>
                                  <a:rPr lang="en-US" sz="1000" i="1">
                                    <a:solidFill>
                                      <a:srgbClr val="000000"/>
                                    </a:solidFill>
                                    <a:effectLst/>
                                    <a:latin typeface="Cambria Math" panose="02040503050406030204" pitchFamily="18" charset="0"/>
                                    <a:ea typeface="宋体" panose="02010600030101010101" pitchFamily="2" charset="-122"/>
                                  </a:rPr>
                                  <m:t>𝐵𝑊</m:t>
                                </m:r>
                                <m:r>
                                  <a:rPr lang="en-US" sz="1000" i="1">
                                    <a:solidFill>
                                      <a:srgbClr val="000000"/>
                                    </a:solidFill>
                                    <a:effectLst/>
                                    <a:latin typeface="Cambria Math" panose="02040503050406030204" pitchFamily="18" charset="0"/>
                                    <a:ea typeface="宋体" panose="02010600030101010101" pitchFamily="2" charset="-122"/>
                                  </a:rPr>
                                  <m:t>=160 </m:t>
                                </m:r>
                                <m:r>
                                  <a:rPr lang="en-US" sz="1000" i="1">
                                    <a:solidFill>
                                      <a:srgbClr val="000000"/>
                                    </a:solidFill>
                                    <a:effectLst/>
                                    <a:latin typeface="Cambria Math" panose="02040503050406030204" pitchFamily="18" charset="0"/>
                                    <a:ea typeface="宋体" panose="02010600030101010101" pitchFamily="2" charset="-122"/>
                                  </a:rPr>
                                  <m:t>𝑀𝐻𝑧</m:t>
                                </m:r>
                              </m:oMath>
                            </m:oMathPara>
                          </a14:m>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Choice>
        <mc:Fallback xmlns="">
          <p:graphicFrame>
            <p:nvGraphicFramePr>
              <p:cNvPr id="3" name="表格 2"/>
              <p:cNvGraphicFramePr>
                <a:graphicFrameLocks noGrp="1"/>
              </p:cNvGraphicFramePr>
              <p:nvPr>
                <p:extLst>
                  <p:ext uri="{D42A27DB-BD31-4B8C-83A1-F6EECF244321}">
                    <p14:modId xmlns:p14="http://schemas.microsoft.com/office/powerpoint/2010/main" val="2106676159"/>
                  </p:ext>
                </p:extLst>
              </p:nvPr>
            </p:nvGraphicFramePr>
            <p:xfrm>
              <a:off x="6540500" y="2266769"/>
              <a:ext cx="4965700" cy="1161861"/>
            </p:xfrm>
            <a:graphic>
              <a:graphicData uri="http://schemas.openxmlformats.org/drawingml/2006/table">
                <a:tbl>
                  <a:tblPr firstRow="1" firstCol="1" bandRow="1"/>
                  <a:tblGrid>
                    <a:gridCol w="2222500"/>
                    <a:gridCol w="1428750"/>
                    <a:gridCol w="1314450"/>
                  </a:tblGrid>
                  <a:tr h="396240">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Conditionally</a:t>
                          </a:r>
                          <a:endParaRPr lang="zh-CN" sz="1100">
                            <a:effectLst/>
                            <a:latin typeface="Calibri" panose="020F0502020204030204" pitchFamily="34" charset="0"/>
                            <a:ea typeface="宋体" panose="02010600030101010101" pitchFamily="2" charset="-122"/>
                          </a:endParaRPr>
                        </a:p>
                        <a:p>
                          <a:pPr>
                            <a:spcAft>
                              <a:spcPts val="0"/>
                            </a:spcAft>
                          </a:pPr>
                          <a:r>
                            <a:rPr lang="en-US" sz="1000" b="1">
                              <a:solidFill>
                                <a:srgbClr val="FFFFFF"/>
                              </a:solidFill>
                              <a:effectLst/>
                              <a:latin typeface="Calibri" panose="020F0502020204030204" pitchFamily="34" charset="0"/>
                              <a:ea typeface="宋体" panose="02010600030101010101" pitchFamily="2" charset="-122"/>
                            </a:rPr>
                            <a:t>Mandatory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000" b="1">
                              <a:solidFill>
                                <a:srgbClr val="FFFFFF"/>
                              </a:solidFill>
                              <a:effectLst/>
                              <a:latin typeface="Calibri" panose="020F0502020204030204" pitchFamily="34" charset="0"/>
                              <a:ea typeface="宋体" panose="02010600030101010101" pitchFamily="2" charset="-122"/>
                            </a:rPr>
                            <a:t>Optional Ng Support</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153488" r="-124658" b="-204651"/>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259524" r="-124658" b="-10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16</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8E8F6"/>
                        </a:solidFill>
                      </a:tcPr>
                    </a:tc>
                  </a:tr>
                  <a:tr h="255207">
                    <a:tc>
                      <a:txBody>
                        <a:bodyPr/>
                        <a:lstStyle/>
                        <a:p>
                          <a:endParaRPr lang="zh-CN"/>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blipFill rotWithShape="0">
                          <a:blip r:embed="rId3"/>
                          <a:stretch>
                            <a:fillRect l="-274" t="-359524" r="-124658" b="-9524"/>
                          </a:stretch>
                        </a:blipFill>
                      </a:tcPr>
                    </a:tc>
                    <a:tc>
                      <a:txBody>
                        <a:bodyPr/>
                        <a:lstStyle/>
                        <a:p>
                          <a:pPr algn="ct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lgn="ctr">
                            <a:spcAft>
                              <a:spcPts val="0"/>
                            </a:spcAft>
                          </a:pPr>
                          <a:r>
                            <a:rPr lang="en-US" sz="1000" dirty="0">
                              <a:solidFill>
                                <a:srgbClr val="000000"/>
                              </a:solidFill>
                              <a:effectLst/>
                              <a:latin typeface="Calibri" panose="020F0502020204030204" pitchFamily="34" charset="0"/>
                              <a:ea typeface="宋体" panose="02010600030101010101" pitchFamily="2" charset="-122"/>
                            </a:rPr>
                            <a:t>16</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mc:Fallback>
      </mc:AlternateContent>
      <p:graphicFrame>
        <p:nvGraphicFramePr>
          <p:cNvPr id="4" name="表格 3"/>
          <p:cNvGraphicFramePr>
            <a:graphicFrameLocks noGrp="1"/>
          </p:cNvGraphicFramePr>
          <p:nvPr>
            <p:extLst>
              <p:ext uri="{D42A27DB-BD31-4B8C-83A1-F6EECF244321}">
                <p14:modId xmlns:p14="http://schemas.microsoft.com/office/powerpoint/2010/main" val="3190040633"/>
              </p:ext>
            </p:extLst>
          </p:nvPr>
        </p:nvGraphicFramePr>
        <p:xfrm>
          <a:off x="6540500" y="3831770"/>
          <a:ext cx="4737100" cy="518160"/>
        </p:xfrm>
        <a:graphic>
          <a:graphicData uri="http://schemas.openxmlformats.org/drawingml/2006/table">
            <a:tbl>
              <a:tblPr firstRow="1" firstCol="1" bandRow="1"/>
              <a:tblGrid>
                <a:gridCol w="1193800"/>
                <a:gridCol w="571500"/>
                <a:gridCol w="2971800"/>
              </a:tblGrid>
              <a:tr h="259079">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Channel Width</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a:solidFill>
                            <a:srgbClr val="FFFFFF"/>
                          </a:solidFill>
                          <a:effectLst/>
                          <a:latin typeface="Calibri" panose="020F0502020204030204" pitchFamily="34" charset="0"/>
                          <a:ea typeface="宋体" panose="02010600030101010101" pitchFamily="2" charset="-122"/>
                        </a:rPr>
                        <a:t>Ng</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c>
                  <a:txBody>
                    <a:bodyPr/>
                    <a:lstStyle/>
                    <a:p>
                      <a:pPr>
                        <a:spcAft>
                          <a:spcPts val="0"/>
                        </a:spcAft>
                      </a:pPr>
                      <a:r>
                        <a:rPr lang="en-US" sz="1100" b="1" dirty="0">
                          <a:solidFill>
                            <a:srgbClr val="FFFFFF"/>
                          </a:solidFill>
                          <a:effectLst/>
                          <a:latin typeface="Calibri" panose="020F0502020204030204" pitchFamily="34" charset="0"/>
                          <a:ea typeface="宋体" panose="02010600030101010101" pitchFamily="2" charset="-122"/>
                        </a:rPr>
                        <a:t>Indices</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3333CC"/>
                    </a:solidFill>
                  </a:tcPr>
                </a:tc>
              </a:tr>
              <a:tr h="181069">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160 MHz</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10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-1012, -1004, … -20, -12, 12, 20, … 1004, 1012</a:t>
                      </a:r>
                      <a:endParaRPr lang="zh-CN" sz="1100" dirty="0">
                        <a:effectLst/>
                        <a:latin typeface="Calibri" panose="020F0502020204030204" pitchFamily="34" charset="0"/>
                        <a:ea typeface="宋体" panose="02010600030101010101" pitchFamily="2" charset="-122"/>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DCDEC"/>
                    </a:solidFill>
                  </a:tcPr>
                </a:tc>
              </a:tr>
            </a:tbl>
          </a:graphicData>
        </a:graphic>
      </p:graphicFrame>
    </p:spTree>
    <p:extLst>
      <p:ext uri="{BB962C8B-B14F-4D97-AF65-F5344CB8AC3E}">
        <p14:creationId xmlns:p14="http://schemas.microsoft.com/office/powerpoint/2010/main" val="9169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98</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lgn="just">
              <a:buFont typeface="Arial" panose="020B0604020202020204" pitchFamily="34" charset="0"/>
              <a:buChar char="–"/>
              <a:defRPr/>
            </a:pPr>
            <a:r>
              <a:rPr lang="en-US" altLang="zh-CN" sz="1600" dirty="0" smtClean="0"/>
              <a:t>The </a:t>
            </a:r>
            <a:r>
              <a:rPr lang="en-US" altLang="zh-CN" sz="1600" dirty="0"/>
              <a:t>Sensing Measurement report shall support word size values for the in-phase and quadrature components of the scaled CSI of both </a:t>
            </a:r>
            <a:r>
              <a:rPr lang="en-US" altLang="zh-CN" sz="1600" dirty="0" err="1"/>
              <a:t>Nb</a:t>
            </a:r>
            <a:r>
              <a:rPr lang="en-US" altLang="zh-CN" sz="1600" dirty="0"/>
              <a:t> = 8 and </a:t>
            </a:r>
            <a:r>
              <a:rPr lang="en-US" altLang="zh-CN" sz="1600" dirty="0" err="1"/>
              <a:t>Nb</a:t>
            </a:r>
            <a:r>
              <a:rPr lang="en-US" altLang="zh-CN" sz="1600" dirty="0"/>
              <a:t> = 10 bits</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a:t>
            </a:r>
            <a:r>
              <a:rPr lang="en-US" altLang="zh-CN" sz="1800" b="1" kern="0" dirty="0"/>
              <a:t>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22/0533r3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73337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10,  --- 	13, 16,	</a:t>
            </a:r>
            <a:r>
              <a:rPr lang="en-US" altLang="en-US" sz="1800" dirty="0" smtClean="0">
                <a:solidFill>
                  <a:srgbClr val="0000FF"/>
                </a:solidFill>
              </a:rPr>
              <a:t>  </a:t>
            </a:r>
            <a:r>
              <a:rPr lang="en-US" altLang="en-US" sz="1800" dirty="0">
                <a:solidFill>
                  <a:srgbClr val="0000FF"/>
                </a:solidFill>
              </a:rPr>
              <a:t>9:00 - 11:00 ET</a:t>
            </a:r>
          </a:p>
          <a:p>
            <a:pPr marL="285750" indent="-285750" algn="just"/>
            <a:r>
              <a:rPr lang="en-US" altLang="en-US" sz="1800" dirty="0" smtClean="0">
                <a:solidFill>
                  <a:srgbClr val="0000FF"/>
                </a:solidFill>
              </a:rPr>
              <a:t>May</a:t>
            </a:r>
            <a:r>
              <a:rPr lang="en-US" altLang="en-US" sz="1800" dirty="0">
                <a:solidFill>
                  <a:srgbClr val="0000FF"/>
                </a:solidFill>
              </a:rPr>
              <a:t>	        11, 		22:00 - 00:00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Motion </a:t>
            </a:r>
            <a:r>
              <a:rPr lang="en-US" altLang="zh-CN" sz="3200" dirty="0" smtClean="0">
                <a:solidFill>
                  <a:srgbClr val="FF0000"/>
                </a:solidFill>
              </a:rPr>
              <a:t>99</a:t>
            </a:r>
            <a:r>
              <a:rPr lang="en-US" altLang="en-US" sz="3200" dirty="0" smtClean="0">
                <a:solidFill>
                  <a:schemeClr val="tx2"/>
                </a:solidFill>
              </a:rPr>
              <a:t>: Vice Chair/Secretary election/reaffirmation</a:t>
            </a:r>
          </a:p>
          <a:p>
            <a:pPr algn="ctr">
              <a:spcBef>
                <a:spcPct val="0"/>
              </a:spcBef>
              <a:buFontTx/>
              <a:buNone/>
            </a:pPr>
            <a:r>
              <a:rPr lang="en-US" altLang="en-US" sz="3200" dirty="0" smtClean="0">
                <a:solidFill>
                  <a:schemeClr val="tx2"/>
                </a:solidFill>
              </a:rPr>
              <a:t>(</a:t>
            </a:r>
            <a:r>
              <a:rPr lang="en-US" altLang="en-US" sz="3200" dirty="0" smtClean="0">
                <a:solidFill>
                  <a:srgbClr val="0000FF"/>
                </a:solidFill>
              </a:rPr>
              <a:t>May 11</a:t>
            </a:r>
            <a:r>
              <a:rPr lang="en-US" altLang="en-US" sz="3200" dirty="0" smtClean="0">
                <a:solidFill>
                  <a:schemeClr val="tx2"/>
                </a:solidFill>
              </a:rPr>
              <a:t>)</a:t>
            </a:r>
            <a:endParaRPr lang="en-US" altLang="en-US" sz="3200" dirty="0">
              <a:solidFill>
                <a:schemeClr val="tx2"/>
              </a:solidFill>
            </a:endParaRPr>
          </a:p>
        </p:txBody>
      </p:sp>
      <p:sp>
        <p:nvSpPr>
          <p:cNvPr id="3" name="Rectangle 3"/>
          <p:cNvSpPr txBox="1">
            <a:spLocks noChangeArrowheads="1"/>
          </p:cNvSpPr>
          <p:nvPr/>
        </p:nvSpPr>
        <p:spPr bwMode="auto">
          <a:xfrm>
            <a:off x="457200" y="2438400"/>
            <a:ext cx="112776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t>
            </a:r>
            <a:r>
              <a:rPr lang="en-US" altLang="zh-CN" kern="0" dirty="0" smtClean="0"/>
              <a:t>reaffirm </a:t>
            </a:r>
            <a:r>
              <a:rPr lang="en-US" altLang="zh-CN" kern="0" dirty="0"/>
              <a:t>Sang </a:t>
            </a:r>
            <a:r>
              <a:rPr lang="en-US" altLang="zh-CN" kern="0" dirty="0" smtClean="0"/>
              <a:t>Kim </a:t>
            </a:r>
            <a:r>
              <a:rPr lang="en-US" altLang="zh-CN" kern="0" dirty="0"/>
              <a:t>and Assaf Kasher as </a:t>
            </a:r>
            <a:r>
              <a:rPr lang="en-US" altLang="zh-CN" kern="0" dirty="0" err="1"/>
              <a:t>TGbf</a:t>
            </a:r>
            <a:r>
              <a:rPr lang="en-US" altLang="zh-CN" kern="0" dirty="0"/>
              <a:t> </a:t>
            </a:r>
            <a:r>
              <a:rPr lang="en-US" altLang="zh-CN" kern="0" dirty="0" smtClean="0"/>
              <a:t>Vice-Chairs, and reaffirm Leif </a:t>
            </a:r>
            <a:r>
              <a:rPr lang="en-US" altLang="zh-CN" kern="0" dirty="0"/>
              <a:t>Wilhelmsson as </a:t>
            </a:r>
            <a:r>
              <a:rPr lang="en-US" altLang="zh-CN" kern="0" dirty="0" err="1"/>
              <a:t>TGbf</a:t>
            </a:r>
            <a:r>
              <a:rPr lang="en-US" altLang="zh-CN" kern="0" dirty="0"/>
              <a:t> Secretary.</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Jinsoo Choi		Second: Oscar Au	</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kern="0" dirty="0" smtClean="0"/>
              <a:t>Result: </a:t>
            </a:r>
            <a:r>
              <a:rPr lang="en-US" altLang="zh-CN" dirty="0">
                <a:solidFill>
                  <a:srgbClr val="000000"/>
                </a:solidFill>
                <a:highlight>
                  <a:srgbClr val="00FF00"/>
                </a:highlight>
                <a:latin typeface="Times New Roman" panose="02020603050405020304" pitchFamily="18" charset="0"/>
              </a:rPr>
              <a:t>Approved by unanimous </a:t>
            </a:r>
            <a:r>
              <a:rPr lang="en-US" altLang="zh-CN" dirty="0" smtClean="0">
                <a:solidFill>
                  <a:srgbClr val="000000"/>
                </a:solidFill>
                <a:highlight>
                  <a:srgbClr val="00FF00"/>
                </a:highlight>
                <a:latin typeface="Times New Roman" panose="02020603050405020304" pitchFamily="18" charset="0"/>
              </a:rPr>
              <a:t>consent</a:t>
            </a: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r>
              <a:rPr lang="en-US" altLang="zh-CN" sz="1400" kern="0" dirty="0" smtClean="0"/>
              <a:t>Note: the number of attendee</a:t>
            </a:r>
            <a:r>
              <a:rPr lang="en-US" altLang="zh-CN" sz="1400" kern="0" dirty="0"/>
              <a:t> </a:t>
            </a:r>
            <a:r>
              <a:rPr lang="en-US" altLang="zh-CN" sz="1400" kern="0" dirty="0" smtClean="0"/>
              <a:t>is 57</a:t>
            </a:r>
            <a:endParaRPr lang="en-US" altLang="zh-CN" sz="1400" kern="0" dirty="0">
              <a:solidFill>
                <a:srgbClr val="000000"/>
              </a:solidFill>
              <a:latin typeface="Times New Roman" panose="02020603050405020304" pitchFamily="18" charset="0"/>
            </a:endParaRPr>
          </a:p>
          <a:p>
            <a:pPr marL="285750" lvl="1">
              <a:buFont typeface="Arial" panose="020B0604020202020204" pitchFamily="34" charset="0"/>
              <a:buChar char="•"/>
              <a:defRPr/>
            </a:pPr>
            <a:endParaRPr lang="en-US" altLang="zh-CN" kern="0" dirty="0" smtClean="0"/>
          </a:p>
          <a:p>
            <a:pPr marL="285750" lvl="1">
              <a:buFont typeface="Arial" panose="020B0604020202020204" pitchFamily="34" charset="0"/>
              <a:buChar char="•"/>
              <a:defRPr/>
            </a:pPr>
            <a:endParaRPr lang="en-US" altLang="zh-CN" kern="0" dirty="0"/>
          </a:p>
        </p:txBody>
      </p:sp>
    </p:spTree>
    <p:extLst>
      <p:ext uri="{BB962C8B-B14F-4D97-AF65-F5344CB8AC3E}">
        <p14:creationId xmlns:p14="http://schemas.microsoft.com/office/powerpoint/2010/main" val="14119612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May </a:t>
            </a:r>
            <a:r>
              <a:rPr lang="en-US" dirty="0" smtClean="0"/>
              <a:t>802.11 </a:t>
            </a:r>
            <a:r>
              <a:rPr lang="en-US" dirty="0">
                <a:solidFill>
                  <a:srgbClr val="0000FF"/>
                </a:solidFill>
              </a:rPr>
              <a:t>interim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May </a:t>
            </a:r>
            <a:r>
              <a:rPr lang="en-US" dirty="0" smtClean="0"/>
              <a:t>IEEE </a:t>
            </a:r>
            <a:r>
              <a:rPr lang="en-US" dirty="0"/>
              <a:t>802 </a:t>
            </a:r>
            <a:r>
              <a:rPr lang="en-US" dirty="0">
                <a:solidFill>
                  <a:srgbClr val="0000FF"/>
                </a:solidFill>
              </a:rPr>
              <a:t>interim </a:t>
            </a:r>
            <a:r>
              <a:rPr lang="en-US" dirty="0" smtClean="0"/>
              <a:t>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altLang="zh-CN" dirty="0"/>
              <a:t>If you have not already done so, you can register here: </a:t>
            </a:r>
            <a:r>
              <a:rPr lang="en-US" altLang="zh-CN" dirty="0">
                <a:hlinkClick r:id="rId2"/>
              </a:rPr>
              <a:t>https://touchpoint.eventsair.com/2022-may-ieee-802-wireless-interim-session</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123741</TotalTime>
  <Words>2366</Words>
  <Application>Microsoft Office PowerPoint</Application>
  <PresentationFormat>宽屏</PresentationFormat>
  <Paragraphs>549</Paragraphs>
  <Slides>32</Slides>
  <Notes>31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32</vt:i4>
      </vt:variant>
    </vt:vector>
  </HeadingPairs>
  <TitlesOfParts>
    <vt:vector size="44" baseType="lpstr">
      <vt:lpstr>Monotype Sorts</vt:lpstr>
      <vt:lpstr>MS Gothic</vt:lpstr>
      <vt:lpstr>MS PGothic</vt:lpstr>
      <vt:lpstr>宋体</vt:lpstr>
      <vt:lpstr>微软雅黑</vt:lpstr>
      <vt:lpstr>Arial</vt:lpstr>
      <vt:lpstr>Calibri</vt:lpstr>
      <vt:lpstr>Cambria Math</vt:lpstr>
      <vt:lpstr>Helvetica</vt:lpstr>
      <vt:lpstr>Times New Roman</vt:lpstr>
      <vt:lpstr>Wingdings</vt:lpstr>
      <vt:lpstr>802-11-Submission</vt:lpstr>
      <vt:lpstr>Task Group bf Meeting agenda, May interim 2022</vt:lpstr>
      <vt:lpstr>IEEE 802.11 Task Group bf WLAN Sensing </vt:lpstr>
      <vt:lpstr>PowerPoint 演示文稿</vt:lpstr>
      <vt:lpstr>PowerPoint 演示文稿</vt:lpstr>
      <vt:lpstr>Registration for the May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5023</cp:revision>
  <cp:lastPrinted>2014-11-04T15:04:57Z</cp:lastPrinted>
  <dcterms:created xsi:type="dcterms:W3CDTF">2007-04-17T18:10:23Z</dcterms:created>
  <dcterms:modified xsi:type="dcterms:W3CDTF">2022-05-16T14:52:17Z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(3)3I5TKSYkdjwH+McZsHg7TsKM6v2fTaTycvByxKOqJ67tfLufGQXSQM5A0QJMGdniF5MMT9WZ
44mWv2T1nnbmJNudgM+1GLV2a+NKSnsRrcHcIcr+8iyauY05Qwo2Zu7o+dwRTjpTpWJ39gTI
IUh2G58+L/i9XxFdW+mpogLP/zbD50JT4sCp9bIB70CIrejThZIXNukfhn8KG4uHCAaBt39l
kd6A/VCCL6Cm/O7toQ</vt:lpwstr>
  </property>
  <property fmtid="{D5CDD505-2E9C-101B-9397-08002B2CF9AE}" pid="27" name="_2015_ms_pID_7253431">
    <vt:lpwstr>Rx69AcEyHJiiTr0UA9MLlwjDAilcKyYqV+6r6FIROUy1RVWcn6k1oU
Z114T8da10eRnYAEIYOCWGbwFTndU9jyxqAIdQ8MaQEiTgDtKMReTc3OF0dTH2WgQYb/D6Ok
Erx+3Hpbw9SKlLu7kVokrIUiEIiwkHSEwr+sVvpHxCmmtBdVOj9/GU0gCOkEIiA67eDpJIMx
mnPF2pCkEQGv/vtGbZlTdMnm6US2RpT2eVxG</vt:lpwstr>
  </property>
  <property fmtid="{D5CDD505-2E9C-101B-9397-08002B2CF9AE}" pid="28" name="_2015_ms_pID_7253432">
    <vt:lpwstr>gO/87AuVfjEycDTVu5IR1sw=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