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2.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93" r:id="rId23"/>
    <p:sldId id="844" r:id="rId24"/>
    <p:sldId id="886" r:id="rId25"/>
    <p:sldId id="889" r:id="rId26"/>
    <p:sldId id="846" r:id="rId27"/>
    <p:sldId id="890" r:id="rId28"/>
    <p:sldId id="891" r:id="rId29"/>
    <p:sldId id="892" r:id="rId30"/>
    <p:sldId id="887" r:id="rId31"/>
    <p:sldId id="888" r:id="rId32"/>
    <p:sldId id="842"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374" autoAdjust="0"/>
    <p:restoredTop sz="94075" autoAdjust="0"/>
  </p:normalViewPr>
  <p:slideViewPr>
    <p:cSldViewPr>
      <p:cViewPr varScale="1">
        <p:scale>
          <a:sx n="101" d="100"/>
          <a:sy n="101" d="100"/>
        </p:scale>
        <p:origin x="132" y="21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4-29T12:01:11.821" idx="4">
    <p:pos x="10" y="10"/>
    <p:text>We will start comment resolution in the last week of May.  Thus, it may be a good idea to have 3 calls/week starting in June (say second week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9033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19982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7612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7428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5340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0583</a:t>
            </a:r>
            <a:r>
              <a:rPr lang="en-US" altLang="en-US" sz="1800" b="1" dirty="0" smtClean="0"/>
              <a:t>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512-19-00bf-ieee-802-11bf-teleconference-minutes-march-ma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May interim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2021-04-07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en-US" sz="1600" dirty="0">
                <a:solidFill>
                  <a:srgbClr val="0000FF"/>
                </a:solidFill>
              </a:rPr>
              <a:t>Approve </a:t>
            </a:r>
            <a:r>
              <a:rPr lang="en-US" altLang="zh-CN" sz="1600" dirty="0" err="1">
                <a:solidFill>
                  <a:srgbClr val="0000FF"/>
                </a:solidFill>
              </a:rPr>
              <a:t>TGbf</a:t>
            </a:r>
            <a:r>
              <a:rPr lang="en-US" altLang="en-US" sz="1600" dirty="0">
                <a:solidFill>
                  <a:srgbClr val="0000FF"/>
                </a:solidFill>
              </a:rPr>
              <a:t> meeting minutes</a:t>
            </a:r>
          </a:p>
          <a:p>
            <a:r>
              <a:rPr lang="en-US" altLang="zh-CN" sz="1600" dirty="0" err="1" smtClean="0"/>
              <a:t>TGbf</a:t>
            </a:r>
            <a:r>
              <a:rPr lang="en-US" altLang="zh-CN" sz="1600" dirty="0" smtClean="0"/>
              <a:t> </a:t>
            </a:r>
            <a:r>
              <a:rPr lang="en-US" altLang="zh-CN" sz="1600" dirty="0"/>
              <a:t>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a:solidFill>
                  <a:srgbClr val="0000FF"/>
                </a:solidFill>
              </a:rPr>
              <a:t>Vice Chair/Secretary </a:t>
            </a:r>
            <a:r>
              <a:rPr lang="en-US" altLang="en-US" sz="1600" dirty="0" smtClean="0">
                <a:solidFill>
                  <a:srgbClr val="0000FF"/>
                </a:solidFill>
              </a:rPr>
              <a:t>election/reaffirmation: Call </a:t>
            </a:r>
            <a:r>
              <a:rPr lang="en-US" altLang="en-US" sz="1600" dirty="0">
                <a:solidFill>
                  <a:srgbClr val="0000FF"/>
                </a:solidFill>
              </a:rPr>
              <a:t>for </a:t>
            </a:r>
            <a:r>
              <a:rPr lang="en-US" altLang="en-US" sz="1600" dirty="0" smtClean="0">
                <a:solidFill>
                  <a:srgbClr val="0000FF"/>
                </a:solidFill>
              </a:rPr>
              <a:t>nominations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96-98</a:t>
            </a:r>
            <a:r>
              <a:rPr lang="en-US" altLang="zh-CN" sz="1600" dirty="0" smtClean="0"/>
              <a:t>)</a:t>
            </a:r>
            <a:endParaRPr lang="en-US" altLang="en-US" sz="1600" dirty="0"/>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FontTx/>
              <a:buChar char="•"/>
            </a:pPr>
            <a:r>
              <a:rPr lang="en-US" altLang="en-US" sz="1600" b="1" dirty="0">
                <a:solidFill>
                  <a:srgbClr val="0000FF"/>
                </a:solidFill>
              </a:rPr>
              <a:t>Recess</a:t>
            </a:r>
          </a:p>
          <a:p>
            <a:pPr marL="0" lvl="1" indent="0" algn="just">
              <a:buNone/>
            </a:pPr>
            <a:endParaRPr lang="en-US" altLang="en-US" sz="16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031446250"/>
              </p:ext>
            </p:extLst>
          </p:nvPr>
        </p:nvGraphicFramePr>
        <p:xfrm>
          <a:off x="3733800" y="4495800"/>
          <a:ext cx="6934201" cy="1374508"/>
        </p:xfrm>
        <a:graphic>
          <a:graphicData uri="http://schemas.openxmlformats.org/drawingml/2006/table">
            <a:tbl>
              <a:tblPr firstRow="1" bandRow="1">
                <a:tableStyleId>{C4B1156A-380E-4F78-BDF5-A606A8083BF9}</a:tableStyleId>
              </a:tblPr>
              <a:tblGrid>
                <a:gridCol w="745457"/>
                <a:gridCol w="2073943"/>
                <a:gridCol w="411480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9" name="表格 10"/>
          <p:cNvGraphicFramePr>
            <a:graphicFrameLocks noGrp="1"/>
          </p:cNvGraphicFramePr>
          <p:nvPr>
            <p:extLst>
              <p:ext uri="{D42A27DB-BD31-4B8C-83A1-F6EECF244321}">
                <p14:modId xmlns:p14="http://schemas.microsoft.com/office/powerpoint/2010/main" val="159152709"/>
              </p:ext>
            </p:extLst>
          </p:nvPr>
        </p:nvGraphicFramePr>
        <p:xfrm>
          <a:off x="3733800" y="1447800"/>
          <a:ext cx="8305801" cy="167330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22/0663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Harmonization for </a:t>
                      </a:r>
                      <a:r>
                        <a:rPr lang="en-US" altLang="zh-CN" sz="1100" kern="1200" dirty="0" err="1" smtClean="0">
                          <a:solidFill>
                            <a:srgbClr val="0000FF"/>
                          </a:solidFill>
                          <a:latin typeface="+mn-lt"/>
                          <a:ea typeface="+mn-ea"/>
                          <a:cs typeface="+mn-cs"/>
                        </a:rPr>
                        <a:t>TGbf</a:t>
                      </a:r>
                      <a:r>
                        <a:rPr lang="en-US" altLang="zh-CN" sz="1100" kern="1200" dirty="0" smtClean="0">
                          <a:solidFill>
                            <a:srgbClr val="0000FF"/>
                          </a:solidFill>
                          <a:latin typeface="+mn-lt"/>
                          <a:ea typeface="+mn-ea"/>
                          <a:cs typeface="+mn-cs"/>
                        </a:rPr>
                        <a:t> NDPA</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Partial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a:t>
                      </a:r>
                      <a:r>
                        <a:rPr lang="en-US" altLang="zh-CN" sz="1100" kern="1200" smtClean="0">
                          <a:solidFill>
                            <a:schemeClr val="tx1"/>
                          </a:solidFill>
                          <a:latin typeface="+mn-lt"/>
                          <a:ea typeface="+mn-ea"/>
                          <a:cs typeface="+mn-cs"/>
                        </a:rPr>
                        <a:t>0 </a:t>
                      </a:r>
                      <a:r>
                        <a:rPr lang="en-US" altLang="zh-CN" sz="1100" kern="1200" dirty="0" smtClean="0">
                          <a:solidFill>
                            <a:schemeClr val="tx1"/>
                          </a:solidFill>
                          <a:latin typeface="+mn-lt"/>
                          <a:ea typeface="+mn-ea"/>
                          <a:cs typeface="+mn-cs"/>
                        </a:rPr>
                        <a:t>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p>
          <a:p>
            <a:pPr algn="just"/>
            <a:endParaRPr lang="en-US" altLang="zh-CN" sz="2000" dirty="0"/>
          </a:p>
          <a:p>
            <a:pPr algn="just"/>
            <a:r>
              <a:rPr lang="en-US" altLang="zh-CN" sz="2000" dirty="0"/>
              <a:t>Result</a:t>
            </a:r>
            <a:r>
              <a:rPr lang="en-US" altLang="zh-CN" sz="2000" dirty="0" smtClean="0"/>
              <a:t>:</a:t>
            </a:r>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zh-CN" sz="1600" dirty="0">
                <a:solidFill>
                  <a:srgbClr val="0000FF"/>
                </a:solidFill>
              </a:rPr>
              <a:t>Vice Chair/Secretary </a:t>
            </a:r>
            <a:r>
              <a:rPr lang="en-US" altLang="zh-CN" sz="1600" dirty="0" smtClean="0">
                <a:solidFill>
                  <a:srgbClr val="0000FF"/>
                </a:solidFill>
              </a:rPr>
              <a:t>election/reaffirmation: </a:t>
            </a:r>
            <a:r>
              <a:rPr lang="en-US" altLang="zh-CN" sz="1600" dirty="0" smtClean="0">
                <a:solidFill>
                  <a:srgbClr val="0000FF"/>
                </a:solidFill>
              </a:rPr>
              <a:t>Motion 99</a:t>
            </a:r>
            <a:endParaRPr lang="en-US" altLang="en-US" sz="1600" dirty="0" smtClean="0">
              <a:solidFill>
                <a:srgbClr val="0000FF"/>
              </a:solidFill>
            </a:endParaRP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025034328"/>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121004071"/>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10,  --- 	13, 16,		</a:t>
            </a:r>
            <a:r>
              <a:rPr lang="en-US" altLang="zh-CN" dirty="0" smtClean="0"/>
              <a:t>  9:00 </a:t>
            </a:r>
            <a:r>
              <a:rPr lang="en-US" altLang="zh-CN" dirty="0"/>
              <a:t>- </a:t>
            </a:r>
            <a:r>
              <a:rPr lang="en-US" altLang="zh-CN" dirty="0" smtClean="0"/>
              <a:t>11:00 </a:t>
            </a:r>
            <a:r>
              <a:rPr lang="en-US" altLang="zh-CN" dirty="0"/>
              <a:t>ET</a:t>
            </a:r>
          </a:p>
          <a:p>
            <a:pPr algn="just" defTabSz="917575">
              <a:lnSpc>
                <a:spcPct val="90000"/>
              </a:lnSpc>
              <a:buNone/>
            </a:pPr>
            <a:r>
              <a:rPr lang="en-US" altLang="zh-CN" dirty="0" smtClean="0"/>
              <a:t>		May	        11, 		</a:t>
            </a:r>
            <a:r>
              <a:rPr lang="en-US" altLang="zh-CN" dirty="0" smtClean="0"/>
              <a:t>22:00 </a:t>
            </a:r>
            <a:r>
              <a:rPr lang="en-US" altLang="zh-CN" dirty="0"/>
              <a:t>- </a:t>
            </a:r>
            <a:r>
              <a:rPr lang="en-US" altLang="zh-CN" dirty="0" smtClean="0"/>
              <a:t>00:00 </a:t>
            </a:r>
            <a:r>
              <a:rPr lang="en-US" altLang="zh-CN" dirty="0" smtClean="0"/>
              <a:t>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13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1068388"/>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361950" lvl="1" indent="-361950" algn="just">
              <a:spcBef>
                <a:spcPct val="0"/>
              </a:spcBef>
              <a:spcAft>
                <a:spcPts val="0"/>
              </a:spcAft>
              <a:buClr>
                <a:srgbClr val="000000"/>
              </a:buClr>
              <a:buNone/>
              <a:defRPr/>
            </a:pPr>
            <a:r>
              <a:rPr lang="en-US" altLang="zh-CN" sz="1600" dirty="0"/>
              <a:t>	</a:t>
            </a:r>
            <a:r>
              <a:rPr lang="en-US" altLang="zh-CN" sz="1600" dirty="0" smtClean="0"/>
              <a:t>May </a:t>
            </a:r>
            <a:r>
              <a:rPr lang="en-US" altLang="zh-CN" sz="1600" dirty="0"/>
              <a:t>interim 2022 (May </a:t>
            </a:r>
            <a:r>
              <a:rPr lang="en-US" altLang="zh-CN" sz="1600" dirty="0" smtClean="0"/>
              <a:t>8-17)</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10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endParaRPr lang="en-US" altLang="zh-CN" sz="105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F0"/>
                </a:solidFill>
                <a:cs typeface="Times New Roman" panose="02020603050405020304" pitchFamily="18" charset="0"/>
              </a:rPr>
              <a:t>May 	11   (Wednesday</a:t>
            </a:r>
            <a:r>
              <a:rPr lang="en-US" altLang="zh-CN" u="sng" dirty="0" smtClean="0">
                <a:solidFill>
                  <a:srgbClr val="00B0F0"/>
                </a:solidFill>
                <a:cs typeface="Times New Roman" panose="02020603050405020304" pitchFamily="18" charset="0"/>
              </a:rPr>
              <a:t>),	22</a:t>
            </a:r>
            <a:r>
              <a:rPr lang="zh-CN" altLang="en-US" u="sng" dirty="0">
                <a:solidFill>
                  <a:srgbClr val="00B0F0"/>
                </a:solidFill>
                <a:cs typeface="Times New Roman" panose="02020603050405020304" pitchFamily="18" charset="0"/>
              </a:rPr>
              <a:t>：</a:t>
            </a:r>
            <a:r>
              <a:rPr lang="en-US" altLang="zh-CN" u="sng" dirty="0">
                <a:solidFill>
                  <a:srgbClr val="00B0F0"/>
                </a:solidFill>
                <a:cs typeface="Times New Roman" panose="02020603050405020304" pitchFamily="18" charset="0"/>
              </a:rPr>
              <a:t>00 - </a:t>
            </a:r>
            <a:r>
              <a:rPr lang="en-US" altLang="zh-CN" u="sng" dirty="0" smtClean="0">
                <a:solidFill>
                  <a:srgbClr val="00B0F0"/>
                </a:solidFill>
                <a:cs typeface="Times New Roman" panose="02020603050405020304" pitchFamily="18" charset="0"/>
              </a:rPr>
              <a:t>00:00 </a:t>
            </a:r>
            <a:r>
              <a:rPr lang="en-US" altLang="zh-CN" u="sng"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13  (Friday),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(Monday),		 </a:t>
            </a:r>
            <a:r>
              <a:rPr lang="en-US" altLang="zh-CN" dirty="0" smtClean="0">
                <a:solidFill>
                  <a:srgbClr val="00B050"/>
                </a:solidFill>
                <a:cs typeface="Times New Roman" panose="02020603050405020304" pitchFamily="18" charset="0"/>
              </a:rPr>
              <a:t> 9</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- 11:00 </a:t>
            </a:r>
            <a:r>
              <a:rPr lang="en-US" altLang="zh-CN" dirty="0">
                <a:solidFill>
                  <a:srgbClr val="00B050"/>
                </a:solidFill>
                <a:cs typeface="Times New Roman" panose="02020603050405020304" pitchFamily="18" charset="0"/>
              </a:rPr>
              <a:t>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5638800" y="1068387"/>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a:t>
            </a:r>
            <a:r>
              <a:rPr lang="en-US" altLang="zh-CN"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6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7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a:t>
            </a:r>
            <a:r>
              <a:rPr lang="en-US" altLang="zh-CN" sz="1600" dirty="0" smtClean="0"/>
              <a:t>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13	(Wednesday),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14	(Thursday),	10am </a:t>
            </a:r>
            <a:r>
              <a:rPr lang="en-US" altLang="zh-CN"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850428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4000" dirty="0">
                <a:solidFill>
                  <a:schemeClr val="tx2"/>
                </a:solidFill>
              </a:rPr>
              <a:t>Vice Chair/Secretary election/reaffirmation</a:t>
            </a:r>
          </a:p>
        </p:txBody>
      </p:sp>
      <p:sp>
        <p:nvSpPr>
          <p:cNvPr id="3" name="Rectangle 3"/>
          <p:cNvSpPr txBox="1">
            <a:spLocks noChangeArrowheads="1"/>
          </p:cNvSpPr>
          <p:nvPr/>
        </p:nvSpPr>
        <p:spPr bwMode="auto">
          <a:xfrm>
            <a:off x="457200" y="1676400"/>
            <a:ext cx="11277600" cy="4572000"/>
          </a:xfrm>
          <a:prstGeom prst="rect">
            <a:avLst/>
          </a:prstGeom>
          <a:noFill/>
          <a:ln w="9525">
            <a:noFill/>
            <a:miter lim="800000"/>
            <a:headEnd/>
            <a:tailEnd/>
          </a:ln>
        </p:spPr>
        <p:txBody>
          <a:bodyPr lIns="92075" tIns="46038" rIns="92075" bIns="46038"/>
          <a:lstStyle/>
          <a:p>
            <a:pPr marL="342900" indent="-342900" algn="just">
              <a:spcBef>
                <a:spcPct val="20000"/>
              </a:spcBef>
              <a:buFontTx/>
              <a:buChar char="•"/>
              <a:defRPr/>
            </a:pPr>
            <a:r>
              <a:rPr lang="en-US" sz="2400" b="1" dirty="0"/>
              <a:t>Operation Manual (</a:t>
            </a:r>
            <a:r>
              <a:rPr lang="en-US" sz="2400" b="1" dirty="0" smtClean="0"/>
              <a:t>14/0629r22):</a:t>
            </a:r>
            <a:endParaRPr lang="en-US" sz="2400" b="1" dirty="0"/>
          </a:p>
          <a:p>
            <a:pPr marL="800100" lvl="1" indent="-342900" algn="just">
              <a:spcBef>
                <a:spcPct val="20000"/>
              </a:spcBef>
              <a:buFont typeface="微软雅黑" panose="020B0503020204020204" pitchFamily="34" charset="-122"/>
              <a:buChar char="–"/>
              <a:defRPr/>
            </a:pPr>
            <a:r>
              <a:rPr lang="en-US" sz="2000" dirty="0" smtClean="0"/>
              <a:t>TG </a:t>
            </a:r>
            <a:r>
              <a:rPr lang="en-US" sz="2000" dirty="0"/>
              <a:t>Vice-Chair is elected by a TG majority approval and confirmed by a WG majority approval.  </a:t>
            </a:r>
            <a:r>
              <a:rPr lang="en-US" sz="2000" b="1" dirty="0"/>
              <a:t>The TG Vice-Chair is reaffirmed every 2 years; one session after the WG Chair is elected.</a:t>
            </a:r>
            <a:endParaRPr lang="en-US" sz="2000" dirty="0"/>
          </a:p>
          <a:p>
            <a:pPr marL="800100" lvl="1" indent="-342900" algn="just">
              <a:spcBef>
                <a:spcPct val="20000"/>
              </a:spcBef>
              <a:buFont typeface="微软雅黑" panose="020B0503020204020204" pitchFamily="34" charset="-122"/>
              <a:buChar char="–"/>
              <a:defRPr/>
            </a:pPr>
            <a:r>
              <a:rPr lang="en-US" sz="2000" dirty="0" smtClean="0"/>
              <a:t>The </a:t>
            </a:r>
            <a:r>
              <a:rPr lang="en-US" sz="2000" dirty="0"/>
              <a:t>TG Secretary shall be appointed by the TG Chair and confirmed by a TG motion that is approved with a minimum 50% majority. </a:t>
            </a:r>
            <a:r>
              <a:rPr lang="en-US" sz="2000" b="1" dirty="0"/>
              <a:t> The TG Secretary is re-affirmed every 2 years; one session after the WG Chair is elected.</a:t>
            </a:r>
            <a:endParaRPr lang="en-US" sz="2000" dirty="0"/>
          </a:p>
          <a:p>
            <a:pPr marL="800100" lvl="1" indent="-342900" algn="just">
              <a:spcBef>
                <a:spcPct val="20000"/>
              </a:spcBef>
              <a:buFontTx/>
              <a:buChar char="•"/>
              <a:defRPr/>
            </a:pPr>
            <a:endParaRPr lang="en-US" sz="2400" b="1" dirty="0"/>
          </a:p>
          <a:p>
            <a:pPr marL="342900" indent="-342900" algn="just">
              <a:lnSpc>
                <a:spcPct val="80000"/>
              </a:lnSpc>
              <a:spcBef>
                <a:spcPct val="20000"/>
              </a:spcBef>
              <a:buFontTx/>
              <a:buChar char="•"/>
              <a:defRPr/>
            </a:pPr>
            <a:r>
              <a:rPr lang="en-US" altLang="en-US" sz="2400" b="1" dirty="0"/>
              <a:t>Call for </a:t>
            </a:r>
            <a:r>
              <a:rPr lang="en-US" altLang="en-US" sz="2400" b="1" dirty="0" smtClean="0"/>
              <a:t>nominations</a:t>
            </a:r>
          </a:p>
          <a:p>
            <a:pPr marL="800100" lvl="1" indent="-342900" algn="just">
              <a:lnSpc>
                <a:spcPct val="80000"/>
              </a:lnSpc>
              <a:spcBef>
                <a:spcPct val="20000"/>
              </a:spcBef>
              <a:buFont typeface="微软雅黑" panose="020B0503020204020204" pitchFamily="34" charset="-122"/>
              <a:buChar char="–"/>
              <a:defRPr/>
            </a:pPr>
            <a:r>
              <a:rPr lang="en-US" altLang="en-US" sz="2000" dirty="0"/>
              <a:t>All current officers are willing to continue their service. </a:t>
            </a:r>
            <a:endParaRPr lang="en-US" altLang="en-US" sz="2000" dirty="0" smtClean="0"/>
          </a:p>
          <a:p>
            <a:pPr marL="800100" lvl="1" indent="-342900" algn="just">
              <a:lnSpc>
                <a:spcPct val="80000"/>
              </a:lnSpc>
              <a:spcBef>
                <a:spcPct val="20000"/>
              </a:spcBef>
              <a:buFont typeface="微软雅黑" panose="020B0503020204020204" pitchFamily="34" charset="-122"/>
              <a:buChar char="–"/>
              <a:defRPr/>
            </a:pPr>
            <a:r>
              <a:rPr lang="en-US" altLang="en-US" sz="2000" dirty="0" smtClean="0"/>
              <a:t>If </a:t>
            </a:r>
            <a:r>
              <a:rPr lang="en-US" altLang="en-US" sz="2000" dirty="0"/>
              <a:t>other people are interested, they shall speak up before the motion to </a:t>
            </a:r>
            <a:r>
              <a:rPr lang="en-US" altLang="en-US" sz="2000" dirty="0" smtClean="0"/>
              <a:t>reaffirm </a:t>
            </a:r>
            <a:r>
              <a:rPr lang="en-US" altLang="en-US" sz="2000" dirty="0"/>
              <a:t>the </a:t>
            </a:r>
            <a:r>
              <a:rPr lang="en-US" altLang="en-US" sz="2000" dirty="0" err="1" smtClean="0"/>
              <a:t>TGbf</a:t>
            </a:r>
            <a:r>
              <a:rPr lang="en-US" altLang="en-US" sz="2000" dirty="0" smtClean="0"/>
              <a:t> </a:t>
            </a:r>
            <a:r>
              <a:rPr lang="en-US" altLang="en-US" sz="2000" dirty="0"/>
              <a:t>officers scheduled for </a:t>
            </a:r>
            <a:r>
              <a:rPr lang="en-US" altLang="en-US" sz="2000" dirty="0" smtClean="0">
                <a:solidFill>
                  <a:srgbClr val="0000FF"/>
                </a:solidFill>
              </a:rPr>
              <a:t>May 11</a:t>
            </a:r>
            <a:r>
              <a:rPr lang="en-US" altLang="en-US" sz="2000" baseline="30000" dirty="0" smtClean="0">
                <a:solidFill>
                  <a:srgbClr val="0000FF"/>
                </a:solidFill>
              </a:rPr>
              <a:t>th</a:t>
            </a:r>
            <a:r>
              <a:rPr lang="en-US" altLang="en-US" sz="2000" dirty="0" smtClean="0">
                <a:solidFill>
                  <a:srgbClr val="0000FF"/>
                </a:solidFill>
              </a:rPr>
              <a:t> </a:t>
            </a:r>
            <a:r>
              <a:rPr lang="en-US" altLang="en-US" sz="2000" dirty="0" smtClean="0"/>
              <a:t>session</a:t>
            </a:r>
            <a:r>
              <a:rPr lang="en-US" altLang="en-US" sz="2000" dirty="0"/>
              <a:t>.</a:t>
            </a:r>
          </a:p>
          <a:p>
            <a:pPr marL="342900" indent="-342900" algn="just">
              <a:lnSpc>
                <a:spcPct val="80000"/>
              </a:lnSpc>
              <a:spcBef>
                <a:spcPct val="20000"/>
              </a:spcBef>
              <a:buFontTx/>
              <a:buChar char="•"/>
              <a:defRPr/>
            </a:pPr>
            <a:endParaRPr lang="en-US" altLang="en-US" sz="2400" b="1" dirty="0" smtClean="0"/>
          </a:p>
          <a:p>
            <a:pPr marL="342900" indent="-342900" algn="just">
              <a:lnSpc>
                <a:spcPct val="80000"/>
              </a:lnSpc>
              <a:spcBef>
                <a:spcPct val="20000"/>
              </a:spcBef>
              <a:buFontTx/>
              <a:buChar char="•"/>
              <a:defRPr/>
            </a:pPr>
            <a:r>
              <a:rPr lang="en-US" altLang="en-US" sz="2400" b="1" dirty="0" smtClean="0"/>
              <a:t>Close </a:t>
            </a:r>
            <a:r>
              <a:rPr lang="en-US" altLang="en-US" sz="2400" b="1" dirty="0"/>
              <a:t>call for </a:t>
            </a:r>
            <a:r>
              <a:rPr lang="en-US" altLang="en-US" sz="2400" b="1" dirty="0" smtClean="0"/>
              <a:t>nominations, and run </a:t>
            </a:r>
            <a:r>
              <a:rPr lang="en-US" altLang="en-US" sz="2400" b="1" dirty="0" smtClean="0">
                <a:solidFill>
                  <a:srgbClr val="0000FF"/>
                </a:solidFill>
              </a:rPr>
              <a:t>motion</a:t>
            </a:r>
            <a:r>
              <a:rPr lang="en-US" altLang="en-US" sz="2400" b="1" dirty="0" smtClean="0"/>
              <a:t> </a:t>
            </a:r>
            <a:r>
              <a:rPr lang="en-US" altLang="en-US" sz="2400" b="1" dirty="0"/>
              <a:t>(</a:t>
            </a:r>
            <a:r>
              <a:rPr lang="en-US" altLang="en-US" sz="2400" b="1" dirty="0">
                <a:solidFill>
                  <a:srgbClr val="0000FF"/>
                </a:solidFill>
              </a:rPr>
              <a:t>May </a:t>
            </a:r>
            <a:r>
              <a:rPr lang="en-US" altLang="en-US" sz="2400" b="1" dirty="0" smtClean="0">
                <a:solidFill>
                  <a:srgbClr val="0000FF"/>
                </a:solidFill>
              </a:rPr>
              <a:t>11</a:t>
            </a:r>
            <a:r>
              <a:rPr lang="en-US" altLang="en-US" sz="2400" b="1" dirty="0" smtClean="0"/>
              <a:t>)</a:t>
            </a:r>
            <a:endParaRPr lang="en-US" altLang="en-US" sz="2400" b="1" dirty="0"/>
          </a:p>
          <a:p>
            <a:pPr marL="342900" indent="-342900" algn="just">
              <a:lnSpc>
                <a:spcPct val="80000"/>
              </a:lnSpc>
              <a:spcBef>
                <a:spcPct val="20000"/>
              </a:spcBef>
              <a:buFontTx/>
              <a:buChar char="•"/>
              <a:defRPr/>
            </a:pPr>
            <a:endParaRPr lang="en-US" altLang="en-US" sz="2400" b="1" dirty="0"/>
          </a:p>
          <a:p>
            <a:pPr marL="342900" indent="-342900" algn="just">
              <a:spcBef>
                <a:spcPct val="20000"/>
              </a:spcBef>
              <a:buFontTx/>
              <a:buChar char="•"/>
              <a:defRPr/>
            </a:pPr>
            <a:endParaRPr lang="en-US" sz="2400" b="1" dirty="0" smtClean="0"/>
          </a:p>
          <a:p>
            <a:pPr marL="342900" indent="-342900" algn="just">
              <a:spcBef>
                <a:spcPct val="20000"/>
              </a:spcBef>
              <a:buFontTx/>
              <a:buChar char="•"/>
              <a:defRPr/>
            </a:pPr>
            <a:endParaRPr lang="en-US" sz="2400" b="1" dirty="0"/>
          </a:p>
          <a:p>
            <a:pPr marL="742950" lvl="1" indent="-285750">
              <a:spcBef>
                <a:spcPct val="20000"/>
              </a:spcBef>
              <a:buFontTx/>
              <a:buChar char="–"/>
              <a:defRPr/>
            </a:pPr>
            <a:endParaRPr lang="en-US" sz="2000" dirty="0"/>
          </a:p>
          <a:p>
            <a:pPr marL="742950" lvl="1" indent="-285750">
              <a:spcBef>
                <a:spcPct val="20000"/>
              </a:spcBef>
              <a:buFontTx/>
              <a:buChar char="–"/>
              <a:defRPr/>
            </a:pPr>
            <a:endParaRPr lang="en-US" sz="200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a:t>
            </a:r>
            <a:r>
              <a:rPr lang="en-US" altLang="zh-CN" sz="1600"/>
              <a:t>same </a:t>
            </a:r>
            <a:r>
              <a:rPr lang="en-US" altLang="zh-CN" sz="160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58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5054600" y="2190938"/>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230342659"/>
                  </p:ext>
                </p:extLst>
              </p:nvPr>
            </p:nvGraphicFramePr>
            <p:xfrm>
              <a:off x="5054600" y="2190938"/>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7143" r="-124384" b="-211905"/>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7143" r="-124384" b="-111905"/>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7143" r="-124384" b="-11905"/>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5054600" y="3809999"/>
          <a:ext cx="4737100" cy="518160"/>
        </p:xfrm>
        <a:graphic>
          <a:graphicData uri="http://schemas.openxmlformats.org/drawingml/2006/table">
            <a:tbl>
              <a:tblPr firstRow="1" firstCol="1" bandRow="1"/>
              <a:tblGrid>
                <a:gridCol w="1193800"/>
                <a:gridCol w="571500"/>
                <a:gridCol w="2971800"/>
              </a:tblGrid>
              <a:tr h="181069">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Channel Width</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Indices</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91692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73337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10,  --- 	13, 16,	</a:t>
            </a:r>
            <a:r>
              <a:rPr lang="en-US" altLang="en-US" sz="1800" dirty="0" smtClean="0">
                <a:solidFill>
                  <a:srgbClr val="0000FF"/>
                </a:solidFill>
              </a:rPr>
              <a:t>  </a:t>
            </a:r>
            <a:r>
              <a:rPr lang="en-US" altLang="en-US" sz="1800" dirty="0">
                <a:solidFill>
                  <a:srgbClr val="0000FF"/>
                </a:solidFill>
              </a:rPr>
              <a:t>9:00 - 11:00 ET</a:t>
            </a:r>
          </a:p>
          <a:p>
            <a:pPr marL="285750" indent="-285750" algn="just"/>
            <a:r>
              <a:rPr lang="en-US" altLang="en-US" sz="1800" dirty="0" smtClean="0">
                <a:solidFill>
                  <a:srgbClr val="0000FF"/>
                </a:solidFill>
              </a:rPr>
              <a:t>May</a:t>
            </a:r>
            <a:r>
              <a:rPr lang="en-US" altLang="en-US" sz="1800" dirty="0">
                <a:solidFill>
                  <a:srgbClr val="0000FF"/>
                </a:solidFill>
              </a:rPr>
              <a:t>	        11, 		22:00 - 00:00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a:t>
            </a:r>
            <a:r>
              <a:rPr lang="en-US" altLang="en-US" sz="3200" dirty="0" smtClean="0">
                <a:solidFill>
                  <a:schemeClr val="tx2"/>
                </a:solidFill>
              </a:rPr>
              <a:t>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Second: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a:t>
            </a:r>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053915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May </a:t>
            </a:r>
            <a:r>
              <a:rPr lang="en-US" dirty="0" smtClean="0"/>
              <a:t>802.11 </a:t>
            </a:r>
            <a:r>
              <a:rPr lang="en-US" dirty="0">
                <a:solidFill>
                  <a:srgbClr val="0000FF"/>
                </a:solidFill>
              </a:rPr>
              <a:t>interim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May </a:t>
            </a:r>
            <a:r>
              <a:rPr lang="en-US" dirty="0" smtClean="0"/>
              <a:t>IEEE </a:t>
            </a:r>
            <a:r>
              <a:rPr lang="en-US" dirty="0"/>
              <a:t>802 </a:t>
            </a:r>
            <a:r>
              <a:rPr lang="en-US" dirty="0">
                <a:solidFill>
                  <a:srgbClr val="0000FF"/>
                </a:solidFill>
              </a:rPr>
              <a:t>interim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https://touchpoint.eventsair.com/2022-may-ieee-802-wireless-interim-session</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123128</TotalTime>
  <Words>2181</Words>
  <Application>Microsoft Office PowerPoint</Application>
  <PresentationFormat>宽屏</PresentationFormat>
  <Paragraphs>499</Paragraphs>
  <Slides>32</Slides>
  <Notes>31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32</vt:i4>
      </vt:variant>
    </vt:vector>
  </HeadingPairs>
  <TitlesOfParts>
    <vt:vector size="44" baseType="lpstr">
      <vt:lpstr>Monotype Sorts</vt:lpstr>
      <vt:lpstr>MS Gothic</vt:lpstr>
      <vt:lpstr>MS PGothic</vt:lpstr>
      <vt:lpstr>宋体</vt:lpstr>
      <vt:lpstr>微软雅黑</vt:lpstr>
      <vt:lpstr>Arial</vt:lpstr>
      <vt:lpstr>Calibri</vt:lpstr>
      <vt:lpstr>Cambria Math</vt:lpstr>
      <vt:lpstr>Helvetica</vt:lpstr>
      <vt:lpstr>Times New Roman</vt:lpstr>
      <vt:lpstr>Wingdings</vt:lpstr>
      <vt:lpstr>802-11-Submission</vt:lpstr>
      <vt:lpstr>Task Group bf Meeting agenda, May interim 2022</vt:lpstr>
      <vt:lpstr>IEEE 802.11 Task Group bf WLAN Sensing </vt:lpstr>
      <vt:lpstr>PowerPoint 演示文稿</vt:lpstr>
      <vt:lpstr>PowerPoint 演示文稿</vt:lpstr>
      <vt:lpstr>Registration for the May 802.11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4992</cp:revision>
  <cp:lastPrinted>2014-11-04T15:04:57Z</cp:lastPrinted>
  <dcterms:created xsi:type="dcterms:W3CDTF">2007-04-17T18:10:23Z</dcterms:created>
  <dcterms:modified xsi:type="dcterms:W3CDTF">2022-05-06T06:42:17Z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(3)HLan54+RHVGtBwDoiGvE7Pbmw0YtFh5XkEzagf9hqD7hMu1NR/YJu1hfgidxBB0OjHm7uEMf
2BTBt4N0W5RJbylt7ylDHorUbatgHu1xNCN+jKzaj/t5NL088+AFRAoWWo98dKj+Y3E2FgTg
zzLSSbCS8DpCU2z1kNPCjF586xUAboV8NSSPrEPHaP6h/uUzViRN+gzdR1HUkdZxmAuGqsCJ
gyf0YkxcCZyR5Khup3</vt:lpwstr>
  </property>
  <property fmtid="{D5CDD505-2E9C-101B-9397-08002B2CF9AE}" pid="27" name="_2015_ms_pID_7253431">
    <vt:lpwstr>lSvVqc95Jxz73rBS/TqeTIXyOG1Y1icSgkJXs7jSU8S/PhnCsSXvYu
DObvk2X4tyDxrPx5mvoWCP+MzDUjoDV86xKda+RpNwHxAH7loQFLwPzE6d0ZGaGDhnwj6MYN
bnB97TZW3DNNLyaPBWmQC8r5gyItRh2Hi4mWoUU3ak6/SHpC5fCNosuT350DxEYAMJsHpzhl
F0lYldp/+6skdhkzXJ0wJwAfJh9xhlkfvdft</vt:lpwstr>
  </property>
  <property fmtid="{D5CDD505-2E9C-101B-9397-08002B2CF9AE}" pid="28" name="_2015_ms_pID_7253432">
    <vt:lpwstr>dnH8u/RDXP9bSxrIvyhDCJ4=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