
<file path=[Content_Types].xml><?xml version="1.0" encoding="utf-8"?>
<Types xmlns="http://schemas.openxmlformats.org/package/2006/content-types">
  <Default Extension="doc" ContentType="application/msword"/>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56" r:id="rId2"/>
    <p:sldId id="257" r:id="rId3"/>
    <p:sldId id="262" r:id="rId4"/>
    <p:sldId id="266" r:id="rId5"/>
    <p:sldId id="267" r:id="rId6"/>
    <p:sldId id="268" r:id="rId7"/>
    <p:sldId id="265" r:id="rId8"/>
    <p:sldId id="269" r:id="rId9"/>
    <p:sldId id="275" r:id="rId10"/>
    <p:sldId id="277" r:id="rId11"/>
    <p:sldId id="270" r:id="rId12"/>
    <p:sldId id="271" r:id="rId13"/>
    <p:sldId id="273" r:id="rId14"/>
    <p:sldId id="289" r:id="rId15"/>
    <p:sldId id="278" r:id="rId16"/>
    <p:sldId id="286" r:id="rId17"/>
    <p:sldId id="288" r:id="rId18"/>
    <p:sldId id="287" r:id="rId19"/>
    <p:sldId id="264" r:id="rId2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77" d="100"/>
          <a:sy n="77" d="100"/>
        </p:scale>
        <p:origin x="76" y="120"/>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584845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11841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8858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April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April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April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April 2022</a:t>
            </a:r>
            <a:endParaRPr lang="en-GB"/>
          </a:p>
        </p:txBody>
      </p:sp>
      <p:sp>
        <p:nvSpPr>
          <p:cNvPr id="6" name="Footer Placeholder 5"/>
          <p:cNvSpPr>
            <a:spLocks noGrp="1"/>
          </p:cNvSpPr>
          <p:nvPr>
            <p:ph type="ftr" idx="11"/>
          </p:nvPr>
        </p:nvSpPr>
        <p:spPr/>
        <p:txBody>
          <a:bodyPr/>
          <a:lstStyle>
            <a:lvl1pPr>
              <a:defRPr/>
            </a:lvl1pPr>
          </a:lstStyle>
          <a:p>
            <a:r>
              <a:rPr lang="en-GB"/>
              <a:t>Nikola Serafimovski,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April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Serafimovski,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April 2022</a:t>
            </a:r>
            <a:endParaRPr lang="en-GB"/>
          </a:p>
        </p:txBody>
      </p:sp>
      <p:sp>
        <p:nvSpPr>
          <p:cNvPr id="4" name="Footer Placeholder 3"/>
          <p:cNvSpPr>
            <a:spLocks noGrp="1"/>
          </p:cNvSpPr>
          <p:nvPr>
            <p:ph type="ftr" idx="11"/>
          </p:nvPr>
        </p:nvSpPr>
        <p:spPr/>
        <p:txBody>
          <a:bodyPr/>
          <a:lstStyle>
            <a:lvl1pPr>
              <a:defRPr/>
            </a:lvl1pPr>
          </a:lstStyle>
          <a:p>
            <a:r>
              <a:rPr lang="en-GB"/>
              <a:t>Nikola Serafimovski,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April 2022</a:t>
            </a:r>
            <a:endParaRPr lang="en-GB"/>
          </a:p>
        </p:txBody>
      </p:sp>
      <p:sp>
        <p:nvSpPr>
          <p:cNvPr id="3" name="Footer Placeholder 2"/>
          <p:cNvSpPr>
            <a:spLocks noGrp="1"/>
          </p:cNvSpPr>
          <p:nvPr>
            <p:ph type="ftr" idx="11"/>
          </p:nvPr>
        </p:nvSpPr>
        <p:spPr/>
        <p:txBody>
          <a:bodyPr/>
          <a:lstStyle>
            <a:lvl1pPr>
              <a:defRPr/>
            </a:lvl1pPr>
          </a:lstStyle>
          <a:p>
            <a:r>
              <a:rPr lang="en-GB"/>
              <a:t>Nikola Serafimovski,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April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April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April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802.11-21/0581r</a:t>
            </a:r>
            <a:r>
              <a:rPr kumimoji="0" lang="tr-TR"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Microsoft_Word_97_-_2003_Document.doc"/></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Light Communications Task Group (</a:t>
            </a:r>
            <a:r>
              <a:rPr lang="en-US" altLang="en-US" dirty="0" err="1"/>
              <a:t>TGbb</a:t>
            </a:r>
            <a:r>
              <a:rPr lang="en-US" altLang="en-US" dirty="0"/>
              <a:t>) </a:t>
            </a:r>
            <a:br>
              <a:rPr lang="en-US" altLang="en-US" dirty="0"/>
            </a:br>
            <a:r>
              <a:rPr lang="en-US" altLang="en-US" dirty="0"/>
              <a:t>May 2022 Teleconference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2022-4-4</a:t>
            </a:r>
          </a:p>
        </p:txBody>
      </p:sp>
      <p:sp>
        <p:nvSpPr>
          <p:cNvPr id="6" name="Date Placeholder 3"/>
          <p:cNvSpPr>
            <a:spLocks noGrp="1"/>
          </p:cNvSpPr>
          <p:nvPr>
            <p:ph type="dt" idx="10"/>
          </p:nvPr>
        </p:nvSpPr>
        <p:spPr/>
        <p:txBody>
          <a:bodyPr/>
          <a:lstStyle/>
          <a:p>
            <a:r>
              <a:rPr lang="en-US"/>
              <a:t>April 2022</a:t>
            </a:r>
            <a:endParaRPr lang="en-GB" dirty="0"/>
          </a:p>
        </p:txBody>
      </p:sp>
      <p:sp>
        <p:nvSpPr>
          <p:cNvPr id="7" name="Footer Placeholder 4"/>
          <p:cNvSpPr>
            <a:spLocks noGrp="1"/>
          </p:cNvSpPr>
          <p:nvPr>
            <p:ph type="ftr" idx="11"/>
          </p:nvPr>
        </p:nvSpPr>
        <p:spPr/>
        <p:txBody>
          <a:bodyPr/>
          <a:lstStyle/>
          <a:p>
            <a:r>
              <a:rPr lang="en-GB"/>
              <a:t>Nikola Serafimovski, pureLiFi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103704216"/>
              </p:ext>
            </p:extLst>
          </p:nvPr>
        </p:nvGraphicFramePr>
        <p:xfrm>
          <a:off x="990600" y="3482975"/>
          <a:ext cx="10164763" cy="2466975"/>
        </p:xfrm>
        <a:graphic>
          <a:graphicData uri="http://schemas.openxmlformats.org/presentationml/2006/ole">
            <mc:AlternateContent xmlns:mc="http://schemas.openxmlformats.org/markup-compatibility/2006">
              <mc:Choice xmlns:v="urn:schemas-microsoft-com:vml" Requires="v">
                <p:oleObj spid="_x0000_s1047" name="Document" r:id="rId4" imgW="10444320" imgH="2540160" progId="Word.Document.8">
                  <p:embed/>
                </p:oleObj>
              </mc:Choice>
              <mc:Fallback>
                <p:oleObj name="Document" r:id="rId4" imgW="10444320" imgH="2540160" progId="Word.Document.8">
                  <p:embed/>
                  <p:pic>
                    <p:nvPicPr>
                      <p:cNvPr id="0" name="Picture 3"/>
                      <p:cNvPicPr>
                        <a:picLocks noChangeAspect="1" noChangeArrowheads="1"/>
                      </p:cNvPicPr>
                      <p:nvPr/>
                    </p:nvPicPr>
                    <p:blipFill>
                      <a:blip r:embed="rId5"/>
                      <a:srcRect/>
                      <a:stretch>
                        <a:fillRect/>
                      </a:stretch>
                    </p:blipFill>
                    <p:spPr bwMode="auto">
                      <a:xfrm>
                        <a:off x="990600" y="3482975"/>
                        <a:ext cx="10164763" cy="2466975"/>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1" y="1556792"/>
            <a:ext cx="12072664" cy="4257229"/>
          </a:xfrm>
        </p:spPr>
        <p:txBody>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700" dirty="0"/>
              <a:t>IEEE SA Copyright Policy, see </a:t>
            </a:r>
            <a:br>
              <a:rPr lang="en-US" sz="1700" dirty="0"/>
            </a:br>
            <a:r>
              <a:rPr lang="en-US" sz="1700" dirty="0"/>
              <a:t>	Clause 7 of the IEEE SA Standards Board Bylaws</a:t>
            </a:r>
            <a:br>
              <a:rPr lang="en-US" sz="1700" dirty="0"/>
            </a:br>
            <a:r>
              <a:rPr lang="en-US" sz="1700" dirty="0"/>
              <a:t> 	</a:t>
            </a:r>
            <a:r>
              <a:rPr lang="en-US" sz="1400" dirty="0">
                <a:hlinkClick r:id="rId3"/>
              </a:rPr>
              <a:t>https://standards.ieee.org/about/policies/bylaws/sect6-7.html#7</a:t>
            </a:r>
            <a:br>
              <a:rPr lang="en-US" sz="1400" dirty="0"/>
            </a:br>
            <a:r>
              <a:rPr lang="en-US" sz="1700" dirty="0"/>
              <a:t>	Clause 6.1 of the IEEE SA Standards Board Operations Manual</a:t>
            </a:r>
            <a:br>
              <a:rPr lang="en-US" sz="1700" dirty="0"/>
            </a:br>
            <a:r>
              <a:rPr lang="en-US" sz="1700" dirty="0"/>
              <a:t>	</a:t>
            </a:r>
            <a:r>
              <a:rPr lang="en-US" sz="1400" dirty="0">
                <a:hlinkClick r:id="rId4"/>
              </a:rPr>
              <a:t>https://standards.ieee.org/about/policies/opman/sect6.html</a:t>
            </a:r>
            <a:endParaRPr lang="en-US" sz="1400" dirty="0"/>
          </a:p>
          <a:p>
            <a:pPr marL="1200150" lvl="2" indent="-285750">
              <a:buSzPct val="150000"/>
              <a:buFont typeface="Arial" panose="020B0604020202020204" pitchFamily="34" charset="0"/>
              <a:buChar char="•"/>
            </a:pPr>
            <a:r>
              <a:rPr lang="en-US" dirty="0"/>
              <a:t>IEEE SA Copyright Permission </a:t>
            </a:r>
            <a:br>
              <a:rPr lang="en-US" dirty="0"/>
            </a:br>
            <a:r>
              <a:rPr lang="en-US" dirty="0"/>
              <a:t>	</a:t>
            </a:r>
            <a:r>
              <a:rPr lang="en-US" sz="1400" dirty="0">
                <a:hlinkClick r:id="rId5"/>
              </a:rPr>
              <a:t>https://standards.ieee.org/content/dam/ieee-standards/standards/web/documents/other/permissionltrs.zip</a:t>
            </a:r>
            <a:br>
              <a:rPr lang="en-US" sz="1400" dirty="0"/>
            </a:br>
            <a:endParaRPr lang="en-US" sz="1400" dirty="0"/>
          </a:p>
          <a:p>
            <a:pPr marL="1200150" lvl="2" indent="-285750">
              <a:buSzPct val="150000"/>
              <a:buFont typeface="Arial" panose="020B0604020202020204" pitchFamily="34" charset="0"/>
              <a:buChar char="•"/>
            </a:pPr>
            <a:r>
              <a:rPr lang="en-US" dirty="0"/>
              <a:t>IEEE SA Copyright FAQs </a:t>
            </a:r>
            <a:br>
              <a:rPr lang="en-US" dirty="0"/>
            </a:br>
            <a:r>
              <a:rPr lang="en-US" dirty="0"/>
              <a:t>	</a:t>
            </a:r>
            <a:r>
              <a:rPr lang="en-US" sz="1400" dirty="0">
                <a:hlinkClick r:id="rId6"/>
              </a:rPr>
              <a:t>http://standards.ieee.org/faqs/copyrights.html/</a:t>
            </a:r>
            <a:endParaRPr lang="en-US" sz="1400" dirty="0"/>
          </a:p>
          <a:p>
            <a:pPr marL="1200150" lvl="2" indent="-285750">
              <a:buSzPct val="150000"/>
              <a:buFont typeface="Arial" panose="020B0604020202020204" pitchFamily="34" charset="0"/>
              <a:buChar char="•"/>
            </a:pPr>
            <a:r>
              <a:rPr lang="en-US" dirty="0"/>
              <a:t>IEEE SA Best Practices for IEEE Standards Development </a:t>
            </a:r>
          </a:p>
          <a:p>
            <a:pPr lvl="3">
              <a:buSzPct val="150000"/>
            </a:pPr>
            <a:r>
              <a:rPr lang="en-US" sz="1400" dirty="0">
                <a:hlinkClick r:id="rId7"/>
              </a:rPr>
              <a:t>http://standards.ieee.org/develop/policies/best_practices_for_ieee_standards_development_051215.pdf</a:t>
            </a:r>
            <a:br>
              <a:rPr lang="en-US" sz="1400" dirty="0"/>
            </a:br>
            <a:endParaRPr lang="en-US" sz="1400" dirty="0"/>
          </a:p>
          <a:p>
            <a:pPr marL="1200150" lvl="2" indent="-285750">
              <a:buSzPct val="150000"/>
              <a:buFont typeface="Arial" panose="020B0604020202020204" pitchFamily="34" charset="0"/>
              <a:buChar char="•"/>
            </a:pPr>
            <a:r>
              <a:rPr lang="en-US" dirty="0"/>
              <a:t>Distribution of Draft Standards (see 6.1.3 of the SASB Operations Manual)</a:t>
            </a:r>
          </a:p>
          <a:p>
            <a:pPr lvl="3">
              <a:buSzPct val="150000"/>
            </a:pPr>
            <a:r>
              <a:rPr lang="en-US" sz="1400" dirty="0">
                <a:hlinkClick r:id="rId4"/>
              </a:rPr>
              <a:t>https://standards.ieee.org/about/policies/opman/sect6.html</a:t>
            </a:r>
            <a:endParaRPr lang="en-US" sz="1400" dirty="0"/>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April 2022</a:t>
            </a:r>
            <a:endParaRPr lang="en-GB"/>
          </a:p>
        </p:txBody>
      </p:sp>
    </p:spTree>
    <p:extLst>
      <p:ext uri="{BB962C8B-B14F-4D97-AF65-F5344CB8AC3E}">
        <p14:creationId xmlns:p14="http://schemas.microsoft.com/office/powerpoint/2010/main" val="32053942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a:t>
            </a:r>
            <a:r>
              <a:rPr lang="en-US" altLang="en-US" dirty="0" err="1"/>
              <a:t>TGbb</a:t>
            </a:r>
            <a:r>
              <a:rPr lang="en-US" altLang="en-US" dirty="0"/>
              <a:t>”</a:t>
            </a:r>
            <a:r>
              <a:rPr lang="en-US" altLang="ja-JP" dirty="0"/>
              <a:t> for submission</a:t>
            </a:r>
          </a:p>
          <a:p>
            <a:pPr lvl="1"/>
            <a:r>
              <a:rPr lang="en-US" altLang="en-US" dirty="0"/>
              <a:t>If you plan to make a submission be sure it does not contain company logos or advertising</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April 2022</a:t>
            </a:r>
            <a:endParaRPr lang="en-GB"/>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April 2022</a:t>
            </a:r>
            <a:endParaRPr lang="en-GB"/>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878128407"/>
              </p:ext>
            </p:extLst>
          </p:nvPr>
        </p:nvGraphicFramePr>
        <p:xfrm>
          <a:off x="1945218" y="2204864"/>
          <a:ext cx="7696200" cy="1811337"/>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Tuncer Baykas</a:t>
                      </a:r>
                    </a:p>
                  </a:txBody>
                  <a:tcPr marT="45689" marB="45689"/>
                </a:tc>
                <a:extLst>
                  <a:ext uri="{0D108BD9-81ED-4DB2-BD59-A6C34878D82A}">
                    <a16:rowId xmlns:a16="http://schemas.microsoft.com/office/drawing/2014/main" val="2365383430"/>
                  </a:ext>
                </a:extLst>
              </a:tr>
              <a:tr h="370587">
                <a:tc>
                  <a:txBody>
                    <a:bodyPr/>
                    <a:lstStyle/>
                    <a:p>
                      <a:r>
                        <a:rPr lang="en-US" sz="1500" dirty="0"/>
                        <a:t>Technical Editor</a:t>
                      </a:r>
                    </a:p>
                  </a:txBody>
                  <a:tcPr marT="45689" marB="45689"/>
                </a:tc>
                <a:tc>
                  <a:txBody>
                    <a:bodyPr/>
                    <a:lstStyle/>
                    <a:p>
                      <a:r>
                        <a:rPr lang="en-US" sz="1500" dirty="0"/>
                        <a:t>Volker Jungnickel, Harry Bims</a:t>
                      </a:r>
                    </a:p>
                  </a:txBody>
                  <a:tcPr marT="45689" marB="45689"/>
                </a:tc>
                <a:extLst>
                  <a:ext uri="{0D108BD9-81ED-4DB2-BD59-A6C34878D82A}">
                    <a16:rowId xmlns:a16="http://schemas.microsoft.com/office/drawing/2014/main" val="3104919123"/>
                  </a:ext>
                </a:extLst>
              </a:tr>
              <a:tr h="370587">
                <a:tc>
                  <a:txBody>
                    <a:bodyPr/>
                    <a:lstStyle/>
                    <a:p>
                      <a:r>
                        <a:rPr lang="en-US" sz="1500" dirty="0"/>
                        <a:t>Secretary</a:t>
                      </a:r>
                    </a:p>
                  </a:txBody>
                  <a:tcPr marT="45689" marB="45689"/>
                </a:tc>
                <a:tc>
                  <a:txBody>
                    <a:bodyPr/>
                    <a:lstStyle/>
                    <a:p>
                      <a:endParaRPr lang="en-US" sz="1500" dirty="0"/>
                    </a:p>
                  </a:txBody>
                  <a:tcPr marT="45689" marB="45689"/>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017"/>
          </a:xfrm>
        </p:spPr>
        <p:txBody>
          <a:bodyPr/>
          <a:lstStyle/>
          <a:p>
            <a:r>
              <a:rPr lang="en-US" altLang="en-US" dirty="0">
                <a:solidFill>
                  <a:schemeClr val="tx2"/>
                </a:solidFill>
              </a:rPr>
              <a:t>Agenda items for the teleconference</a:t>
            </a:r>
          </a:p>
        </p:txBody>
      </p:sp>
      <p:sp>
        <p:nvSpPr>
          <p:cNvPr id="3" name="Content Placeholder 2"/>
          <p:cNvSpPr>
            <a:spLocks noGrp="1"/>
          </p:cNvSpPr>
          <p:nvPr>
            <p:ph idx="1"/>
          </p:nvPr>
        </p:nvSpPr>
        <p:spPr>
          <a:xfrm>
            <a:off x="914401" y="1267818"/>
            <a:ext cx="10361084" cy="5113510"/>
          </a:xfrm>
        </p:spPr>
        <p:txBody>
          <a:bodyPr numCol="2">
            <a:normAutofit/>
          </a:bodyPr>
          <a:lstStyle/>
          <a:p>
            <a:r>
              <a:rPr lang="en-GB" altLang="en-US" sz="1400" dirty="0"/>
              <a:t>Agenda Agreement </a:t>
            </a:r>
          </a:p>
          <a:p>
            <a:r>
              <a:rPr lang="en-GB" altLang="en-US" sz="1400" dirty="0"/>
              <a:t>Submissions to be discussed</a:t>
            </a:r>
          </a:p>
          <a:p>
            <a:pPr lvl="1"/>
            <a:r>
              <a:rPr lang="en-GB" altLang="en-US" sz="1400" u="sng" dirty="0"/>
              <a:t>General</a:t>
            </a:r>
            <a:r>
              <a:rPr lang="en-GB" altLang="en-US" sz="1400" dirty="0"/>
              <a:t> </a:t>
            </a:r>
          </a:p>
          <a:p>
            <a:pPr marL="800100" lvl="1" indent="-342900">
              <a:buFont typeface="Arial" panose="020B0604020202020204" pitchFamily="34" charset="0"/>
              <a:buChar char="•"/>
            </a:pPr>
            <a:r>
              <a:rPr lang="en-GB" altLang="en-US" sz="1400" dirty="0"/>
              <a:t>Comment resolution on Draft 2.0</a:t>
            </a:r>
          </a:p>
          <a:p>
            <a:pPr marL="457200" lvl="1" indent="0"/>
            <a:endParaRPr lang="en-GB" altLang="en-US" sz="1400" u="sng" dirty="0"/>
          </a:p>
          <a:p>
            <a:pPr marL="457200" lvl="1" indent="0"/>
            <a:r>
              <a:rPr lang="en-GB" altLang="en-US" sz="1400" u="sng" dirty="0"/>
              <a:t>MOTIONS</a:t>
            </a:r>
          </a:p>
          <a:p>
            <a:pPr lvl="1">
              <a:buFont typeface="Arial" panose="020B0604020202020204" pitchFamily="34" charset="0"/>
              <a:buChar char="•"/>
            </a:pPr>
            <a:r>
              <a:rPr lang="en-GB" altLang="en-US" sz="1400" dirty="0"/>
              <a:t>Approval of meeting minutes </a:t>
            </a:r>
            <a:endParaRPr lang="tr-TR" altLang="en-US" sz="1400" dirty="0"/>
          </a:p>
          <a:p>
            <a:pPr marL="457200" lvl="1" indent="0"/>
            <a:endParaRPr lang="tr-TR" altLang="en-US" sz="1400" dirty="0"/>
          </a:p>
          <a:p>
            <a:pPr marL="457200" lvl="1" indent="0"/>
            <a:r>
              <a:rPr lang="tr-TR" altLang="en-US" sz="1400" u="sng" dirty="0" err="1"/>
              <a:t>Election</a:t>
            </a:r>
            <a:endParaRPr lang="tr-TR" altLang="en-US" sz="1400" dirty="0"/>
          </a:p>
          <a:p>
            <a:pPr marL="457200" lvl="1" indent="0"/>
            <a:r>
              <a:rPr lang="tr-TR" altLang="en-US" sz="1400" dirty="0" err="1"/>
              <a:t>Reaffrimation</a:t>
            </a:r>
            <a:r>
              <a:rPr lang="tr-TR" altLang="en-US" sz="1400" dirty="0"/>
              <a:t>/</a:t>
            </a:r>
            <a:r>
              <a:rPr lang="tr-TR" altLang="en-US" sz="1400" dirty="0" err="1"/>
              <a:t>Election</a:t>
            </a:r>
            <a:r>
              <a:rPr lang="tr-TR" altLang="en-US" sz="1400" dirty="0"/>
              <a:t> of </a:t>
            </a:r>
            <a:r>
              <a:rPr lang="tr-TR" altLang="en-US" sz="1400" dirty="0" err="1"/>
              <a:t>Vice</a:t>
            </a:r>
            <a:r>
              <a:rPr lang="tr-TR" altLang="en-US" sz="1400" dirty="0"/>
              <a:t> Chair </a:t>
            </a:r>
            <a:r>
              <a:rPr lang="tr-TR" altLang="en-US" sz="1400" dirty="0" err="1"/>
              <a:t>and</a:t>
            </a:r>
            <a:r>
              <a:rPr lang="tr-TR" altLang="en-US" sz="1400" dirty="0"/>
              <a:t> </a:t>
            </a:r>
            <a:r>
              <a:rPr lang="tr-TR" altLang="en-US" sz="1400" dirty="0" err="1"/>
              <a:t>Secretary</a:t>
            </a:r>
            <a:endParaRPr lang="en-GB" altLang="en-US" sz="1400" dirty="0"/>
          </a:p>
          <a:p>
            <a:pPr marL="457200" lvl="1" indent="0"/>
            <a:endParaRPr lang="en-GB" altLang="en-US" sz="1400" dirty="0"/>
          </a:p>
          <a:p>
            <a:pPr marL="457200" lvl="1" indent="0"/>
            <a:r>
              <a:rPr lang="en-GB" altLang="en-US" sz="1400" dirty="0"/>
              <a:t>AOB</a:t>
            </a:r>
          </a:p>
          <a:p>
            <a:pPr lvl="1">
              <a:buFont typeface="Arial" panose="020B0604020202020204" pitchFamily="34" charset="0"/>
              <a:buChar char="•"/>
            </a:pPr>
            <a:r>
              <a:rPr lang="en-GB" altLang="en-US" sz="1400" dirty="0"/>
              <a:t>Telecon schedule </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April 2022</a:t>
            </a:r>
            <a:endParaRPr lang="en-GB"/>
          </a:p>
        </p:txBody>
      </p:sp>
    </p:spTree>
    <p:extLst>
      <p:ext uri="{BB962C8B-B14F-4D97-AF65-F5344CB8AC3E}">
        <p14:creationId xmlns:p14="http://schemas.microsoft.com/office/powerpoint/2010/main" val="13811070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April 2022</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1" y="685801"/>
            <a:ext cx="10361084" cy="1065213"/>
          </a:xfrm>
        </p:spPr>
        <p:txBody>
          <a:bodyPr/>
          <a:lstStyle/>
          <a:p>
            <a:pPr algn="l">
              <a:buFontTx/>
              <a:buNone/>
            </a:pPr>
            <a:r>
              <a:rPr lang="tr-TR" altLang="en-US" dirty="0"/>
              <a:t>LB263</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pPr marL="800100" lvl="1" indent="-342900" algn="just">
              <a:buFont typeface="Arial" panose="020B0604020202020204" pitchFamily="34" charset="0"/>
              <a:buChar char="•"/>
            </a:pPr>
            <a:r>
              <a:rPr lang="en-GB" altLang="en-US" sz="2400" dirty="0"/>
              <a:t>D2.0 LB263 has passed with 93.77% approval rate</a:t>
            </a:r>
          </a:p>
          <a:p>
            <a:pPr marL="800100" lvl="1" indent="-342900" algn="just">
              <a:buFont typeface="Arial" panose="020B0604020202020204" pitchFamily="34" charset="0"/>
              <a:buChar char="•"/>
            </a:pPr>
            <a:r>
              <a:rPr lang="en-GB" altLang="en-US" sz="2400" dirty="0"/>
              <a:t>111 comments received </a:t>
            </a:r>
            <a:r>
              <a:rPr lang="tr-TR" altLang="en-US" sz="2400" dirty="0"/>
              <a:t>(11-22/0678r1)</a:t>
            </a:r>
            <a:endParaRPr lang="en-GB" altLang="en-US" sz="2000" dirty="0"/>
          </a:p>
          <a:p>
            <a:endParaRPr lang="en-GB" altLang="en-US" dirty="0"/>
          </a:p>
        </p:txBody>
      </p:sp>
    </p:spTree>
    <p:extLst>
      <p:ext uri="{BB962C8B-B14F-4D97-AF65-F5344CB8AC3E}">
        <p14:creationId xmlns:p14="http://schemas.microsoft.com/office/powerpoint/2010/main" val="12443745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April 2022</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0" y="685801"/>
            <a:ext cx="10475383" cy="1065213"/>
          </a:xfrm>
        </p:spPr>
        <p:txBody>
          <a:bodyPr/>
          <a:lstStyle/>
          <a:p>
            <a:pPr algn="l">
              <a:buFontTx/>
              <a:buNone/>
            </a:pPr>
            <a:r>
              <a:rPr lang="en-GB" altLang="en-US" dirty="0"/>
              <a:t>Motion to approve the minutes from the Mar. 2022 meeting</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r>
              <a:rPr lang="en-GB" altLang="en-US" dirty="0"/>
              <a:t>Approve the minutes from the Mar. 2021 plenary meeting, specifically: </a:t>
            </a:r>
          </a:p>
          <a:p>
            <a:endParaRPr lang="en-GB" altLang="en-US" sz="2000" dirty="0"/>
          </a:p>
          <a:p>
            <a:endParaRPr lang="en-GB" altLang="en-US" sz="2000" dirty="0"/>
          </a:p>
          <a:p>
            <a:r>
              <a:rPr lang="en-GB" altLang="en-US" sz="2000" dirty="0"/>
              <a:t>Move: 		</a:t>
            </a:r>
          </a:p>
          <a:p>
            <a:r>
              <a:rPr lang="en-GB" altLang="en-US" sz="2000" dirty="0"/>
              <a:t>Second:		</a:t>
            </a:r>
          </a:p>
          <a:p>
            <a:endParaRPr lang="en-GB" altLang="en-US" sz="2000" dirty="0"/>
          </a:p>
          <a:p>
            <a:r>
              <a:rPr lang="en-GB" altLang="en-US" sz="2000" dirty="0"/>
              <a:t>Y / N / A 	</a:t>
            </a:r>
            <a:endParaRPr lang="en-GB" altLang="en-US" dirty="0"/>
          </a:p>
        </p:txBody>
      </p:sp>
    </p:spTree>
    <p:extLst>
      <p:ext uri="{BB962C8B-B14F-4D97-AF65-F5344CB8AC3E}">
        <p14:creationId xmlns:p14="http://schemas.microsoft.com/office/powerpoint/2010/main" val="6983575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April 2022</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1" y="685801"/>
            <a:ext cx="10361084" cy="1065213"/>
          </a:xfrm>
        </p:spPr>
        <p:txBody>
          <a:bodyPr/>
          <a:lstStyle/>
          <a:p>
            <a:pPr algn="l">
              <a:buFontTx/>
              <a:buNone/>
            </a:pPr>
            <a:r>
              <a:rPr lang="en-GB" altLang="en-US" dirty="0"/>
              <a:t>Motion to approve the minutes between the Mar. 2022 and May 2022 meeting</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r>
              <a:rPr lang="en-GB" altLang="en-US" dirty="0"/>
              <a:t>Approve the minutes from the telecons between the March 2022 and May 2022 meeting, specifically: </a:t>
            </a:r>
          </a:p>
          <a:p>
            <a:pPr>
              <a:buFont typeface="Arial" panose="020B0604020202020204" pitchFamily="34" charset="0"/>
              <a:buChar char="•"/>
            </a:pPr>
            <a:r>
              <a:rPr lang="en-GB" altLang="en-US" dirty="0"/>
              <a:t>Doc. </a:t>
            </a:r>
          </a:p>
          <a:p>
            <a:pPr>
              <a:buFont typeface="Arial" panose="020B0604020202020204" pitchFamily="34" charset="0"/>
              <a:buChar char="•"/>
            </a:pPr>
            <a:endParaRPr lang="en-GB" altLang="en-US" dirty="0"/>
          </a:p>
          <a:p>
            <a:endParaRPr lang="en-GB" altLang="en-US" sz="2000" dirty="0"/>
          </a:p>
          <a:p>
            <a:r>
              <a:rPr lang="en-GB" altLang="en-US" sz="2000" dirty="0"/>
              <a:t>Move: 		</a:t>
            </a:r>
          </a:p>
          <a:p>
            <a:r>
              <a:rPr lang="en-GB" altLang="en-US" sz="2000" dirty="0"/>
              <a:t>Second:		</a:t>
            </a:r>
          </a:p>
          <a:p>
            <a:endParaRPr lang="en-GB" altLang="en-US" sz="2000" dirty="0"/>
          </a:p>
          <a:p>
            <a:r>
              <a:rPr lang="en-GB" altLang="en-US" sz="2000" dirty="0"/>
              <a:t>Y / N / A	</a:t>
            </a:r>
          </a:p>
          <a:p>
            <a:r>
              <a:rPr lang="en-GB" altLang="en-US" sz="2000" dirty="0"/>
              <a:t>	</a:t>
            </a:r>
            <a:endParaRPr lang="en-GB" altLang="en-US" dirty="0"/>
          </a:p>
        </p:txBody>
      </p:sp>
    </p:spTree>
    <p:extLst>
      <p:ext uri="{BB962C8B-B14F-4D97-AF65-F5344CB8AC3E}">
        <p14:creationId xmlns:p14="http://schemas.microsoft.com/office/powerpoint/2010/main" val="38222406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April 2022</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1" y="685801"/>
            <a:ext cx="10361084" cy="1065213"/>
          </a:xfrm>
        </p:spPr>
        <p:txBody>
          <a:bodyPr/>
          <a:lstStyle/>
          <a:p>
            <a:pPr algn="l">
              <a:buFontTx/>
              <a:buNone/>
            </a:pPr>
            <a:r>
              <a:rPr lang="en-GB" altLang="en-US" dirty="0"/>
              <a:t>Telecom schedule</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endParaRPr lang="en-GB" altLang="en-US" dirty="0"/>
          </a:p>
        </p:txBody>
      </p:sp>
    </p:spTree>
    <p:extLst>
      <p:ext uri="{BB962C8B-B14F-4D97-AF65-F5344CB8AC3E}">
        <p14:creationId xmlns:p14="http://schemas.microsoft.com/office/powerpoint/2010/main" val="2303631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April 2022</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1" y="685801"/>
            <a:ext cx="10361084" cy="1065213"/>
          </a:xfrm>
        </p:spPr>
        <p:txBody>
          <a:bodyPr/>
          <a:lstStyle/>
          <a:p>
            <a:pPr algn="l">
              <a:buFontTx/>
              <a:buNone/>
            </a:pPr>
            <a:r>
              <a:rPr lang="en-GB" altLang="en-US" dirty="0"/>
              <a:t>Motion</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pPr marL="0" lvl="0" indent="0">
              <a:tabLst>
                <a:tab pos="457200" algn="l"/>
              </a:tabLst>
            </a:pPr>
            <a:r>
              <a:rPr lang="en-US" sz="2400" b="1" dirty="0">
                <a:effectLst/>
                <a:latin typeface="Times New Roman" panose="02020603050405020304" pitchFamily="18" charset="0"/>
                <a:ea typeface="Times New Roman" panose="02020603050405020304" pitchFamily="18" charset="0"/>
              </a:rPr>
              <a:t>Having approved comment resolutions for all of the comments in doc. 11-21/</a:t>
            </a:r>
            <a:r>
              <a:rPr lang="en-US" sz="2400" b="1" dirty="0" err="1">
                <a:effectLst/>
                <a:latin typeface="Times New Roman" panose="02020603050405020304" pitchFamily="18" charset="0"/>
                <a:ea typeface="Times New Roman" panose="02020603050405020304" pitchFamily="18" charset="0"/>
              </a:rPr>
              <a:t>XXXXrX</a:t>
            </a:r>
            <a:r>
              <a:rPr lang="en-US" sz="2400" b="1" dirty="0">
                <a:effectLst/>
                <a:latin typeface="Times New Roman" panose="02020603050405020304" pitchFamily="18" charset="0"/>
                <a:ea typeface="Times New Roman" panose="02020603050405020304" pitchFamily="18" charset="0"/>
              </a:rPr>
              <a:t> for </a:t>
            </a:r>
            <a:r>
              <a:rPr lang="en-US" sz="2400" b="1" dirty="0" err="1">
                <a:effectLst/>
                <a:latin typeface="Times New Roman" panose="02020603050405020304" pitchFamily="18" charset="0"/>
                <a:ea typeface="Times New Roman" panose="02020603050405020304" pitchFamily="18" charset="0"/>
              </a:rPr>
              <a:t>TGbb</a:t>
            </a:r>
            <a:r>
              <a:rPr lang="en-US" sz="2400" b="1" dirty="0">
                <a:effectLst/>
                <a:latin typeface="Times New Roman" panose="02020603050405020304" pitchFamily="18" charset="0"/>
                <a:ea typeface="Times New Roman" panose="02020603050405020304" pitchFamily="18" charset="0"/>
              </a:rPr>
              <a:t> Draft 2</a:t>
            </a:r>
            <a:r>
              <a:rPr lang="en-US" dirty="0">
                <a:latin typeface="Times New Roman" panose="02020603050405020304" pitchFamily="18" charset="0"/>
                <a:ea typeface="Times New Roman" panose="02020603050405020304" pitchFamily="18" charset="0"/>
              </a:rPr>
              <a:t>.0</a:t>
            </a:r>
            <a:br>
              <a:rPr lang="en-US" sz="2400" b="1" dirty="0">
                <a:effectLst/>
                <a:latin typeface="Times New Roman" panose="02020603050405020304" pitchFamily="18" charset="0"/>
                <a:ea typeface="Times New Roman" panose="02020603050405020304" pitchFamily="18" charset="0"/>
              </a:rPr>
            </a:br>
            <a:r>
              <a:rPr lang="en-US" sz="2400" b="1" dirty="0">
                <a:effectLst/>
                <a:latin typeface="Times New Roman" panose="02020603050405020304" pitchFamily="18" charset="0"/>
                <a:ea typeface="Times New Roman" panose="02020603050405020304" pitchFamily="18" charset="0"/>
              </a:rPr>
              <a:t>Instruct the editor to prepare Draft 3.0 incorporating these resolutions, and</a:t>
            </a:r>
          </a:p>
          <a:p>
            <a:pPr marL="0" lvl="0" indent="0">
              <a:tabLst>
                <a:tab pos="457200" algn="l"/>
              </a:tabLst>
            </a:pPr>
            <a:r>
              <a:rPr lang="en-US" dirty="0">
                <a:latin typeface="Times New Roman" panose="02020603050405020304" pitchFamily="18" charset="0"/>
                <a:ea typeface="Times New Roman" panose="02020603050405020304" pitchFamily="18" charset="0"/>
              </a:rPr>
              <a:t>Start a 15-day WG LB re-circulation ballot. </a:t>
            </a:r>
            <a:endParaRPr lang="en-US" sz="2400" b="1" dirty="0">
              <a:effectLst/>
              <a:latin typeface="Times New Roman" panose="02020603050405020304" pitchFamily="18" charset="0"/>
              <a:ea typeface="Times New Roman" panose="02020603050405020304" pitchFamily="18" charset="0"/>
            </a:endParaRPr>
          </a:p>
          <a:p>
            <a:endParaRPr lang="en-GB" altLang="en-US" sz="2000" dirty="0"/>
          </a:p>
          <a:p>
            <a:r>
              <a:rPr lang="en-GB" altLang="en-US" sz="2000" dirty="0"/>
              <a:t>Move: 		</a:t>
            </a:r>
          </a:p>
          <a:p>
            <a:r>
              <a:rPr lang="en-GB" altLang="en-US" sz="2000" dirty="0"/>
              <a:t>Second:		</a:t>
            </a:r>
          </a:p>
          <a:p>
            <a:endParaRPr lang="en-GB" altLang="en-US" sz="2000" dirty="0"/>
          </a:p>
          <a:p>
            <a:r>
              <a:rPr lang="en-GB" altLang="en-US" sz="2000" dirty="0"/>
              <a:t>Y / N / A	</a:t>
            </a:r>
          </a:p>
        </p:txBody>
      </p:sp>
    </p:spTree>
    <p:extLst>
      <p:ext uri="{BB962C8B-B14F-4D97-AF65-F5344CB8AC3E}">
        <p14:creationId xmlns:p14="http://schemas.microsoft.com/office/powerpoint/2010/main" val="28764648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19</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April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contains the IEEE 802.11 </a:t>
            </a:r>
            <a:r>
              <a:rPr lang="en-GB" dirty="0" err="1"/>
              <a:t>TGbb</a:t>
            </a:r>
            <a:r>
              <a:rPr lang="en-GB" dirty="0"/>
              <a:t> agenda for the teleconferences at the May 2022 plenary.</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April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April 2022</a:t>
            </a:r>
            <a:endParaRPr lang="en-GB"/>
          </a:p>
        </p:txBody>
      </p:sp>
      <p:grpSp>
        <p:nvGrpSpPr>
          <p:cNvPr id="8" name="Group 7">
            <a:extLst>
              <a:ext uri="{FF2B5EF4-FFF2-40B4-BE49-F238E27FC236}">
                <a16:creationId xmlns:a16="http://schemas.microsoft.com/office/drawing/2014/main" id="{AE72C9CC-890D-478C-A22E-52C0CE01346F}"/>
              </a:ext>
            </a:extLst>
          </p:cNvPr>
          <p:cNvGrpSpPr/>
          <p:nvPr/>
        </p:nvGrpSpPr>
        <p:grpSpPr>
          <a:xfrm>
            <a:off x="1459013" y="800100"/>
            <a:ext cx="9373458"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GB" altLang="en-US" kern="0" dirty="0">
                  <a:solidFill>
                    <a:srgbClr val="000000"/>
                  </a:solidFill>
                  <a:latin typeface="Times New Roman"/>
                </a:rPr>
                <a:t>Link to IEEE Disclosure of Affiliation </a:t>
              </a:r>
            </a:p>
            <a:p>
              <a:pPr lvl="2">
                <a:defRPr/>
              </a:pPr>
              <a:r>
                <a:rPr lang="en-GB" altLang="en-US" sz="2000" kern="0" dirty="0">
                  <a:solidFill>
                    <a:srgbClr val="000000"/>
                  </a:solidFill>
                  <a:latin typeface="Times New Roman"/>
                  <a:hlinkClick r:id="rId3"/>
                </a:rPr>
                <a:t>http://standards.ieee.org/faqs/affiliationFAQ.html</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Links to IEEE Antitrust Guidelines</a:t>
              </a:r>
            </a:p>
            <a:p>
              <a:pPr lvl="2">
                <a:defRPr/>
              </a:pPr>
              <a:r>
                <a:rPr lang="en-GB" altLang="en-US" sz="2000" kern="0" dirty="0">
                  <a:solidFill>
                    <a:srgbClr val="000000"/>
                  </a:solidFill>
                  <a:latin typeface="Times New Roman"/>
                  <a:hlinkClick r:id="rId4"/>
                </a:rPr>
                <a:t>http://standards.ieee.org/resources/antitrust-guidelines.pdf</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 to IEEE Code of Ethics</a:t>
              </a:r>
            </a:p>
            <a:p>
              <a:pPr lvl="2">
                <a:defRPr/>
              </a:pPr>
              <a:r>
                <a:rPr lang="en-GB" altLang="en-US" sz="2000" kern="0" dirty="0">
                  <a:solidFill>
                    <a:srgbClr val="000000"/>
                  </a:solidFill>
                  <a:latin typeface="Times New Roman"/>
                  <a:hlinkClick r:id="rId5"/>
                </a:rPr>
                <a:t>http://www.ieee.org/web/membership/ethics/code_ethics.html</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 to IEEE Patent Policy</a:t>
              </a:r>
            </a:p>
            <a:p>
              <a:pPr lvl="2">
                <a:defRPr/>
              </a:pPr>
              <a:r>
                <a:rPr lang="en-GB" altLang="en-US" sz="2000" kern="0" dirty="0">
                  <a:solidFill>
                    <a:srgbClr val="000000"/>
                  </a:solidFill>
                  <a:latin typeface="Times New Roman"/>
                  <a:hlinkClick r:id="rId6"/>
                </a:rPr>
                <a:t>http://standards.ieee.org/board/pat/pat-slideset.ppt</a:t>
              </a:r>
              <a:r>
                <a:rPr lang="en-GB" altLang="en-US" sz="2000" kern="0" dirty="0">
                  <a:solidFill>
                    <a:srgbClr val="000000"/>
                  </a:solidFill>
                  <a:latin typeface="Times New Roman"/>
                </a:rPr>
                <a:t> </a:t>
              </a:r>
            </a:p>
            <a:p>
              <a:pPr lvl="1">
                <a:defRPr/>
              </a:pPr>
              <a:endParaRPr lang="en-GB" altLang="en-US" kern="0" dirty="0">
                <a:solidFill>
                  <a:srgbClr val="000000"/>
                </a:solidFill>
                <a:latin typeface="Times New Roman"/>
              </a:endParaRP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GB" altLang="en-US" b="1" dirty="0">
                <a:cs typeface="Calibri" panose="020F0502020204030204" pitchFamily="34" charset="0"/>
              </a:rPr>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 </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GB" altLang="en-US" b="1" dirty="0">
                <a:cs typeface="Calibri" panose="020F0502020204030204" pitchFamily="34" charset="0"/>
              </a:rPr>
              <a:t>Participants should 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GB" altLang="en-US" sz="3200" b="1" dirty="0">
                <a:cs typeface="Calibri" panose="020F0502020204030204" pitchFamily="34" charset="0"/>
              </a:rPr>
              <a:t>Early identification of holders of potential </a:t>
            </a:r>
          </a:p>
          <a:p>
            <a:pPr lvl="1" algn="ctr"/>
            <a:r>
              <a:rPr lang="en-GB" altLang="en-US" sz="3200" b="1" dirty="0">
                <a:cs typeface="Calibri" panose="020F0502020204030204" pitchFamily="34" charset="0"/>
              </a:rPr>
              <a:t>Essential Patent Claims is encouraged</a:t>
            </a:r>
            <a:endParaRPr lang="en-US" altLang="en-US" sz="3200" b="1"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April 2022</a:t>
            </a:r>
            <a:endParaRPr lang="en-GB"/>
          </a:p>
        </p:txBody>
      </p:sp>
    </p:spTree>
    <p:extLst>
      <p:ext uri="{BB962C8B-B14F-4D97-AF65-F5344CB8AC3E}">
        <p14:creationId xmlns:p14="http://schemas.microsoft.com/office/powerpoint/2010/main" val="13497201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April 2022</a:t>
            </a:r>
            <a:endParaRPr lang="en-GB"/>
          </a:p>
        </p:txBody>
      </p:sp>
    </p:spTree>
    <p:extLst>
      <p:ext uri="{BB962C8B-B14F-4D97-AF65-F5344CB8AC3E}">
        <p14:creationId xmlns:p14="http://schemas.microsoft.com/office/powerpoint/2010/main" val="1370890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2">
              <a:lnSpc>
                <a:spcPct val="90000"/>
              </a:lnSpc>
              <a:spcBef>
                <a:spcPct val="0"/>
              </a:spcBef>
            </a:pPr>
            <a:r>
              <a:rPr lang="en-US" altLang="en-US" b="1" dirty="0">
                <a:cs typeface="Calibri" panose="020F0502020204030204" pitchFamily="34" charset="0"/>
                <a:hlinkClick r:id="rId3"/>
              </a:rPr>
              <a:t>http://standards.ieee.org/about/sasb/patcom/materials.html</a:t>
            </a:r>
            <a:endParaRPr lang="en-US" altLang="en-US" b="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April 2022</a:t>
            </a:r>
            <a:endParaRPr lang="en-GB"/>
          </a:p>
        </p:txBody>
      </p:sp>
    </p:spTree>
    <p:extLst>
      <p:ext uri="{BB962C8B-B14F-4D97-AF65-F5344CB8AC3E}">
        <p14:creationId xmlns:p14="http://schemas.microsoft.com/office/powerpoint/2010/main" val="370997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GB" altLang="en-US" sz="1800" b="1" dirty="0">
                <a:solidFill>
                  <a:schemeClr val="accent6">
                    <a:lumMod val="75000"/>
                  </a:schemeClr>
                </a:solidFill>
                <a:cs typeface="Arial" pitchFamily="34" charset="0"/>
              </a:rPr>
              <a:t>Don’t be silent if inappropriate topics are discussed. Formally object to the discussion immediately</a:t>
            </a:r>
            <a:r>
              <a:rPr lang="en-US" altLang="en-US" sz="1800" b="1" dirty="0">
                <a:solidFill>
                  <a:schemeClr val="accent6">
                    <a:lumMod val="75000"/>
                  </a:schemeClr>
                </a:solidFill>
                <a:cs typeface="Arial" pitchFamily="34" charset="0"/>
              </a:rPr>
              <a: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GB" altLang="en-US" sz="1400" dirty="0">
                <a:solidFill>
                  <a:schemeClr val="accent6">
                    <a:lumMod val="75000"/>
                  </a:schemeClr>
                </a:solidFill>
                <a:cs typeface="Arial" pitchFamily="34" charset="0"/>
              </a:rPr>
              <a:t>For more details, see IEEE SA Standards Board Operations Manual, clause 5.3.10 and Antitrust and Competition Policy: What You Need to Know at http://standards.ieee.org/develop/policies/antitrust.pdf</a:t>
            </a:r>
            <a:endParaRPr lang="en-US" altLang="en-US" sz="1400" dirty="0">
              <a:solidFill>
                <a:schemeClr val="accent6">
                  <a:lumMod val="75000"/>
                </a:schemeClr>
              </a:solidFill>
              <a:cs typeface="Arial"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April 2022</a:t>
            </a:r>
            <a:endParaRPr lang="en-GB"/>
          </a:p>
        </p:txBody>
      </p:sp>
    </p:spTree>
    <p:extLst>
      <p:ext uri="{BB962C8B-B14F-4D97-AF65-F5344CB8AC3E}">
        <p14:creationId xmlns:p14="http://schemas.microsoft.com/office/powerpoint/2010/main" val="2002788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April 2022</a:t>
            </a:r>
            <a:endParaRPr lang="en-GB"/>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000"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2000" dirty="0"/>
              <a:t>Previously Published material (copyright assertion indicated) shall not be presented/submitted to the Working Group nor incorporated into a Working Group draft unless permission is granted. </a:t>
            </a:r>
          </a:p>
          <a:p>
            <a:pPr marL="1257300" lvl="2" indent="-342900">
              <a:buSzPct val="150000"/>
              <a:buFont typeface="Arial" panose="020B0604020202020204" pitchFamily="34" charset="0"/>
              <a:buChar char="•"/>
            </a:pPr>
            <a:r>
              <a:rPr lang="en-US" altLang="en-US" sz="2000" dirty="0"/>
              <a:t>Prior to presentation or submission, you shall notify the Working Group Chair of previously Published material and should assist the Chair in obtaining copyright permission acceptable to IEEE SA.</a:t>
            </a:r>
          </a:p>
          <a:p>
            <a:pPr marL="1257300" lvl="2" indent="-342900">
              <a:buSzPct val="150000"/>
              <a:buFont typeface="Arial" panose="020B0604020202020204" pitchFamily="34" charset="0"/>
              <a:buChar char="•"/>
            </a:pPr>
            <a:r>
              <a:rPr lang="en-US" altLang="en-US" sz="2000" dirty="0"/>
              <a:t>For material that is not previously Published, IEEE is automatically granted a license to use any material that is presented or submitted.</a:t>
            </a:r>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April 2022</a:t>
            </a:r>
            <a:endParaRPr lang="en-GB"/>
          </a:p>
        </p:txBody>
      </p:sp>
    </p:spTree>
    <p:extLst>
      <p:ext uri="{BB962C8B-B14F-4D97-AF65-F5344CB8AC3E}">
        <p14:creationId xmlns:p14="http://schemas.microsoft.com/office/powerpoint/2010/main" val="6275139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142</TotalTime>
  <Words>1854</Words>
  <Application>Microsoft Office PowerPoint</Application>
  <PresentationFormat>Geniş ekran</PresentationFormat>
  <Paragraphs>246</Paragraphs>
  <Slides>19</Slides>
  <Notes>14</Notes>
  <HiddenSlides>0</HiddenSlides>
  <MMClips>0</MMClips>
  <ScaleCrop>false</ScaleCrop>
  <HeadingPairs>
    <vt:vector size="8" baseType="variant">
      <vt:variant>
        <vt:lpstr>Kullanılan Yazı Tipleri</vt:lpstr>
      </vt:variant>
      <vt:variant>
        <vt:i4>4</vt:i4>
      </vt:variant>
      <vt:variant>
        <vt:lpstr>Tema</vt:lpstr>
      </vt:variant>
      <vt:variant>
        <vt:i4>1</vt:i4>
      </vt:variant>
      <vt:variant>
        <vt:lpstr>Eklenmiş OLE Hizmet Programları</vt:lpstr>
      </vt:variant>
      <vt:variant>
        <vt:i4>1</vt:i4>
      </vt:variant>
      <vt:variant>
        <vt:lpstr>Slayt Başlıkları</vt:lpstr>
      </vt:variant>
      <vt:variant>
        <vt:i4>19</vt:i4>
      </vt:variant>
    </vt:vector>
  </HeadingPairs>
  <TitlesOfParts>
    <vt:vector size="25" baseType="lpstr">
      <vt:lpstr>Arial</vt:lpstr>
      <vt:lpstr>Calibri</vt:lpstr>
      <vt:lpstr>Monotype Sorts</vt:lpstr>
      <vt:lpstr>Times New Roman</vt:lpstr>
      <vt:lpstr>Office Theme</vt:lpstr>
      <vt:lpstr>Microsoft Word 97 - 2003 Belgesi</vt:lpstr>
      <vt:lpstr>Light Communications Task Group (TGbb)  May 2022 Teleconference Agenda</vt:lpstr>
      <vt:lpstr>Abstract</vt:lpstr>
      <vt:lpstr>PowerPoint Sunusu</vt:lpstr>
      <vt:lpstr>Participants have a duty to inform the IEEE</vt:lpstr>
      <vt:lpstr>Ways to inform IEEE</vt:lpstr>
      <vt:lpstr>Patent-related information</vt:lpstr>
      <vt:lpstr>Other Guidelines for IEEE WG Meetings</vt:lpstr>
      <vt:lpstr>Participation in IEEE 802 Meetings</vt:lpstr>
      <vt:lpstr>IEEE SA Copyright Policy</vt:lpstr>
      <vt:lpstr>IEEE SA Copyright Policy</vt:lpstr>
      <vt:lpstr>Logistics (1)</vt:lpstr>
      <vt:lpstr>Logistics (2)</vt:lpstr>
      <vt:lpstr>Agenda items for the teleconference</vt:lpstr>
      <vt:lpstr>LB263</vt:lpstr>
      <vt:lpstr>Motion to approve the minutes from the Mar. 2022 meeting</vt:lpstr>
      <vt:lpstr>Motion to approve the minutes between the Mar. 2022 and May 2022 meeting</vt:lpstr>
      <vt:lpstr>Telecom schedule</vt:lpstr>
      <vt:lpstr>Motion</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Tunçer Baykaş</cp:lastModifiedBy>
  <cp:revision>129</cp:revision>
  <cp:lastPrinted>1601-01-01T00:00:00Z</cp:lastPrinted>
  <dcterms:created xsi:type="dcterms:W3CDTF">2019-08-08T09:50:31Z</dcterms:created>
  <dcterms:modified xsi:type="dcterms:W3CDTF">2022-05-09T15:13:51Z</dcterms:modified>
</cp:coreProperties>
</file>