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26"/>
  </p:notesMasterIdLst>
  <p:handoutMasterIdLst>
    <p:handoutMasterId r:id="rId27"/>
  </p:handoutMasterIdLst>
  <p:sldIdLst>
    <p:sldId id="269" r:id="rId3"/>
    <p:sldId id="370" r:id="rId4"/>
    <p:sldId id="427" r:id="rId5"/>
    <p:sldId id="428" r:id="rId6"/>
    <p:sldId id="464" r:id="rId7"/>
    <p:sldId id="465" r:id="rId8"/>
    <p:sldId id="436" r:id="rId9"/>
    <p:sldId id="453" r:id="rId10"/>
    <p:sldId id="403" r:id="rId11"/>
    <p:sldId id="404" r:id="rId12"/>
    <p:sldId id="430" r:id="rId13"/>
    <p:sldId id="406" r:id="rId14"/>
    <p:sldId id="451" r:id="rId15"/>
    <p:sldId id="476" r:id="rId16"/>
    <p:sldId id="472" r:id="rId17"/>
    <p:sldId id="471" r:id="rId18"/>
    <p:sldId id="409" r:id="rId19"/>
    <p:sldId id="477" r:id="rId20"/>
    <p:sldId id="455" r:id="rId21"/>
    <p:sldId id="474" r:id="rId22"/>
    <p:sldId id="475" r:id="rId23"/>
    <p:sldId id="454" r:id="rId24"/>
    <p:sldId id="478" r:id="rId25"/>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2FBFC"/>
    <a:srgbClr val="00FFFF"/>
    <a:srgbClr val="00CC99"/>
    <a:srgbClr val="FF33CC"/>
    <a:srgbClr val="66FF99"/>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579" autoAdjust="0"/>
    <p:restoredTop sz="92643" autoAdjust="0"/>
  </p:normalViewPr>
  <p:slideViewPr>
    <p:cSldViewPr>
      <p:cViewPr varScale="1">
        <p:scale>
          <a:sx n="115" d="100"/>
          <a:sy n="115" d="100"/>
        </p:scale>
        <p:origin x="1074" y="114"/>
      </p:cViewPr>
      <p:guideLst>
        <p:guide orient="horz" pos="2160"/>
        <p:guide pos="3840"/>
      </p:guideLst>
    </p:cSldViewPr>
  </p:slideViewPr>
  <p:outlineViewPr>
    <p:cViewPr>
      <p:scale>
        <a:sx n="33" d="100"/>
        <a:sy n="33" d="100"/>
      </p:scale>
      <p:origin x="0" y="-7002"/>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3540" y="-324"/>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802.11-22/0579r0</a:t>
            </a:r>
            <a:endParaRPr lang="en-US"/>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May 2022</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ltLang="en-US"/>
              <a:t>Page </a:t>
            </a:r>
            <a:fld id="{F32D01EB-7F25-48B6-9547-ECE47E752835}" type="slidenum">
              <a:rPr lang="en-US" altLang="en-US"/>
              <a:pPr>
                <a:defRPr/>
              </a:pPr>
              <a:t>‹#›</a:t>
            </a:fld>
            <a:endParaRPr lang="en-US" alt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46927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802.11-22/0579r0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May 2022</a:t>
            </a:r>
            <a:endParaRPr lang="en-US"/>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ltLang="en-US"/>
              <a:t>Page </a:t>
            </a:r>
            <a:fld id="{2D9A1103-2536-4E94-B60E-B659F7EE337B}" type="slidenum">
              <a:rPr lang="en-US" altLang="en-US"/>
              <a:pPr>
                <a:defRPr/>
              </a:pPr>
              <a:t>‹#›</a:t>
            </a:fld>
            <a:endParaRPr lang="en-US" alt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6534498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802.11-22/0579r0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May 2022</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514D2267-1DDB-45C3-B02A-3D1475216CF1}" type="slidenum">
              <a:rPr lang="en-US" altLang="en-US" sz="1200" b="0" smtClean="0"/>
              <a:pPr/>
              <a:t>1</a:t>
            </a:fld>
            <a:endParaRPr lang="en-US" alt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65363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May 2022</a:t>
            </a:r>
          </a:p>
        </p:txBody>
      </p:sp>
      <p:sp>
        <p:nvSpPr>
          <p:cNvPr id="28675" name="Slide Image Placeholder 1"/>
          <p:cNvSpPr>
            <a:spLocks noGrp="1" noRot="1" noChangeAspect="1" noTextEdit="1"/>
          </p:cNvSpPr>
          <p:nvPr>
            <p:ph type="sldImg"/>
          </p:nvPr>
        </p:nvSpPr>
        <p:spPr>
          <a:xfrm>
            <a:off x="2335213" y="538163"/>
            <a:ext cx="4702175" cy="2646362"/>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8677"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802.11-22/0579r0</a:t>
            </a:r>
          </a:p>
        </p:txBody>
      </p:sp>
      <p:sp>
        <p:nvSpPr>
          <p:cNvPr id="28678"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8679"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8680"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6B2873D9-7A22-4C58-B60A-9DC4FE9F7D47}" type="slidenum">
              <a:rPr lang="en-US" altLang="en-US" sz="1200" b="0" smtClean="0"/>
              <a:pPr/>
              <a:t>13</a:t>
            </a:fld>
            <a:endParaRPr lang="en-US" altLang="en-US" sz="1200" b="0" smtClean="0"/>
          </a:p>
        </p:txBody>
      </p:sp>
    </p:spTree>
    <p:extLst>
      <p:ext uri="{BB962C8B-B14F-4D97-AF65-F5344CB8AC3E}">
        <p14:creationId xmlns:p14="http://schemas.microsoft.com/office/powerpoint/2010/main" val="11262442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May 2022</a:t>
            </a:r>
          </a:p>
        </p:txBody>
      </p:sp>
      <p:sp>
        <p:nvSpPr>
          <p:cNvPr id="31747" name="Slide Image Placeholder 1"/>
          <p:cNvSpPr>
            <a:spLocks noGrp="1" noRot="1" noChangeAspect="1" noTextEdit="1"/>
          </p:cNvSpPr>
          <p:nvPr>
            <p:ph type="sldImg"/>
          </p:nvPr>
        </p:nvSpPr>
        <p:spPr>
          <a:xfrm>
            <a:off x="2335213" y="538163"/>
            <a:ext cx="4702175" cy="2646362"/>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1749"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802.11-22/0579r0</a:t>
            </a:r>
          </a:p>
        </p:txBody>
      </p:sp>
      <p:sp>
        <p:nvSpPr>
          <p:cNvPr id="31750"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31751"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31752"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96A2EC4A-26C0-4D19-B3B4-38491F7E6F6E}" type="slidenum">
              <a:rPr lang="en-US" altLang="en-US" sz="1200" b="0" smtClean="0"/>
              <a:pPr/>
              <a:t>15</a:t>
            </a:fld>
            <a:endParaRPr lang="en-US" altLang="en-US" sz="1200" b="0" smtClean="0"/>
          </a:p>
        </p:txBody>
      </p:sp>
    </p:spTree>
    <p:extLst>
      <p:ext uri="{BB962C8B-B14F-4D97-AF65-F5344CB8AC3E}">
        <p14:creationId xmlns:p14="http://schemas.microsoft.com/office/powerpoint/2010/main" val="1793865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802.11-22/0579r0</a:t>
            </a:r>
            <a:endParaRPr lang="en-US"/>
          </a:p>
        </p:txBody>
      </p:sp>
      <p:sp>
        <p:nvSpPr>
          <p:cNvPr id="5" name="Date Placeholder 4"/>
          <p:cNvSpPr>
            <a:spLocks noGrp="1"/>
          </p:cNvSpPr>
          <p:nvPr>
            <p:ph type="dt" idx="11"/>
          </p:nvPr>
        </p:nvSpPr>
        <p:spPr/>
        <p:txBody>
          <a:bodyPr/>
          <a:lstStyle/>
          <a:p>
            <a:pPr>
              <a:defRPr/>
            </a:pPr>
            <a:r>
              <a:rPr lang="en-US" smtClean="0"/>
              <a:t>May 2022</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2D9A1103-2536-4E94-B60E-B659F7EE337B}" type="slidenum">
              <a:rPr lang="en-US" altLang="en-US" smtClean="0"/>
              <a:pPr>
                <a:defRPr/>
              </a:pPr>
              <a:t>16</a:t>
            </a:fld>
            <a:endParaRPr lang="en-US" altLang="en-US"/>
          </a:p>
        </p:txBody>
      </p:sp>
    </p:spTree>
    <p:extLst>
      <p:ext uri="{BB962C8B-B14F-4D97-AF65-F5344CB8AC3E}">
        <p14:creationId xmlns:p14="http://schemas.microsoft.com/office/powerpoint/2010/main" val="20229780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802.11-22/0579r0</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May 2022</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B043BC31-E8A9-4A17-AB65-414294921501}" type="slidenum">
              <a:rPr lang="en-US" altLang="en-US" sz="1200" b="0" smtClean="0"/>
              <a:pPr/>
              <a:t>17</a:t>
            </a:fld>
            <a:endParaRPr lang="en-US" altLang="en-US" sz="1200" b="0" smtClean="0"/>
          </a:p>
        </p:txBody>
      </p:sp>
    </p:spTree>
    <p:extLst>
      <p:ext uri="{BB962C8B-B14F-4D97-AF65-F5344CB8AC3E}">
        <p14:creationId xmlns:p14="http://schemas.microsoft.com/office/powerpoint/2010/main" val="35139571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802.11-22/0579r0</a:t>
            </a:r>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May 2022</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304FB85-2470-4AAA-A697-3628A401FADE}" type="slidenum">
              <a:rPr lang="en-US" altLang="en-US" sz="1200" b="0" smtClean="0"/>
              <a:pPr/>
              <a:t>18</a:t>
            </a:fld>
            <a:endParaRPr lang="en-US" altLang="en-US" sz="1200" b="0" smtClean="0"/>
          </a:p>
        </p:txBody>
      </p:sp>
    </p:spTree>
    <p:extLst>
      <p:ext uri="{BB962C8B-B14F-4D97-AF65-F5344CB8AC3E}">
        <p14:creationId xmlns:p14="http://schemas.microsoft.com/office/powerpoint/2010/main" val="5993768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802.11-22/0579r0</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May 2022</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21A27690-432F-4C83-8536-CEA930C02E6B}" type="slidenum">
              <a:rPr lang="en-US" altLang="en-US" sz="1200" b="0" smtClean="0"/>
              <a:pPr/>
              <a:t>21</a:t>
            </a:fld>
            <a:endParaRPr lang="en-US" altLang="en-US" sz="1200" b="0" smtClean="0"/>
          </a:p>
        </p:txBody>
      </p:sp>
    </p:spTree>
    <p:extLst>
      <p:ext uri="{BB962C8B-B14F-4D97-AF65-F5344CB8AC3E}">
        <p14:creationId xmlns:p14="http://schemas.microsoft.com/office/powerpoint/2010/main" val="9858558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May 2022</a:t>
            </a:r>
          </a:p>
        </p:txBody>
      </p:sp>
      <p:sp>
        <p:nvSpPr>
          <p:cNvPr id="43011" name="Slide Image Placeholder 1"/>
          <p:cNvSpPr>
            <a:spLocks noGrp="1" noRot="1" noChangeAspect="1" noTextEdit="1"/>
          </p:cNvSpPr>
          <p:nvPr>
            <p:ph type="sldImg"/>
          </p:nvPr>
        </p:nvSpPr>
        <p:spPr>
          <a:xfrm>
            <a:off x="2335213" y="538163"/>
            <a:ext cx="4702175" cy="2646362"/>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3013"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802.11-22/0579r0</a:t>
            </a:r>
          </a:p>
        </p:txBody>
      </p:sp>
      <p:sp>
        <p:nvSpPr>
          <p:cNvPr id="43014"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43015"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43016"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414BF364-3CA9-408D-B83D-20807EDDEFE2}" type="slidenum">
              <a:rPr lang="en-US" altLang="en-US" sz="1200" b="0" smtClean="0"/>
              <a:pPr/>
              <a:t>22</a:t>
            </a:fld>
            <a:endParaRPr lang="en-US" altLang="en-US" sz="1200" b="0" smtClean="0"/>
          </a:p>
        </p:txBody>
      </p:sp>
    </p:spTree>
    <p:extLst>
      <p:ext uri="{BB962C8B-B14F-4D97-AF65-F5344CB8AC3E}">
        <p14:creationId xmlns:p14="http://schemas.microsoft.com/office/powerpoint/2010/main" val="32117729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May 2022</a:t>
            </a:r>
          </a:p>
        </p:txBody>
      </p:sp>
      <p:sp>
        <p:nvSpPr>
          <p:cNvPr id="45059" name="Slide Image Placeholder 1"/>
          <p:cNvSpPr>
            <a:spLocks noGrp="1" noRot="1" noChangeAspect="1" noTextEdit="1"/>
          </p:cNvSpPr>
          <p:nvPr>
            <p:ph type="sldImg"/>
          </p:nvPr>
        </p:nvSpPr>
        <p:spPr>
          <a:xfrm>
            <a:off x="2335213" y="538163"/>
            <a:ext cx="4702175" cy="2646362"/>
          </a:xfrm>
          <a:ln/>
        </p:spPr>
      </p:sp>
      <p:sp>
        <p:nvSpPr>
          <p:cNvPr id="450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5061"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802.11-22/0579r0</a:t>
            </a:r>
          </a:p>
        </p:txBody>
      </p:sp>
      <p:sp>
        <p:nvSpPr>
          <p:cNvPr id="45062"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45063"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45064"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63F752B-CC74-4873-BFBA-FBE640B8FF2F}" type="slidenum">
              <a:rPr lang="en-US" altLang="en-US" sz="1200" b="0" smtClean="0"/>
              <a:pPr/>
              <a:t>23</a:t>
            </a:fld>
            <a:endParaRPr lang="en-US" altLang="en-US" sz="1200" b="0" smtClean="0"/>
          </a:p>
        </p:txBody>
      </p:sp>
    </p:spTree>
    <p:extLst>
      <p:ext uri="{BB962C8B-B14F-4D97-AF65-F5344CB8AC3E}">
        <p14:creationId xmlns:p14="http://schemas.microsoft.com/office/powerpoint/2010/main" val="42751306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802.11-22/0579r0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May 2022</a:t>
            </a:r>
          </a:p>
        </p:txBody>
      </p:sp>
      <p:sp>
        <p:nvSpPr>
          <p:cNvPr id="112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CD4C97C-430B-4DE0-B545-3CA4670B771D}" type="slidenum">
              <a:rPr lang="en-US" altLang="en-US" sz="1200" b="0" smtClean="0"/>
              <a:pPr/>
              <a:t>4</a:t>
            </a:fld>
            <a:endParaRPr lang="en-US" altLang="en-US" sz="1200" b="0" smtClean="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1100185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802.11-22/0579r0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May 2022</a:t>
            </a:r>
          </a:p>
        </p:txBody>
      </p:sp>
      <p:sp>
        <p:nvSpPr>
          <p:cNvPr id="133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01BBC25-ED73-458E-BF60-86A10D037771}" type="slidenum">
              <a:rPr lang="en-US" altLang="en-US" sz="1200" b="0" smtClean="0"/>
              <a:pPr/>
              <a:t>5</a:t>
            </a:fld>
            <a:endParaRPr lang="en-US" altLang="en-US" sz="1200" b="0" smtClean="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31670298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802.11-22/0579r0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May 2022</a:t>
            </a:r>
          </a:p>
        </p:txBody>
      </p:sp>
      <p:sp>
        <p:nvSpPr>
          <p:cNvPr id="153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75B0DED2-0745-4492-93DC-CF57A113D64D}" type="slidenum">
              <a:rPr lang="en-US" altLang="en-US" sz="1200" b="0" smtClean="0"/>
              <a:pPr/>
              <a:t>6</a:t>
            </a:fld>
            <a:endParaRPr lang="en-US" altLang="en-US" sz="1200" b="0" smtClean="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31894379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802.11-22/0579r0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May 2022</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9DB67281-BA7F-4672-9718-397D19374F4D}" type="slidenum">
              <a:rPr lang="en-US" altLang="en-US" sz="1200" b="0" smtClean="0"/>
              <a:pPr/>
              <a:t>7</a:t>
            </a:fld>
            <a:endParaRPr lang="en-US" altLang="en-US" sz="1200" b="0" smtClean="0"/>
          </a:p>
        </p:txBody>
      </p:sp>
    </p:spTree>
    <p:extLst>
      <p:ext uri="{BB962C8B-B14F-4D97-AF65-F5344CB8AC3E}">
        <p14:creationId xmlns:p14="http://schemas.microsoft.com/office/powerpoint/2010/main" val="1285706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946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802.11-22/0579r0</a:t>
            </a:r>
          </a:p>
        </p:txBody>
      </p:sp>
      <p:sp>
        <p:nvSpPr>
          <p:cNvPr id="1946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May 2022</a:t>
            </a:r>
          </a:p>
        </p:txBody>
      </p:sp>
      <p:sp>
        <p:nvSpPr>
          <p:cNvPr id="1946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194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5DC936DE-B491-4EA4-9039-B39FFA3E3C5D}" type="slidenum">
              <a:rPr lang="en-US" altLang="en-US" sz="1200" b="0" smtClean="0"/>
              <a:pPr/>
              <a:t>8</a:t>
            </a:fld>
            <a:endParaRPr lang="en-US" altLang="en-US" sz="1200" b="0" smtClean="0"/>
          </a:p>
        </p:txBody>
      </p:sp>
    </p:spTree>
    <p:extLst>
      <p:ext uri="{BB962C8B-B14F-4D97-AF65-F5344CB8AC3E}">
        <p14:creationId xmlns:p14="http://schemas.microsoft.com/office/powerpoint/2010/main" val="28410787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802.11-22/0579r0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May 2022</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BF722053-C1A8-4599-BDA8-525F09FEB6F0}" type="slidenum">
              <a:rPr lang="en-US" altLang="en-US" sz="1200" b="0" smtClean="0"/>
              <a:pPr/>
              <a:t>10</a:t>
            </a:fld>
            <a:endParaRPr lang="en-US" altLang="en-US" sz="1200" b="0" smtClean="0"/>
          </a:p>
        </p:txBody>
      </p:sp>
    </p:spTree>
    <p:extLst>
      <p:ext uri="{BB962C8B-B14F-4D97-AF65-F5344CB8AC3E}">
        <p14:creationId xmlns:p14="http://schemas.microsoft.com/office/powerpoint/2010/main" val="15370216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May 2022</a:t>
            </a:r>
          </a:p>
        </p:txBody>
      </p:sp>
      <p:sp>
        <p:nvSpPr>
          <p:cNvPr id="24579" name="Rectangle 2"/>
          <p:cNvSpPr>
            <a:spLocks noGrp="1" noChangeArrowheads="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802.11-22/0579r0</a:t>
            </a:r>
          </a:p>
        </p:txBody>
      </p:sp>
      <p:sp>
        <p:nvSpPr>
          <p:cNvPr id="24580" name="Rectangle 3"/>
          <p:cNvSpPr txBox="1">
            <a:spLocks noGrp="1" noChangeArrowheads="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4581" name="Rectangle 6"/>
          <p:cNvSpPr>
            <a:spLocks noGrp="1" noChangeArrowheads="1"/>
          </p:cNvSpPr>
          <p:nvPr>
            <p:ph type="ftr" sz="quarter" idx="4"/>
          </p:nvPr>
        </p:nvSpPr>
        <p:spPr>
          <a:xfrm>
            <a:off x="6437313" y="6862763"/>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4582" name="Rectangle 7"/>
          <p:cNvSpPr>
            <a:spLocks noGrp="1" noChangeArrowheads="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EE2D4A70-DD09-4D31-9FFE-3F14881DB165}" type="slidenum">
              <a:rPr lang="en-US" altLang="en-US" sz="1200" b="0" smtClean="0"/>
              <a:pPr/>
              <a:t>11</a:t>
            </a:fld>
            <a:endParaRPr lang="en-US" altLang="en-US" sz="1200" b="0" smtClean="0"/>
          </a:p>
        </p:txBody>
      </p:sp>
      <p:sp>
        <p:nvSpPr>
          <p:cNvPr id="24583" name="Rectangle 2"/>
          <p:cNvSpPr>
            <a:spLocks noGrp="1" noRot="1" noChangeAspect="1" noChangeArrowheads="1" noTextEdit="1"/>
          </p:cNvSpPr>
          <p:nvPr>
            <p:ph type="sldImg"/>
          </p:nvPr>
        </p:nvSpPr>
        <p:spPr>
          <a:ln/>
        </p:spPr>
      </p:sp>
      <p:sp>
        <p:nvSpPr>
          <p:cNvPr id="245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7462963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May 2022</a:t>
            </a:r>
          </a:p>
        </p:txBody>
      </p:sp>
      <p:sp>
        <p:nvSpPr>
          <p:cNvPr id="26627" name="Slide Image Placeholder 1"/>
          <p:cNvSpPr>
            <a:spLocks noGrp="1" noRot="1" noChangeAspect="1" noTextEdit="1"/>
          </p:cNvSpPr>
          <p:nvPr>
            <p:ph type="sldImg"/>
          </p:nvPr>
        </p:nvSpPr>
        <p:spPr>
          <a:xfrm>
            <a:off x="2335213" y="538163"/>
            <a:ext cx="4702175" cy="2646362"/>
          </a:xfrm>
          <a:ln/>
        </p:spPr>
      </p:sp>
      <p:sp>
        <p:nvSpPr>
          <p:cNvPr id="2662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6629"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802.11-22/0579r0</a:t>
            </a:r>
          </a:p>
        </p:txBody>
      </p:sp>
      <p:sp>
        <p:nvSpPr>
          <p:cNvPr id="26630"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6631"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6632"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81D88D78-9193-4EC7-928C-99499C84AFE4}" type="slidenum">
              <a:rPr lang="en-US" altLang="en-US" sz="1200" b="0" smtClean="0"/>
              <a:pPr/>
              <a:t>12</a:t>
            </a:fld>
            <a:endParaRPr lang="en-US" altLang="en-US" sz="1200" b="0" smtClean="0"/>
          </a:p>
        </p:txBody>
      </p:sp>
    </p:spTree>
    <p:extLst>
      <p:ext uri="{BB962C8B-B14F-4D97-AF65-F5344CB8AC3E}">
        <p14:creationId xmlns:p14="http://schemas.microsoft.com/office/powerpoint/2010/main" val="926975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79085C0-3381-47EE-9F50-DF48E4D023A3}" type="slidenum">
              <a:rPr lang="en-US" altLang="en-US"/>
              <a:pPr>
                <a:defRPr/>
              </a:pPr>
              <a:t>‹#›</a:t>
            </a:fld>
            <a:endParaRPr lang="en-US" altLang="en-US"/>
          </a:p>
        </p:txBody>
      </p:sp>
    </p:spTree>
    <p:extLst>
      <p:ext uri="{BB962C8B-B14F-4D97-AF65-F5344CB8AC3E}">
        <p14:creationId xmlns:p14="http://schemas.microsoft.com/office/powerpoint/2010/main" val="145129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CB2CE8D-115D-4F2F-B206-231B14B530EB}" type="slidenum">
              <a:rPr lang="en-US" altLang="en-US"/>
              <a:pPr>
                <a:defRPr/>
              </a:pPr>
              <a:t>‹#›</a:t>
            </a:fld>
            <a:endParaRPr lang="en-US" altLang="en-US"/>
          </a:p>
        </p:txBody>
      </p:sp>
    </p:spTree>
    <p:extLst>
      <p:ext uri="{BB962C8B-B14F-4D97-AF65-F5344CB8AC3E}">
        <p14:creationId xmlns:p14="http://schemas.microsoft.com/office/powerpoint/2010/main" val="2200373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E0C9EBD9-E76E-4B5D-971B-99429F15E579}" type="slidenum">
              <a:rPr lang="en-US" altLang="en-US"/>
              <a:pPr>
                <a:defRPr/>
              </a:pPr>
              <a:t>‹#›</a:t>
            </a:fld>
            <a:endParaRPr lang="en-US" altLang="en-US"/>
          </a:p>
        </p:txBody>
      </p:sp>
    </p:spTree>
    <p:extLst>
      <p:ext uri="{BB962C8B-B14F-4D97-AF65-F5344CB8AC3E}">
        <p14:creationId xmlns:p14="http://schemas.microsoft.com/office/powerpoint/2010/main" val="1229344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E452F00-EBCF-49EE-8542-CFF8BDCC98F7}" type="slidenum">
              <a:rPr lang="en-US" altLang="en-US"/>
              <a:pPr>
                <a:defRPr/>
              </a:pPr>
              <a:t>‹#›</a:t>
            </a:fld>
            <a:endParaRPr lang="en-US" altLang="en-US"/>
          </a:p>
        </p:txBody>
      </p:sp>
    </p:spTree>
    <p:extLst>
      <p:ext uri="{BB962C8B-B14F-4D97-AF65-F5344CB8AC3E}">
        <p14:creationId xmlns:p14="http://schemas.microsoft.com/office/powerpoint/2010/main" val="372905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F4CCFB4-BC65-47A7-914B-C33319914B17}" type="slidenum">
              <a:rPr lang="en-US" altLang="en-US"/>
              <a:pPr>
                <a:defRPr/>
              </a:pPr>
              <a:t>‹#›</a:t>
            </a:fld>
            <a:endParaRPr lang="en-US" altLang="en-US"/>
          </a:p>
        </p:txBody>
      </p:sp>
    </p:spTree>
    <p:extLst>
      <p:ext uri="{BB962C8B-B14F-4D97-AF65-F5344CB8AC3E}">
        <p14:creationId xmlns:p14="http://schemas.microsoft.com/office/powerpoint/2010/main" val="76295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May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AC724EA5-9331-4011-A2DD-DD49816F7ECC}" type="slidenum">
              <a:rPr lang="en-US" altLang="en-US"/>
              <a:pPr>
                <a:defRPr/>
              </a:pPr>
              <a:t>‹#›</a:t>
            </a:fld>
            <a:endParaRPr lang="en-US" altLang="en-US"/>
          </a:p>
        </p:txBody>
      </p:sp>
    </p:spTree>
    <p:extLst>
      <p:ext uri="{BB962C8B-B14F-4D97-AF65-F5344CB8AC3E}">
        <p14:creationId xmlns:p14="http://schemas.microsoft.com/office/powerpoint/2010/main" val="2213710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May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EA6D9B1-BFFB-4C6F-B12B-6589C4DB61A7}" type="slidenum">
              <a:rPr lang="en-US" altLang="en-US"/>
              <a:pPr>
                <a:defRPr/>
              </a:pPr>
              <a:t>‹#›</a:t>
            </a:fld>
            <a:endParaRPr lang="en-US" altLang="en-US"/>
          </a:p>
        </p:txBody>
      </p:sp>
    </p:spTree>
    <p:extLst>
      <p:ext uri="{BB962C8B-B14F-4D97-AF65-F5344CB8AC3E}">
        <p14:creationId xmlns:p14="http://schemas.microsoft.com/office/powerpoint/2010/main" val="2088764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May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9A0D8ED-1B4F-4E96-91C8-02912D24A1C7}" type="slidenum">
              <a:rPr lang="en-US" altLang="en-US"/>
              <a:pPr>
                <a:defRPr/>
              </a:pPr>
              <a:t>‹#›</a:t>
            </a:fld>
            <a:endParaRPr lang="en-US" altLang="en-US"/>
          </a:p>
        </p:txBody>
      </p:sp>
    </p:spTree>
    <p:extLst>
      <p:ext uri="{BB962C8B-B14F-4D97-AF65-F5344CB8AC3E}">
        <p14:creationId xmlns:p14="http://schemas.microsoft.com/office/powerpoint/2010/main" val="2956606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May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13C6B4C-0E86-4691-A72D-38AF6E635232}" type="slidenum">
              <a:rPr lang="en-US" altLang="en-US"/>
              <a:pPr>
                <a:defRPr/>
              </a:pPr>
              <a:t>‹#›</a:t>
            </a:fld>
            <a:endParaRPr lang="en-US" altLang="en-US"/>
          </a:p>
        </p:txBody>
      </p:sp>
    </p:spTree>
    <p:extLst>
      <p:ext uri="{BB962C8B-B14F-4D97-AF65-F5344CB8AC3E}">
        <p14:creationId xmlns:p14="http://schemas.microsoft.com/office/powerpoint/2010/main" val="4014557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May 2022</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5BB0A934-5EAC-4A76-B595-37B871897AB7}" type="slidenum">
              <a:rPr lang="en-US" altLang="en-US"/>
              <a:pPr>
                <a:defRPr/>
              </a:pPr>
              <a:t>‹#›</a:t>
            </a:fld>
            <a:endParaRPr lang="en-US" altLang="en-US"/>
          </a:p>
        </p:txBody>
      </p:sp>
    </p:spTree>
    <p:extLst>
      <p:ext uri="{BB962C8B-B14F-4D97-AF65-F5344CB8AC3E}">
        <p14:creationId xmlns:p14="http://schemas.microsoft.com/office/powerpoint/2010/main" val="534346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May 2022</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234E2FE0-CFEF-4B8B-AE17-B496D949FD2B}" type="slidenum">
              <a:rPr lang="en-US" altLang="en-US"/>
              <a:pPr>
                <a:defRPr/>
              </a:pPr>
              <a:t>‹#›</a:t>
            </a:fld>
            <a:endParaRPr lang="en-US" altLang="en-US"/>
          </a:p>
        </p:txBody>
      </p:sp>
    </p:spTree>
    <p:extLst>
      <p:ext uri="{BB962C8B-B14F-4D97-AF65-F5344CB8AC3E}">
        <p14:creationId xmlns:p14="http://schemas.microsoft.com/office/powerpoint/2010/main" val="2982636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913"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itle 9"/>
          <p:cNvSpPr>
            <a:spLocks noGrp="1"/>
          </p:cNvSpPr>
          <p:nvPr>
            <p:ph type="title"/>
          </p:nvPr>
        </p:nvSpPr>
        <p:spPr/>
        <p:txBody>
          <a:bodyPr/>
          <a:lstStyle/>
          <a:p>
            <a:r>
              <a:rPr lang="en-US" smtClean="0"/>
              <a:t>Click to edit Master title style</a:t>
            </a:r>
            <a:endParaRPr lang="en-GB"/>
          </a:p>
        </p:txBody>
      </p:sp>
      <p:sp>
        <p:nvSpPr>
          <p:cNvPr id="5" name="Rectangle 4"/>
          <p:cNvSpPr>
            <a:spLocks noGrp="1" noChangeArrowheads="1"/>
          </p:cNvSpPr>
          <p:nvPr>
            <p:ph type="dt" sz="half" idx="10"/>
          </p:nvPr>
        </p:nvSpPr>
        <p:spPr/>
        <p:txBody>
          <a:bodyPr/>
          <a:lstStyle>
            <a:lvl1pPr>
              <a:defRPr/>
            </a:lvl1pPr>
          </a:lstStyle>
          <a:p>
            <a:pPr>
              <a:defRPr/>
            </a:pPr>
            <a:r>
              <a:rPr lang="en-US" smtClean="0"/>
              <a:t>May 2022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ltLang="en-US"/>
              <a:t>Slide </a:t>
            </a:r>
            <a:fld id="{9F1BB7FC-E6BE-4B32-9E02-3FB83AD7B7EB}" type="slidenum">
              <a:rPr lang="en-US" altLang="en-US"/>
              <a:pPr>
                <a:defRPr/>
              </a:pPr>
              <a:t>‹#›</a:t>
            </a:fld>
            <a:endParaRPr lang="en-US" altLang="en-US"/>
          </a:p>
        </p:txBody>
      </p:sp>
    </p:spTree>
    <p:extLst>
      <p:ext uri="{BB962C8B-B14F-4D97-AF65-F5344CB8AC3E}">
        <p14:creationId xmlns:p14="http://schemas.microsoft.com/office/powerpoint/2010/main" val="4156623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May 2022</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5F0B3E9C-1E6F-4B2E-A4AB-0EDE8C4E41AA}" type="slidenum">
              <a:rPr lang="en-US" altLang="en-US"/>
              <a:pPr>
                <a:defRPr/>
              </a:pPr>
              <a:t>‹#›</a:t>
            </a:fld>
            <a:endParaRPr lang="en-US" altLang="en-US"/>
          </a:p>
        </p:txBody>
      </p:sp>
    </p:spTree>
    <p:extLst>
      <p:ext uri="{BB962C8B-B14F-4D97-AF65-F5344CB8AC3E}">
        <p14:creationId xmlns:p14="http://schemas.microsoft.com/office/powerpoint/2010/main" val="3744703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May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3EEF58FC-A2BE-41A2-9F5D-6EC747F09625}" type="slidenum">
              <a:rPr lang="en-US" altLang="en-US"/>
              <a:pPr>
                <a:defRPr/>
              </a:pPr>
              <a:t>‹#›</a:t>
            </a:fld>
            <a:endParaRPr lang="en-US" altLang="en-US"/>
          </a:p>
        </p:txBody>
      </p:sp>
    </p:spTree>
    <p:extLst>
      <p:ext uri="{BB962C8B-B14F-4D97-AF65-F5344CB8AC3E}">
        <p14:creationId xmlns:p14="http://schemas.microsoft.com/office/powerpoint/2010/main" val="2213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May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47868516-E3AE-4FDC-8239-E4FEAD1E9285}" type="slidenum">
              <a:rPr lang="en-US" altLang="en-US"/>
              <a:pPr>
                <a:defRPr/>
              </a:pPr>
              <a:t>‹#›</a:t>
            </a:fld>
            <a:endParaRPr lang="en-US" altLang="en-US"/>
          </a:p>
        </p:txBody>
      </p:sp>
    </p:spTree>
    <p:extLst>
      <p:ext uri="{BB962C8B-B14F-4D97-AF65-F5344CB8AC3E}">
        <p14:creationId xmlns:p14="http://schemas.microsoft.com/office/powerpoint/2010/main" val="2911484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May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293D0141-215E-4C0D-B007-BA5A2E532855}" type="slidenum">
              <a:rPr lang="en-US" altLang="en-US"/>
              <a:pPr>
                <a:defRPr/>
              </a:pPr>
              <a:t>‹#›</a:t>
            </a:fld>
            <a:endParaRPr lang="en-US" altLang="en-US"/>
          </a:p>
        </p:txBody>
      </p:sp>
    </p:spTree>
    <p:extLst>
      <p:ext uri="{BB962C8B-B14F-4D97-AF65-F5344CB8AC3E}">
        <p14:creationId xmlns:p14="http://schemas.microsoft.com/office/powerpoint/2010/main" val="2217783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May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BB73F91-DF1D-47FC-8010-79129E5E93E2}" type="slidenum">
              <a:rPr lang="en-US" altLang="en-US"/>
              <a:pPr>
                <a:defRPr/>
              </a:pPr>
              <a:t>‹#›</a:t>
            </a:fld>
            <a:endParaRPr lang="en-US" altLang="en-US"/>
          </a:p>
        </p:txBody>
      </p:sp>
    </p:spTree>
    <p:extLst>
      <p:ext uri="{BB962C8B-B14F-4D97-AF65-F5344CB8AC3E}">
        <p14:creationId xmlns:p14="http://schemas.microsoft.com/office/powerpoint/2010/main" val="135687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B30CF-F2D6-4DCF-BCED-DDF2CDD89A08}" type="slidenum">
              <a:rPr lang="en-US" altLang="en-US"/>
              <a:pPr>
                <a:defRPr/>
              </a:pPr>
              <a:t>‹#›</a:t>
            </a:fld>
            <a:endParaRPr lang="en-US" altLang="en-US"/>
          </a:p>
        </p:txBody>
      </p:sp>
    </p:spTree>
    <p:extLst>
      <p:ext uri="{BB962C8B-B14F-4D97-AF65-F5344CB8AC3E}">
        <p14:creationId xmlns:p14="http://schemas.microsoft.com/office/powerpoint/2010/main" val="277906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54F178E-4310-4203-9E86-A96D9C0B4099}" type="slidenum">
              <a:rPr lang="en-US" altLang="en-US"/>
              <a:pPr>
                <a:defRPr/>
              </a:pPr>
              <a:t>‹#›</a:t>
            </a:fld>
            <a:endParaRPr lang="en-US" altLang="en-US"/>
          </a:p>
        </p:txBody>
      </p:sp>
    </p:spTree>
    <p:extLst>
      <p:ext uri="{BB962C8B-B14F-4D97-AF65-F5344CB8AC3E}">
        <p14:creationId xmlns:p14="http://schemas.microsoft.com/office/powerpoint/2010/main" val="65806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2022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92D9858C-CB20-4C45-A07A-9CB8B962AA8F}" type="slidenum">
              <a:rPr lang="en-US" altLang="en-US"/>
              <a:pPr>
                <a:defRPr/>
              </a:pPr>
              <a:t>‹#›</a:t>
            </a:fld>
            <a:endParaRPr lang="en-US" altLang="en-US"/>
          </a:p>
        </p:txBody>
      </p:sp>
    </p:spTree>
    <p:extLst>
      <p:ext uri="{BB962C8B-B14F-4D97-AF65-F5344CB8AC3E}">
        <p14:creationId xmlns:p14="http://schemas.microsoft.com/office/powerpoint/2010/main" val="146001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2022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2699701F-5DA5-4E9E-BD4E-4A3D2F04CB4F}" type="slidenum">
              <a:rPr lang="en-US" altLang="en-US"/>
              <a:pPr>
                <a:defRPr/>
              </a:pPr>
              <a:t>‹#›</a:t>
            </a:fld>
            <a:endParaRPr lang="en-US" altLang="en-US"/>
          </a:p>
        </p:txBody>
      </p:sp>
    </p:spTree>
    <p:extLst>
      <p:ext uri="{BB962C8B-B14F-4D97-AF65-F5344CB8AC3E}">
        <p14:creationId xmlns:p14="http://schemas.microsoft.com/office/powerpoint/2010/main" val="247070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2022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60A47D0-DF26-4855-9A6A-4E10AD0BCC9D}" type="slidenum">
              <a:rPr lang="en-US" altLang="en-US"/>
              <a:pPr>
                <a:defRPr/>
              </a:pPr>
              <a:t>‹#›</a:t>
            </a:fld>
            <a:endParaRPr lang="en-US" altLang="en-US"/>
          </a:p>
        </p:txBody>
      </p:sp>
    </p:spTree>
    <p:extLst>
      <p:ext uri="{BB962C8B-B14F-4D97-AF65-F5344CB8AC3E}">
        <p14:creationId xmlns:p14="http://schemas.microsoft.com/office/powerpoint/2010/main" val="350983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93FA6F65-AA9D-4312-ABC0-D5E96B7825C6}" type="slidenum">
              <a:rPr lang="en-US" altLang="en-US"/>
              <a:pPr>
                <a:defRPr/>
              </a:pPr>
              <a:t>‹#›</a:t>
            </a:fld>
            <a:endParaRPr lang="en-US" altLang="en-US"/>
          </a:p>
        </p:txBody>
      </p:sp>
    </p:spTree>
    <p:extLst>
      <p:ext uri="{BB962C8B-B14F-4D97-AF65-F5344CB8AC3E}">
        <p14:creationId xmlns:p14="http://schemas.microsoft.com/office/powerpoint/2010/main" val="81743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A5F514D-F93A-422D-9B44-58C80C24DE18}" type="slidenum">
              <a:rPr lang="en-US" altLang="en-US"/>
              <a:pPr>
                <a:defRPr/>
              </a:pPr>
              <a:t>‹#›</a:t>
            </a:fld>
            <a:endParaRPr lang="en-US" altLang="en-US"/>
          </a:p>
        </p:txBody>
      </p:sp>
    </p:spTree>
    <p:extLst>
      <p:ext uri="{BB962C8B-B14F-4D97-AF65-F5344CB8AC3E}">
        <p14:creationId xmlns:p14="http://schemas.microsoft.com/office/powerpoint/2010/main" val="109553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8688"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smtClean="0"/>
              <a:t>May 2022</a:t>
            </a:r>
            <a:endParaRPr lang="en-US" dirty="0"/>
          </a:p>
        </p:txBody>
      </p:sp>
      <p:sp>
        <p:nvSpPr>
          <p:cNvPr id="1029" name="Rectangle 5"/>
          <p:cNvSpPr>
            <a:spLocks noGrp="1" noChangeArrowheads="1"/>
          </p:cNvSpPr>
          <p:nvPr>
            <p:ph type="ftr" sz="quarter" idx="3"/>
          </p:nvPr>
        </p:nvSpPr>
        <p:spPr bwMode="auto">
          <a:xfrm>
            <a:off x="9224963" y="6475413"/>
            <a:ext cx="2166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ltLang="en-US"/>
              <a:t>Slide </a:t>
            </a:r>
            <a:fld id="{4C1057FC-BFCB-4B3B-B599-E51ADEC40872}" type="slidenum">
              <a:rPr lang="en-US" altLang="en-US"/>
              <a:pPr>
                <a:defRPr/>
              </a:pPr>
              <a:t>‹#›</a:t>
            </a:fld>
            <a:endParaRPr lang="en-US" altLang="en-US"/>
          </a:p>
        </p:txBody>
      </p:sp>
      <p:sp>
        <p:nvSpPr>
          <p:cNvPr id="1031" name="Rectangle 7"/>
          <p:cNvSpPr>
            <a:spLocks noChangeArrowheads="1"/>
          </p:cNvSpPr>
          <p:nvPr/>
        </p:nvSpPr>
        <p:spPr bwMode="auto">
          <a:xfrm>
            <a:off x="7861707"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smtClean="0"/>
              <a:t>doc.: IEEE 802.11-22/0579r0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9144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92689" r:id="rId1"/>
    <p:sldLayoutId id="2147492712" r:id="rId2"/>
    <p:sldLayoutId id="2147492690" r:id="rId3"/>
    <p:sldLayoutId id="2147492691" r:id="rId4"/>
    <p:sldLayoutId id="2147492692" r:id="rId5"/>
    <p:sldLayoutId id="2147492693" r:id="rId6"/>
    <p:sldLayoutId id="2147492694" r:id="rId7"/>
    <p:sldLayoutId id="2147492695" r:id="rId8"/>
    <p:sldLayoutId id="2147492696" r:id="rId9"/>
    <p:sldLayoutId id="2147492697" r:id="rId10"/>
    <p:sldLayoutId id="2147492698" r:id="rId11"/>
    <p:sldLayoutId id="2147492699" r:id="rId12"/>
    <p:sldLayoutId id="2147492700" r:id="rId1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May 2022</a:t>
            </a:r>
            <a:endParaRPr lang="en-US"/>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BAF2FFA-A583-4E8E-8EA0-A989558849B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2701" r:id="rId1"/>
    <p:sldLayoutId id="2147492702" r:id="rId2"/>
    <p:sldLayoutId id="2147492703" r:id="rId3"/>
    <p:sldLayoutId id="2147492704" r:id="rId4"/>
    <p:sldLayoutId id="2147492705" r:id="rId5"/>
    <p:sldLayoutId id="2147492706" r:id="rId6"/>
    <p:sldLayoutId id="2147492707" r:id="rId7"/>
    <p:sldLayoutId id="2147492708" r:id="rId8"/>
    <p:sldLayoutId id="2147492709" r:id="rId9"/>
    <p:sldLayoutId id="2147492710" r:id="rId10"/>
    <p:sldLayoutId id="214749271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sasb/patcom/patent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11/dcn/15/11-15-1489-16-0000-register-of-loa-requests.docx" TargetMode="External"/><Relationship Id="rId4" Type="http://schemas.openxmlformats.org/officeDocument/2006/relationships/hyperlink" Target="https://mentor.ieee.org/802.11/dcn/15/11-15-1489-12-0000-register-of-loa-requests.docx"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www.techstreet.com/ieee/standards/ieee-p802-11az?gateway_code=ieee&amp;vendor_id=7226&amp;product_id=2038172" TargetMode="External"/><Relationship Id="rId3" Type="http://schemas.openxmlformats.org/officeDocument/2006/relationships/hyperlink" Target="http://www.techstreet.com/ieeegate.html" TargetMode="External"/><Relationship Id="rId7" Type="http://schemas.openxmlformats.org/officeDocument/2006/relationships/hyperlink" Target="https://www.techstreet.com/ieee/standards/ieee-802-11ay-2021?gateway_code=ieee&amp;vendor_id=6142&amp;product_id=2023419"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 Id="rId6" Type="http://schemas.openxmlformats.org/officeDocument/2006/relationships/hyperlink" Target="https://www.techstreet.com/ieee/standards/ieee-802-11ax-2021?gateway_code=ieee&amp;vendor_id=7180&amp;product_id=2019792" TargetMode="External"/><Relationship Id="rId11" Type="http://schemas.openxmlformats.org/officeDocument/2006/relationships/hyperlink" Target="https://www.techstreet.com/ieee/standards/ieee-p802-11bd?product_id=2251332" TargetMode="External"/><Relationship Id="rId5" Type="http://schemas.openxmlformats.org/officeDocument/2006/relationships/hyperlink" Target="https://www.techstreet.com/standards/ieee-p802-11?product_id=2009234" TargetMode="External"/><Relationship Id="rId10" Type="http://schemas.openxmlformats.org/officeDocument/2006/relationships/hyperlink" Target="https://www.techstreet.com/ieee/standards/ieee-p802-11bc?product_id=2241694" TargetMode="External"/><Relationship Id="rId4" Type="http://schemas.openxmlformats.org/officeDocument/2006/relationships/hyperlink" Target="https://ieeexplore.ieee.org/browse/standards/get-program/page/series?id=68" TargetMode="External"/><Relationship Id="rId9" Type="http://schemas.openxmlformats.org/officeDocument/2006/relationships/hyperlink" Target="http://www.techstreet.com/ieee/products/vendor_id/6896"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beyondstandards.ieee.org/networking/ieee-802-11bf-aims-to-enable-a-new-application-of-wlan-technology-wlan-sensing/"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beyondstandards.ieee.org/data-privacy-and-ease-of-use-in-wireless-network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linkedin.com/company/ieee802" TargetMode="External"/><Relationship Id="rId2" Type="http://schemas.openxmlformats.org/officeDocument/2006/relationships/hyperlink" Target="https://twitter.com/ieee802" TargetMode="External"/><Relationship Id="rId1" Type="http://schemas.openxmlformats.org/officeDocument/2006/relationships/slideLayout" Target="../slideLayouts/slideLayout2.xml"/><Relationship Id="rId5" Type="http://schemas.openxmlformats.org/officeDocument/2006/relationships/hyperlink" Target="mailto:jdambrosia@ieee.org" TargetMode="External"/><Relationship Id="rId4" Type="http://schemas.openxmlformats.org/officeDocument/2006/relationships/hyperlink" Target="https://standards.ieee.org/featured/802/index.html"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innovationatwork.ieee.org/events/techtalk-panel-802/"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www.computer.org/education/standards-activities-board-webinars" TargetMode="External"/><Relationship Id="rId5" Type="http://schemas.openxmlformats.org/officeDocument/2006/relationships/hyperlink" Target="https://event.on24.com/eventRegistration/EventLobbyServlet?target=reg20.jsp&amp;partnerref=IAWLPpanel802&amp;eventid=3135616&amp;sessionid=1&amp;key=92CA29BB5CCF0F70A2640FCC1C0CB830&amp;regTag=&amp;V2=false&amp;sourcepage=register" TargetMode="External"/><Relationship Id="rId4" Type="http://schemas.openxmlformats.org/officeDocument/2006/relationships/hyperlink" Target="https://wcc.on24.com/webcast/present?e=2716854&amp;k=93F8DB94EE7850D2A7C4ACDD5E36D416"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08/11-08-0762-12-0000-motion-templates.doc" TargetMode="External"/><Relationship Id="rId5" Type="http://schemas.openxmlformats.org/officeDocument/2006/relationships/hyperlink" Target="https://mentor.ieee.org/802.11/dcn/18/11-18-1410-00-00ax-lb233-cr-spatial-reuse.docx" TargetMode="External"/><Relationship Id="rId4" Type="http://schemas.openxmlformats.org/officeDocument/2006/relationships/hyperlink" Target="https://mentor.ieee.org/802.11/dcn/18/11-18-0669-04-000m-revmd-mac-comments-assigned-to-hamilton.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5/11-15-0355"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mentor.ieee.org/802.11/dcn/11/11-11-0270" TargetMode="External"/><Relationship Id="rId5" Type="http://schemas.openxmlformats.org/officeDocument/2006/relationships/hyperlink" Target="https://mentor.ieee.org/802.11/dcn/09/11-09-1034" TargetMode="External"/><Relationship Id="rId4" Type="http://schemas.openxmlformats.org/officeDocument/2006/relationships/hyperlink" Target="https://mentor.ieee.org/802.11/dcn/09/11-09-0533"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standards.ieee.org/news/2018/ieee-802_11-extremely-high-throughput-study-group.html" TargetMode="External"/><Relationship Id="rId3" Type="http://schemas.openxmlformats.org/officeDocument/2006/relationships/hyperlink" Target="http://standards.ieee.org/news/2018/standard_increased_high_bandwidth_wlan_china.html" TargetMode="External"/><Relationship Id="rId7" Type="http://schemas.openxmlformats.org/officeDocument/2006/relationships/hyperlink" Target="https://standards.ieee.org/news/2018/ieee-802_11aq-standard-amendment-wlan.htm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beyondstandards.ieee.org/general-news/ieee-802-11-launches-standards-amendment-project-for-light-communications-lifi/" TargetMode="External"/><Relationship Id="rId5" Type="http://schemas.openxmlformats.org/officeDocument/2006/relationships/hyperlink" Target="http://standards.ieee.org/news/2018/ieee_802_11ak-2018.html" TargetMode="External"/><Relationship Id="rId4" Type="http://schemas.openxmlformats.org/officeDocument/2006/relationships/hyperlink" Target="http://standards.ieee.org/news/2018/ieee_802-11_study_groups.html"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beyondstandards.ieee.org/networking/ieee-p802-11be-to-enable-extremely-high-throughput-eht-and-low-latency-for-wi-fi/"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beyondstandards.ieee.org/networking/ieee-802-11bf-aims-to-enable-a-new-application-of-wlan-technology-wlan-sensing/" TargetMode="External"/><Relationship Id="rId4" Type="http://schemas.openxmlformats.org/officeDocument/2006/relationships/hyperlink" Target="http://standards.ieee.org/news/2019/5g-indoor-hotspot-and-dense-urban-deployments.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altLang="en-US" dirty="0" smtClean="0"/>
              <a:t>May 2022 802.11 Session</a:t>
            </a:r>
            <a:br>
              <a:rPr lang="en-US" altLang="en-US" dirty="0" smtClean="0"/>
            </a:br>
            <a:r>
              <a:rPr lang="en-US" altLang="en-US" dirty="0" smtClean="0"/>
              <a:t>WG Chair’s Supplementary Material</a:t>
            </a:r>
          </a:p>
        </p:txBody>
      </p:sp>
      <p:sp>
        <p:nvSpPr>
          <p:cNvPr id="6147" name="Rectangle 6"/>
          <p:cNvSpPr>
            <a:spLocks noGrp="1" noChangeArrowheads="1"/>
          </p:cNvSpPr>
          <p:nvPr>
            <p:ph type="body" idx="1"/>
          </p:nvPr>
        </p:nvSpPr>
        <p:spPr>
          <a:xfrm>
            <a:off x="2209800" y="2057400"/>
            <a:ext cx="7772400" cy="381000"/>
          </a:xfrm>
          <a:noFill/>
        </p:spPr>
        <p:txBody>
          <a:bodyPr/>
          <a:lstStyle/>
          <a:p>
            <a:pPr algn="ctr">
              <a:lnSpc>
                <a:spcPct val="90000"/>
              </a:lnSpc>
              <a:buFontTx/>
              <a:buNone/>
            </a:pPr>
            <a:r>
              <a:rPr lang="en-US" altLang="en-US" sz="2000" dirty="0" smtClean="0"/>
              <a:t>Date:</a:t>
            </a:r>
            <a:r>
              <a:rPr lang="en-US" altLang="en-US" sz="2000" b="0" dirty="0" smtClean="0"/>
              <a:t> </a:t>
            </a:r>
            <a:r>
              <a:rPr lang="en-US" altLang="en-US" sz="2000" b="0" dirty="0" smtClean="0"/>
              <a:t>2022-05-16</a:t>
            </a:r>
            <a:endParaRPr lang="en-US" altLang="en-US" sz="2000" b="0" dirty="0" smtClean="0"/>
          </a:p>
        </p:txBody>
      </p:sp>
      <p:graphicFrame>
        <p:nvGraphicFramePr>
          <p:cNvPr id="6148" name="Object 11"/>
          <p:cNvGraphicFramePr>
            <a:graphicFrameLocks noChangeAspect="1"/>
          </p:cNvGraphicFramePr>
          <p:nvPr/>
        </p:nvGraphicFramePr>
        <p:xfrm>
          <a:off x="2054225" y="3206750"/>
          <a:ext cx="7731125" cy="2587625"/>
        </p:xfrm>
        <a:graphic>
          <a:graphicData uri="http://schemas.openxmlformats.org/presentationml/2006/ole">
            <mc:AlternateContent xmlns:mc="http://schemas.openxmlformats.org/markup-compatibility/2006">
              <mc:Choice xmlns:v="urn:schemas-microsoft-com:vml" Requires="v">
                <p:oleObj spid="_x0000_s6220" name="Document" r:id="rId4" imgW="8286150" imgH="2778876" progId="Word.Document.8">
                  <p:embed/>
                </p:oleObj>
              </mc:Choice>
              <mc:Fallback>
                <p:oleObj name="Document" r:id="rId4" imgW="8286150" imgH="2778876"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4225" y="3206750"/>
                        <a:ext cx="7731125" cy="2587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49" name="Rectangle 12"/>
          <p:cNvSpPr>
            <a:spLocks noChangeArrowheads="1"/>
          </p:cNvSpPr>
          <p:nvPr/>
        </p:nvSpPr>
        <p:spPr bwMode="auto">
          <a:xfrm>
            <a:off x="2057400" y="2743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61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May 2022</a:t>
            </a:r>
          </a:p>
        </p:txBody>
      </p:sp>
      <p:sp>
        <p:nvSpPr>
          <p:cNvPr id="615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61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537A1A52-A35D-4CFF-A34A-6C09ED14E63A}" type="slidenum">
              <a:rPr lang="en-US" altLang="en-US" sz="1200" b="0" smtClean="0"/>
              <a:pPr>
                <a:spcBef>
                  <a:spcPct val="0"/>
                </a:spcBef>
                <a:buFontTx/>
                <a:buNone/>
              </a:pPr>
              <a:t>1</a:t>
            </a:fld>
            <a:endParaRPr lang="en-US" altLang="en-US" sz="1200" b="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914400" y="1884363"/>
            <a:ext cx="10363200" cy="4591050"/>
          </a:xfrm>
        </p:spPr>
        <p:txBody>
          <a:bodyPr/>
          <a:lstStyle/>
          <a:p>
            <a:pPr marL="0" indent="0">
              <a:buFontTx/>
              <a:buNone/>
              <a:defRPr/>
            </a:pPr>
            <a:r>
              <a:rPr lang="en-GB" altLang="en-US" dirty="0" smtClean="0"/>
              <a:t>IEEE </a:t>
            </a:r>
            <a:r>
              <a:rPr lang="en-GB" altLang="en-US" dirty="0" err="1" smtClean="0"/>
              <a:t>PatCom</a:t>
            </a:r>
            <a:r>
              <a:rPr lang="en-GB" altLang="en-US" dirty="0" smtClean="0"/>
              <a:t> LOA Listing for </a:t>
            </a:r>
            <a:r>
              <a:rPr lang="en-GB" altLang="en-US" dirty="0"/>
              <a:t>802.11 is </a:t>
            </a:r>
            <a:r>
              <a:rPr lang="en-GB" altLang="en-US" dirty="0" smtClean="0">
                <a:hlinkClick r:id="rId3"/>
              </a:rPr>
              <a:t>https</a:t>
            </a:r>
            <a:r>
              <a:rPr lang="en-GB" altLang="en-US" dirty="0">
                <a:hlinkClick r:id="rId3"/>
              </a:rPr>
              <a:t>://</a:t>
            </a:r>
            <a:r>
              <a:rPr lang="en-GB" altLang="en-US" dirty="0" smtClean="0">
                <a:hlinkClick r:id="rId3"/>
              </a:rPr>
              <a:t>standards.ieee.org/about/sasb/patcom/patents.html</a:t>
            </a:r>
            <a:r>
              <a:rPr lang="en-GB" altLang="en-US" dirty="0" smtClean="0"/>
              <a:t> </a:t>
            </a:r>
          </a:p>
          <a:p>
            <a:pPr marL="0" indent="0">
              <a:buFontTx/>
              <a:buNone/>
              <a:defRPr/>
            </a:pPr>
            <a:endParaRPr lang="en-GB" altLang="en-US" dirty="0"/>
          </a:p>
          <a:p>
            <a:pPr marL="0" indent="0">
              <a:buFontTx/>
              <a:buNone/>
              <a:defRPr/>
            </a:pPr>
            <a:r>
              <a:rPr lang="en-GB" altLang="en-US" dirty="0" smtClean="0"/>
              <a:t>Open </a:t>
            </a:r>
            <a:r>
              <a:rPr lang="en-GB" altLang="en-US" dirty="0" err="1"/>
              <a:t>LoA</a:t>
            </a:r>
            <a:r>
              <a:rPr lang="en-GB" altLang="en-US" dirty="0"/>
              <a:t> requests (i.e., those that the WG chair is </a:t>
            </a:r>
            <a:r>
              <a:rPr lang="en-GB" altLang="en-US" dirty="0" smtClean="0"/>
              <a:t>pursuing) : </a:t>
            </a:r>
            <a:br>
              <a:rPr lang="en-GB" altLang="en-US" dirty="0" smtClean="0"/>
            </a:br>
            <a:r>
              <a:rPr lang="en-GB" altLang="en-US" dirty="0" smtClean="0"/>
              <a:t>	</a:t>
            </a:r>
            <a:r>
              <a:rPr lang="en-US" altLang="en-US" dirty="0"/>
              <a:t>	</a:t>
            </a:r>
            <a:r>
              <a:rPr lang="en-GB" dirty="0"/>
              <a:t>Communication Systems LLC</a:t>
            </a:r>
            <a:endParaRPr lang="en-US" altLang="en-US" dirty="0" smtClean="0"/>
          </a:p>
          <a:p>
            <a:pPr marL="0" indent="0">
              <a:buFontTx/>
              <a:buNone/>
              <a:defRPr/>
            </a:pPr>
            <a:endParaRPr lang="en-US" altLang="en-US" dirty="0" smtClean="0"/>
          </a:p>
          <a:p>
            <a:pPr marL="0" indent="0">
              <a:buFontTx/>
              <a:buNone/>
              <a:defRPr/>
            </a:pPr>
            <a:r>
              <a:rPr lang="en-US" altLang="en-US" dirty="0" smtClean="0"/>
              <a:t>Detailed status is here (updated 2021-03-15):</a:t>
            </a:r>
          </a:p>
          <a:p>
            <a:pPr marL="0" indent="0">
              <a:buFontTx/>
              <a:buNone/>
              <a:defRPr/>
            </a:pPr>
            <a:r>
              <a:rPr lang="en-GB" altLang="en-US" dirty="0">
                <a:hlinkClick r:id="rId4"/>
              </a:rPr>
              <a:t>https://</a:t>
            </a:r>
            <a:r>
              <a:rPr lang="en-GB" altLang="en-US" dirty="0" smtClean="0">
                <a:hlinkClick r:id="rId5"/>
              </a:rPr>
              <a:t>mentor.ieee.org/802.11/dcn/15/11-15-1489-16-0000-register-of-loa-requests.docx </a:t>
            </a:r>
            <a:r>
              <a:rPr lang="en-GB" altLang="en-US" dirty="0" smtClean="0"/>
              <a:t/>
            </a:r>
            <a:br>
              <a:rPr lang="en-GB" altLang="en-US" dirty="0" smtClean="0"/>
            </a:br>
            <a:endParaRPr lang="en-GB" altLang="en-US" dirty="0"/>
          </a:p>
          <a:p>
            <a:pPr marL="0" indent="0">
              <a:buFontTx/>
              <a:buNone/>
              <a:defRPr/>
            </a:pPr>
            <a:r>
              <a:rPr lang="en-GB" altLang="en-US" dirty="0" smtClean="0"/>
              <a:t>Recent changes:  Added </a:t>
            </a:r>
            <a:r>
              <a:rPr lang="en-GB" altLang="en-US" dirty="0" err="1" smtClean="0"/>
              <a:t>LoA</a:t>
            </a:r>
            <a:r>
              <a:rPr lang="en-GB" altLang="en-US" dirty="0" smtClean="0"/>
              <a:t> request/receipt (SK Telecom)</a:t>
            </a:r>
            <a:endParaRPr lang="en-GB" altLang="en-US" dirty="0"/>
          </a:p>
          <a:p>
            <a:pPr marL="0" indent="0">
              <a:buFontTx/>
              <a:buNone/>
              <a:defRPr/>
            </a:pPr>
            <a:endParaRPr lang="en-GB" altLang="en-US" dirty="0"/>
          </a:p>
          <a:p>
            <a:pPr marL="0" indent="0">
              <a:buFontTx/>
              <a:buNone/>
              <a:defRPr/>
            </a:pPr>
            <a:endParaRPr lang="en-US" altLang="en-US" dirty="0"/>
          </a:p>
          <a:p>
            <a:pPr>
              <a:defRPr/>
            </a:pPr>
            <a:endParaRPr lang="en-US" altLang="en-US" dirty="0" smtClean="0"/>
          </a:p>
          <a:p>
            <a:pPr>
              <a:defRPr/>
            </a:pPr>
            <a:endParaRPr lang="en-GB" altLang="en-US" dirty="0" smtClean="0"/>
          </a:p>
        </p:txBody>
      </p:sp>
      <p:sp>
        <p:nvSpPr>
          <p:cNvPr id="2" name="Title 1"/>
          <p:cNvSpPr>
            <a:spLocks noGrp="1"/>
          </p:cNvSpPr>
          <p:nvPr>
            <p:ph type="title"/>
          </p:nvPr>
        </p:nvSpPr>
        <p:spPr/>
        <p:txBody>
          <a:bodyPr/>
          <a:lstStyle/>
          <a:p>
            <a:r>
              <a:rPr lang="en-GB" altLang="en-US" dirty="0" smtClean="0"/>
              <a:t>T2.7 Requests for Letters of Assurance</a:t>
            </a:r>
          </a:p>
        </p:txBody>
      </p:sp>
      <p:sp>
        <p:nvSpPr>
          <p:cNvPr id="2150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May 2022</a:t>
            </a:r>
          </a:p>
        </p:txBody>
      </p:sp>
      <p:sp>
        <p:nvSpPr>
          <p:cNvPr id="2150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151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E48A2CBB-EAFC-4AF2-B466-6188D5A64AA2}"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May 2022</a:t>
            </a:r>
          </a:p>
        </p:txBody>
      </p:sp>
      <p:sp>
        <p:nvSpPr>
          <p:cNvPr id="2355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35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CAA92838-553F-49FF-853F-6642DE0950DA}" type="slidenum">
              <a:rPr lang="en-US" altLang="en-US" sz="1200" b="0" smtClean="0"/>
              <a:pPr>
                <a:spcBef>
                  <a:spcPct val="0"/>
                </a:spcBef>
                <a:buFontTx/>
                <a:buNone/>
              </a:pPr>
              <a:t>11</a:t>
            </a:fld>
            <a:endParaRPr lang="en-US" altLang="en-US" sz="1200" b="0" smtClean="0"/>
          </a:p>
        </p:txBody>
      </p:sp>
      <p:sp>
        <p:nvSpPr>
          <p:cNvPr id="23557" name="Rectangle 2"/>
          <p:cNvSpPr>
            <a:spLocks noGrp="1" noChangeArrowheads="1"/>
          </p:cNvSpPr>
          <p:nvPr>
            <p:ph type="title"/>
          </p:nvPr>
        </p:nvSpPr>
        <p:spPr>
          <a:xfrm>
            <a:off x="1524000" y="720725"/>
            <a:ext cx="8534400" cy="446088"/>
          </a:xfrm>
        </p:spPr>
        <p:txBody>
          <a:bodyPr/>
          <a:lstStyle/>
          <a:p>
            <a:r>
              <a:rPr lang="en-US" altLang="en-US" dirty="0" smtClean="0"/>
              <a:t>T2.8 Drafts for Sale by IEEE– as of 2022-05-16</a:t>
            </a:r>
          </a:p>
        </p:txBody>
      </p:sp>
      <p:graphicFrame>
        <p:nvGraphicFramePr>
          <p:cNvPr id="77901" name="Group 77"/>
          <p:cNvGraphicFramePr>
            <a:graphicFrameLocks noGrp="1"/>
          </p:cNvGraphicFramePr>
          <p:nvPr>
            <p:ph idx="1"/>
            <p:extLst>
              <p:ext uri="{D42A27DB-BD31-4B8C-83A1-F6EECF244321}">
                <p14:modId xmlns:p14="http://schemas.microsoft.com/office/powerpoint/2010/main" val="3305316823"/>
              </p:ext>
            </p:extLst>
          </p:nvPr>
        </p:nvGraphicFramePr>
        <p:xfrm>
          <a:off x="1316038" y="1341438"/>
          <a:ext cx="9661525" cy="2919476"/>
        </p:xfrm>
        <a:graphic>
          <a:graphicData uri="http://schemas.openxmlformats.org/drawingml/2006/table">
            <a:tbl>
              <a:tblPr/>
              <a:tblGrid>
                <a:gridCol w="2880839"/>
                <a:gridCol w="1752312"/>
                <a:gridCol w="1599937"/>
                <a:gridCol w="1828500"/>
                <a:gridCol w="1599937"/>
              </a:tblGrid>
              <a:tr h="57295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Publication</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Published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err="1" smtClean="0">
                          <a:ln>
                            <a:noFill/>
                          </a:ln>
                          <a:solidFill>
                            <a:schemeClr val="tx1"/>
                          </a:solidFill>
                          <a:effectLst/>
                          <a:latin typeface="Times New Roman" pitchFamily="18" charset="0"/>
                          <a:hlinkClick r:id="rId3"/>
                        </a:rPr>
                        <a:t>TechStreet</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Draft in Members Area</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4"/>
                        </a:rPr>
                        <a:t>Get 802</a:t>
                      </a:r>
                      <a:r>
                        <a:rPr kumimoji="0" lang="en-US" sz="1600" b="1" i="0" u="none" strike="noStrike" cap="none" normalizeH="0" baseline="0" dirty="0" smtClean="0">
                          <a:ln>
                            <a:noFill/>
                          </a:ln>
                          <a:solidFill>
                            <a:schemeClr val="tx1"/>
                          </a:solidFill>
                          <a:effectLst/>
                          <a:latin typeface="Times New Roman" pitchFamily="18" charset="0"/>
                        </a:rPr>
                        <a: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Published by ISO?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hlinkClick r:id="rId5"/>
                        </a:rPr>
                        <a:t>IEEE </a:t>
                      </a:r>
                      <a:r>
                        <a:rPr kumimoji="0" lang="en-US" sz="1600" b="1" i="0" u="none" strike="noStrike" cap="none" normalizeH="0" baseline="0" dirty="0" err="1" smtClean="0">
                          <a:ln>
                            <a:noFill/>
                          </a:ln>
                          <a:solidFill>
                            <a:schemeClr val="tx1"/>
                          </a:solidFill>
                          <a:effectLst/>
                          <a:latin typeface="Times New Roman" pitchFamily="18" charset="0"/>
                          <a:hlinkClick r:id="rId5"/>
                        </a:rPr>
                        <a:t>Std</a:t>
                      </a:r>
                      <a:r>
                        <a:rPr kumimoji="0" lang="en-US" sz="1600" b="1" i="0" u="none" strike="noStrike" cap="none" normalizeH="0" baseline="0" dirty="0" smtClean="0">
                          <a:ln>
                            <a:noFill/>
                          </a:ln>
                          <a:solidFill>
                            <a:schemeClr val="tx1"/>
                          </a:solidFill>
                          <a:effectLst/>
                          <a:latin typeface="Times New Roman" pitchFamily="18" charset="0"/>
                          <a:hlinkClick r:id="rId5"/>
                        </a:rPr>
                        <a:t> 802.11-2020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$800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6"/>
                        </a:rPr>
                        <a:t>IEEE </a:t>
                      </a:r>
                      <a:r>
                        <a:rPr kumimoji="0" lang="en-US" sz="1600" b="1" i="0" u="none" strike="noStrike" cap="none" normalizeH="0" baseline="0" dirty="0" err="1" smtClean="0">
                          <a:ln>
                            <a:noFill/>
                          </a:ln>
                          <a:solidFill>
                            <a:schemeClr val="tx1"/>
                          </a:solidFill>
                          <a:effectLst/>
                          <a:latin typeface="Times New Roman" pitchFamily="18" charset="0"/>
                          <a:hlinkClick r:id="rId6"/>
                        </a:rPr>
                        <a:t>Std</a:t>
                      </a:r>
                      <a:r>
                        <a:rPr kumimoji="0" lang="en-US" sz="1600" b="1" i="0" u="none" strike="noStrike" cap="none" normalizeH="0" baseline="0" dirty="0" smtClean="0">
                          <a:ln>
                            <a:noFill/>
                          </a:ln>
                          <a:solidFill>
                            <a:schemeClr val="tx1"/>
                          </a:solidFill>
                          <a:effectLst/>
                          <a:latin typeface="Times New Roman" pitchFamily="18" charset="0"/>
                          <a:hlinkClick r:id="rId6"/>
                        </a:rPr>
                        <a:t> 802.11ax-2021</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7"/>
                        </a:rPr>
                        <a:t>IEEE </a:t>
                      </a:r>
                      <a:r>
                        <a:rPr kumimoji="0" lang="en-US" sz="1600" b="1" i="0" u="none" strike="noStrike" cap="none" normalizeH="0" baseline="0" dirty="0" err="1" smtClean="0">
                          <a:ln>
                            <a:noFill/>
                          </a:ln>
                          <a:solidFill>
                            <a:schemeClr val="tx1"/>
                          </a:solidFill>
                          <a:effectLst/>
                          <a:latin typeface="Times New Roman" pitchFamily="18" charset="0"/>
                          <a:hlinkClick r:id="rId7"/>
                        </a:rPr>
                        <a:t>Std</a:t>
                      </a:r>
                      <a:r>
                        <a:rPr kumimoji="0" lang="en-US" sz="1600" b="1" i="0" u="none" strike="noStrike" cap="none" normalizeH="0" baseline="0" dirty="0" smtClean="0">
                          <a:ln>
                            <a:noFill/>
                          </a:ln>
                          <a:solidFill>
                            <a:schemeClr val="tx1"/>
                          </a:solidFill>
                          <a:effectLst/>
                          <a:latin typeface="Times New Roman" pitchFamily="18" charset="0"/>
                          <a:hlinkClick r:id="rId7"/>
                        </a:rPr>
                        <a:t> 802.11ay-2021</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Yes</a:t>
                      </a: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8"/>
                        </a:rPr>
                        <a:t>IEEE P802.11az D4.0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$176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D4.2</a:t>
                      </a: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9"/>
                        </a:rPr>
                        <a:t>IEEE P802.11ba-2021</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$160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Yes</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10"/>
                        </a:rPr>
                        <a:t>IEEE P802.11bc D2.0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$105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D3.0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hlinkClick r:id="rId11"/>
                        </a:rPr>
                        <a:t>IEEE P802.11bd D4.0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$152 pdf</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D4.0</a:t>
                      </a: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5"/>
          <p:cNvSpPr>
            <a:spLocks noGrp="1"/>
          </p:cNvSpPr>
          <p:nvPr>
            <p:ph idx="1"/>
          </p:nvPr>
        </p:nvSpPr>
        <p:spPr>
          <a:xfrm>
            <a:off x="762000" y="1523999"/>
            <a:ext cx="10363200" cy="4951413"/>
          </a:xfrm>
        </p:spPr>
        <p:txBody>
          <a:bodyPr/>
          <a:lstStyle/>
          <a:p>
            <a:pPr>
              <a:defRPr/>
            </a:pPr>
            <a:r>
              <a:rPr lang="en-GB" altLang="en-US" dirty="0" smtClean="0"/>
              <a:t>Ballots/Comment responses: IEEE </a:t>
            </a:r>
            <a:r>
              <a:rPr lang="en-GB" altLang="en-US" dirty="0" err="1" smtClean="0"/>
              <a:t>Std</a:t>
            </a:r>
            <a:r>
              <a:rPr lang="en-GB" altLang="en-US" dirty="0" smtClean="0"/>
              <a:t> 802.11-2020, 802.11ax-2021</a:t>
            </a:r>
          </a:p>
          <a:p>
            <a:pPr>
              <a:defRPr/>
            </a:pPr>
            <a:r>
              <a:rPr lang="en-US" altLang="en-US" dirty="0"/>
              <a:t>802.11ax-2021, 802.11ay-2021 submitted under PSDO </a:t>
            </a:r>
            <a:endParaRPr lang="en-US" altLang="en-US" dirty="0" smtClean="0"/>
          </a:p>
          <a:p>
            <a:pPr>
              <a:defRPr/>
            </a:pPr>
            <a:r>
              <a:rPr lang="en-US" altLang="en-US" dirty="0" smtClean="0"/>
              <a:t>802.11ba-2021, EC approval July 2021; hold until current issues resolve</a:t>
            </a:r>
            <a:endParaRPr lang="en-GB" altLang="en-US" dirty="0" smtClean="0"/>
          </a:p>
          <a:p>
            <a:pPr>
              <a:defRPr/>
            </a:pPr>
            <a:r>
              <a:rPr lang="en-GB" altLang="en-US" dirty="0" smtClean="0"/>
              <a:t>Drafts</a:t>
            </a:r>
          </a:p>
          <a:p>
            <a:pPr lvl="1">
              <a:defRPr/>
            </a:pPr>
            <a:r>
              <a:rPr lang="en-GB" altLang="en-US" dirty="0" smtClean="0"/>
              <a:t>Drafts are sent to JTC1/SC6 during SA ballot to solicit comments.  Approved drafts may also be sent during working group ballot. Any comments received from ISO are processed by the comment resolution committee</a:t>
            </a:r>
            <a:r>
              <a:rPr lang="en-GB" altLang="en-US" dirty="0" smtClean="0"/>
              <a:t>. All drafts </a:t>
            </a:r>
            <a:r>
              <a:rPr lang="en-GB" altLang="en-US" dirty="0" smtClean="0"/>
              <a:t>are liaised subject to EC approval</a:t>
            </a:r>
          </a:p>
          <a:p>
            <a:pPr lvl="1">
              <a:defRPr/>
            </a:pPr>
            <a:r>
              <a:rPr lang="en-US" altLang="en-US" dirty="0" smtClean="0"/>
              <a:t>IEEE </a:t>
            </a:r>
            <a:r>
              <a:rPr lang="en-US" altLang="en-US" dirty="0" err="1" smtClean="0"/>
              <a:t>Std</a:t>
            </a:r>
            <a:r>
              <a:rPr lang="en-US" altLang="en-US" dirty="0" smtClean="0"/>
              <a:t> 802.11-2020 sent for adoption under the PSDO on March 22, 2021</a:t>
            </a:r>
          </a:p>
          <a:p>
            <a:pPr lvl="1">
              <a:defRPr/>
            </a:pPr>
            <a:r>
              <a:rPr lang="en-US" altLang="en-US" dirty="0" smtClean="0"/>
              <a:t>IEEE </a:t>
            </a:r>
            <a:r>
              <a:rPr lang="en-US" altLang="en-US" dirty="0" err="1" smtClean="0"/>
              <a:t>Std</a:t>
            </a:r>
            <a:r>
              <a:rPr lang="en-US" altLang="en-US" dirty="0" smtClean="0"/>
              <a:t> 802.11ax-2021 sent for adoption under the PSDO on June 1, 2021</a:t>
            </a:r>
          </a:p>
          <a:p>
            <a:pPr lvl="1">
              <a:defRPr/>
            </a:pPr>
            <a:r>
              <a:rPr lang="en-US" altLang="en-US" dirty="0"/>
              <a:t>IEEE </a:t>
            </a:r>
            <a:r>
              <a:rPr lang="en-US" altLang="en-US" dirty="0" err="1"/>
              <a:t>Std</a:t>
            </a:r>
            <a:r>
              <a:rPr lang="en-US" altLang="en-US" dirty="0"/>
              <a:t> </a:t>
            </a:r>
            <a:r>
              <a:rPr lang="en-US" altLang="en-US" dirty="0" smtClean="0"/>
              <a:t>802.11ay-2021 </a:t>
            </a:r>
            <a:r>
              <a:rPr lang="en-US" altLang="en-US" dirty="0"/>
              <a:t>sent for adoption under the PSDO on </a:t>
            </a:r>
            <a:r>
              <a:rPr lang="en-US" altLang="en-US" dirty="0" smtClean="0"/>
              <a:t>July 30, </a:t>
            </a:r>
            <a:r>
              <a:rPr lang="en-US" altLang="en-US" dirty="0"/>
              <a:t>2021</a:t>
            </a:r>
          </a:p>
          <a:p>
            <a:pPr lvl="1">
              <a:defRPr/>
            </a:pPr>
            <a:r>
              <a:rPr lang="en-US" altLang="en-US" dirty="0" smtClean="0"/>
              <a:t>Pending: 802.11ba-2021 </a:t>
            </a:r>
            <a:r>
              <a:rPr lang="en-US" altLang="en-US" dirty="0" smtClean="0"/>
              <a:t>sent for adoption</a:t>
            </a:r>
          </a:p>
          <a:p>
            <a:pPr lvl="1">
              <a:defRPr/>
            </a:pPr>
            <a:r>
              <a:rPr lang="en-US" altLang="en-US" dirty="0" smtClean="0"/>
              <a:t>IEEE </a:t>
            </a:r>
            <a:r>
              <a:rPr lang="en-US" altLang="en-US" dirty="0" smtClean="0"/>
              <a:t>P802.11az </a:t>
            </a:r>
            <a:r>
              <a:rPr lang="en-US" altLang="en-US" dirty="0" smtClean="0"/>
              <a:t>D4.0 </a:t>
            </a:r>
            <a:r>
              <a:rPr lang="en-US" altLang="en-US" dirty="0" smtClean="0"/>
              <a:t>sent for information April 8, 2022</a:t>
            </a:r>
            <a:endParaRPr lang="en-US" altLang="en-US" dirty="0" smtClean="0"/>
          </a:p>
          <a:p>
            <a:pPr marL="457200" lvl="1" indent="0">
              <a:buFontTx/>
              <a:buNone/>
              <a:defRPr/>
            </a:pPr>
            <a:endParaRPr lang="en-US" altLang="en-US" dirty="0" smtClean="0"/>
          </a:p>
          <a:p>
            <a:pPr lvl="1">
              <a:defRPr/>
            </a:pPr>
            <a:endParaRPr lang="en-US" altLang="en-US" dirty="0" smtClean="0"/>
          </a:p>
          <a:p>
            <a:pPr lvl="1">
              <a:defRPr/>
            </a:pPr>
            <a:endParaRPr lang="en-GB" altLang="en-US" dirty="0" smtClean="0"/>
          </a:p>
        </p:txBody>
      </p:sp>
      <p:sp>
        <p:nvSpPr>
          <p:cNvPr id="25603" name="Rectangle 2"/>
          <p:cNvSpPr>
            <a:spLocks noGrp="1" noChangeArrowheads="1"/>
          </p:cNvSpPr>
          <p:nvPr>
            <p:ph type="title"/>
          </p:nvPr>
        </p:nvSpPr>
        <p:spPr/>
        <p:txBody>
          <a:bodyPr/>
          <a:lstStyle/>
          <a:p>
            <a:r>
              <a:rPr lang="en-AU" altLang="en-US" dirty="0" smtClean="0"/>
              <a:t>T2.9 ISO/IEC JTC1/SC6</a:t>
            </a:r>
          </a:p>
        </p:txBody>
      </p:sp>
      <p:sp>
        <p:nvSpPr>
          <p:cNvPr id="2560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May 2022</a:t>
            </a:r>
          </a:p>
        </p:txBody>
      </p:sp>
      <p:sp>
        <p:nvSpPr>
          <p:cNvPr id="2560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560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7571E5E6-EE1D-4426-BF90-533615C0F26F}" type="slidenum">
              <a:rPr lang="en-US" altLang="en-US" sz="1200" b="0" smtClean="0"/>
              <a:pPr>
                <a:spcBef>
                  <a:spcPct val="0"/>
                </a:spcBef>
                <a:buFontTx/>
                <a:buNone/>
              </a:pPr>
              <a:t>12</a:t>
            </a:fld>
            <a:endParaRPr lang="en-US" altLang="en-US" sz="1200" b="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smtClean="0"/>
              <a:t>T2.10 Press Releases, Blogs </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May 2022</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gridCol w="1543354"/>
                <a:gridCol w="2392199"/>
                <a:gridCol w="6096250"/>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3"/>
                        </a:rPr>
                        <a:t>https://beyondstandards.ieee.org/networking/ieee-802-11bf-aims-to-enable-a-new-application-of-wlan-technology-wlan-sensing/</a:t>
                      </a:r>
                      <a:r>
                        <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TGbh</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TGbi</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7E87C61-9D05-4F8F-A195-EFAF310F9DE3}" type="slidenum">
              <a:rPr lang="en-US" altLang="en-US" sz="1200" b="0" smtClean="0"/>
              <a:pPr>
                <a:spcBef>
                  <a:spcPct val="0"/>
                </a:spcBef>
                <a:buFontTx/>
                <a:buNone/>
              </a:pPr>
              <a:t>13</a:t>
            </a:fld>
            <a:endParaRPr lang="en-US" altLang="en-US" sz="1200" b="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p:nvPr>
        </p:nvSpPr>
        <p:spPr>
          <a:xfrm>
            <a:off x="914400" y="609600"/>
            <a:ext cx="10363200" cy="766763"/>
          </a:xfrm>
        </p:spPr>
        <p:txBody>
          <a:bodyPr/>
          <a:lstStyle/>
          <a:p>
            <a:r>
              <a:rPr lang="en-US" altLang="en-US" sz="2800" dirty="0" smtClean="0"/>
              <a:t>T2.11 IEEE 802 Public Visibility Standing Committee</a:t>
            </a:r>
          </a:p>
        </p:txBody>
      </p:sp>
      <p:sp>
        <p:nvSpPr>
          <p:cNvPr id="29699" name="Content Placeholder 4"/>
          <p:cNvSpPr>
            <a:spLocks noGrp="1"/>
          </p:cNvSpPr>
          <p:nvPr>
            <p:ph idx="1"/>
          </p:nvPr>
        </p:nvSpPr>
        <p:spPr>
          <a:xfrm>
            <a:off x="312738" y="1358900"/>
            <a:ext cx="5408612" cy="3448050"/>
          </a:xfrm>
        </p:spPr>
        <p:txBody>
          <a:bodyPr/>
          <a:lstStyle/>
          <a:p>
            <a:pPr>
              <a:buFont typeface="Wingdings" panose="05000000000000000000" pitchFamily="2" charset="2"/>
              <a:buChar char="Ø"/>
            </a:pPr>
            <a:r>
              <a:rPr lang="en-US" altLang="en-US" sz="2000" smtClean="0">
                <a:latin typeface="Calibri" panose="020F0502020204030204" pitchFamily="34" charset="0"/>
                <a:cs typeface="Calibri" panose="020F0502020204030204" pitchFamily="34" charset="0"/>
              </a:rPr>
              <a:t>Scope </a:t>
            </a:r>
          </a:p>
          <a:p>
            <a:pPr lvl="1">
              <a:buFont typeface="Wingdings" panose="05000000000000000000" pitchFamily="2" charset="2"/>
              <a:buChar char="Ø"/>
            </a:pPr>
            <a:r>
              <a:rPr lang="en-US" altLang="en-US" smtClean="0">
                <a:latin typeface="Calibri" panose="020F0502020204030204" pitchFamily="34" charset="0"/>
                <a:cs typeface="Calibri" panose="020F0502020204030204" pitchFamily="34" charset="0"/>
              </a:rPr>
              <a:t>To raise industry awareness in timely fashion of IEEE 802 WG / TAG activities </a:t>
            </a:r>
          </a:p>
          <a:p>
            <a:pPr lvl="1">
              <a:spcBef>
                <a:spcPts val="900"/>
              </a:spcBef>
              <a:buFont typeface="Wingdings" panose="05000000000000000000" pitchFamily="2" charset="2"/>
              <a:buChar char="Ø"/>
            </a:pPr>
            <a:r>
              <a:rPr lang="en-US" altLang="en-US" smtClean="0">
                <a:latin typeface="Calibri" panose="020F0502020204030204" pitchFamily="34" charset="0"/>
                <a:cs typeface="Calibri" panose="020F0502020204030204" pitchFamily="34" charset="0"/>
              </a:rPr>
              <a:t>Develop social media content based on IEEE 802 WG / TAG activities </a:t>
            </a:r>
          </a:p>
          <a:p>
            <a:pPr lvl="2">
              <a:spcBef>
                <a:spcPts val="900"/>
              </a:spcBef>
              <a:buFont typeface="Wingdings" panose="05000000000000000000" pitchFamily="2" charset="2"/>
              <a:buChar char="Ø"/>
            </a:pPr>
            <a:r>
              <a:rPr lang="en-US" altLang="en-US" sz="1600" smtClean="0">
                <a:latin typeface="Calibri" panose="020F0502020204030204" pitchFamily="34" charset="0"/>
                <a:cs typeface="Calibri" panose="020F0502020204030204" pitchFamily="34" charset="0"/>
              </a:rPr>
              <a:t>Twitter - </a:t>
            </a:r>
            <a:r>
              <a:rPr lang="en-US" altLang="en-US" sz="1600" smtClean="0">
                <a:latin typeface="Calibri" panose="020F0502020204030204" pitchFamily="34" charset="0"/>
                <a:cs typeface="Calibri" panose="020F0502020204030204" pitchFamily="34" charset="0"/>
                <a:hlinkClick r:id="rId2"/>
              </a:rPr>
              <a:t>https://twitter.com/ieee802</a:t>
            </a:r>
            <a:endParaRPr lang="en-US" altLang="en-US" sz="1600" smtClean="0">
              <a:latin typeface="Calibri" panose="020F0502020204030204" pitchFamily="34" charset="0"/>
              <a:cs typeface="Calibri" panose="020F0502020204030204" pitchFamily="34" charset="0"/>
            </a:endParaRPr>
          </a:p>
          <a:p>
            <a:pPr lvl="2">
              <a:buFont typeface="Wingdings" panose="05000000000000000000" pitchFamily="2" charset="2"/>
              <a:buChar char="Ø"/>
            </a:pPr>
            <a:r>
              <a:rPr lang="en-US" altLang="en-US" sz="1600" smtClean="0">
                <a:latin typeface="Calibri" panose="020F0502020204030204" pitchFamily="34" charset="0"/>
                <a:cs typeface="Calibri" panose="020F0502020204030204" pitchFamily="34" charset="0"/>
              </a:rPr>
              <a:t>LinkedIn – </a:t>
            </a:r>
            <a:r>
              <a:rPr lang="en-US" altLang="en-US" sz="1600" smtClean="0">
                <a:latin typeface="Calibri" panose="020F0502020204030204" pitchFamily="34" charset="0"/>
                <a:cs typeface="Calibri" panose="020F0502020204030204" pitchFamily="34" charset="0"/>
                <a:hlinkClick r:id="rId3"/>
              </a:rPr>
              <a:t>https://www.linkedin.com/company/ieee802</a:t>
            </a:r>
            <a:r>
              <a:rPr lang="en-US" altLang="en-US" sz="1600" smtClean="0">
                <a:latin typeface="Calibri" panose="020F0502020204030204" pitchFamily="34" charset="0"/>
                <a:cs typeface="Calibri" panose="020F0502020204030204" pitchFamily="34" charset="0"/>
              </a:rPr>
              <a:t> </a:t>
            </a:r>
          </a:p>
          <a:p>
            <a:pPr lvl="2">
              <a:buFont typeface="Wingdings" panose="05000000000000000000" pitchFamily="2" charset="2"/>
              <a:buChar char="Ø"/>
            </a:pPr>
            <a:r>
              <a:rPr lang="en-US" altLang="en-US" sz="1600" smtClean="0">
                <a:latin typeface="Calibri" panose="020F0502020204030204" pitchFamily="34" charset="0"/>
                <a:cs typeface="Calibri" panose="020F0502020204030204" pitchFamily="34" charset="0"/>
              </a:rPr>
              <a:t>IEEE-SA 802  - </a:t>
            </a:r>
            <a:r>
              <a:rPr lang="en-US" altLang="en-US" sz="1200" smtClean="0">
                <a:hlinkClick r:id="rId4"/>
              </a:rPr>
              <a:t>https://standards.ieee.org/featured/802/index.html</a:t>
            </a:r>
            <a:endParaRPr lang="en-US" altLang="en-US" sz="1200" smtClean="0"/>
          </a:p>
          <a:p>
            <a:endParaRPr lang="en-US" altLang="en-US" smtClean="0"/>
          </a:p>
        </p:txBody>
      </p:sp>
      <p:sp>
        <p:nvSpPr>
          <p:cNvPr id="7" name="TextBox 6">
            <a:extLst>
              <a:ext uri="{FF2B5EF4-FFF2-40B4-BE49-F238E27FC236}"/>
            </a:extLst>
          </p:cNvPr>
          <p:cNvSpPr txBox="1"/>
          <p:nvPr/>
        </p:nvSpPr>
        <p:spPr>
          <a:xfrm>
            <a:off x="6740525" y="1501775"/>
            <a:ext cx="4703763" cy="4608513"/>
          </a:xfrm>
          <a:prstGeom prst="rect">
            <a:avLst/>
          </a:prstGeom>
          <a:solidFill>
            <a:srgbClr val="006799"/>
          </a:solidFill>
        </p:spPr>
        <p:txBody>
          <a:bodyPr>
            <a:spAutoFit/>
          </a:bodyPr>
          <a:lstStyle/>
          <a:p>
            <a:pPr marL="339725" indent="-339725">
              <a:spcBef>
                <a:spcPts val="12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Content examples – </a:t>
            </a:r>
          </a:p>
          <a:p>
            <a:pPr marL="739775" lvl="1" indent="-277813">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Meeting announcements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PARs to be considered</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Tutorials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[802.3] Call-for-Interests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New Task Force formations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Study Group formations</a:t>
            </a:r>
          </a:p>
          <a:p>
            <a:pPr marL="342900" indent="-342900">
              <a:spcBef>
                <a:spcPts val="9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Other 802 related material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Press Releases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White Paper publications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Approval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Publication</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IEEE Educational Activities Tech Talks </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Other 802 approved news </a:t>
            </a:r>
            <a:endParaRPr lang="en-US" sz="2000" dirty="0">
              <a:solidFill>
                <a:schemeClr val="bg1"/>
              </a:solidFill>
              <a:latin typeface="Calibri" panose="020F0502020204030204" pitchFamily="34" charset="0"/>
              <a:cs typeface="Calibri" panose="020F0502020204030204" pitchFamily="34" charset="0"/>
            </a:endParaRPr>
          </a:p>
        </p:txBody>
      </p:sp>
      <p:sp>
        <p:nvSpPr>
          <p:cNvPr id="29701" name="TextBox 7"/>
          <p:cNvSpPr txBox="1">
            <a:spLocks noChangeArrowheads="1"/>
          </p:cNvSpPr>
          <p:nvPr/>
        </p:nvSpPr>
        <p:spPr bwMode="auto">
          <a:xfrm>
            <a:off x="609600" y="4876800"/>
            <a:ext cx="51752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a:t>Contact </a:t>
            </a:r>
            <a:r>
              <a:rPr lang="en-US" altLang="en-US">
                <a:hlinkClick r:id="rId5"/>
              </a:rPr>
              <a:t>John D’Ambrosia </a:t>
            </a:r>
            <a:r>
              <a:rPr lang="en-US" altLang="en-US"/>
              <a:t>(Chair, PVSC) if interested in helping develop content or support the PVSC</a:t>
            </a:r>
          </a:p>
        </p:txBody>
      </p:sp>
      <p:sp>
        <p:nvSpPr>
          <p:cNvPr id="2970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May 2022</a:t>
            </a:r>
          </a:p>
        </p:txBody>
      </p:sp>
      <p:sp>
        <p:nvSpPr>
          <p:cNvPr id="2970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970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957DFB13-D4F1-469A-83E4-09108AC2ADB3}" type="slidenum">
              <a:rPr lang="en-US" altLang="en-US" sz="1200" b="0" smtClean="0"/>
              <a:pPr>
                <a:spcBef>
                  <a:spcPct val="0"/>
                </a:spcBef>
                <a:buFontTx/>
                <a:buNone/>
              </a:pPr>
              <a:t>14</a:t>
            </a:fld>
            <a:endParaRPr lang="en-US" altLang="en-US" sz="1200" b="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dirty="0" smtClean="0"/>
              <a:t>T2.11 802.11 Public Visibility Events</a:t>
            </a:r>
          </a:p>
        </p:txBody>
      </p:sp>
      <p:sp>
        <p:nvSpPr>
          <p:cNvPr id="307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May 2022</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8A482C05-BFE9-45F6-BCA0-2DA4444FEF78}" type="slidenum">
              <a:rPr lang="en-US" altLang="en-US" sz="1200" b="0" smtClean="0"/>
              <a:pPr>
                <a:spcBef>
                  <a:spcPct val="0"/>
                </a:spcBef>
                <a:buFontTx/>
                <a:buNone/>
              </a:pPr>
              <a:t>15</a:t>
            </a:fld>
            <a:endParaRPr lang="en-US" altLang="en-US" sz="1200" b="0" smtClean="0"/>
          </a:p>
        </p:txBody>
      </p:sp>
      <p:sp>
        <p:nvSpPr>
          <p:cNvPr id="7" name="Content Placeholder 1"/>
          <p:cNvSpPr>
            <a:spLocks noGrp="1"/>
          </p:cNvSpPr>
          <p:nvPr>
            <p:ph idx="1"/>
          </p:nvPr>
        </p:nvSpPr>
        <p:spPr>
          <a:xfrm>
            <a:off x="533400" y="1752600"/>
            <a:ext cx="11125200" cy="4722813"/>
          </a:xfrm>
        </p:spPr>
        <p:txBody>
          <a:bodyPr/>
          <a:lstStyle/>
          <a:p>
            <a:pPr>
              <a:defRPr/>
            </a:pPr>
            <a:r>
              <a:rPr lang="en-US" dirty="0" smtClean="0"/>
              <a:t>Tech Talks: </a:t>
            </a:r>
            <a:r>
              <a:rPr lang="en-US" dirty="0">
                <a:hlinkClick r:id="rId3"/>
              </a:rPr>
              <a:t>https://innovationatwork.ieee.org/events/techtalk-panel-802</a:t>
            </a:r>
            <a:r>
              <a:rPr lang="en-US" dirty="0" smtClean="0">
                <a:hlinkClick r:id="rId3"/>
              </a:rPr>
              <a:t>/</a:t>
            </a:r>
            <a:endParaRPr lang="en-US" dirty="0" smtClean="0"/>
          </a:p>
          <a:p>
            <a:pPr lvl="1">
              <a:defRPr/>
            </a:pPr>
            <a:r>
              <a:rPr lang="en-US" altLang="en-US" dirty="0" smtClean="0">
                <a:hlinkClick r:id="rId4"/>
              </a:rPr>
              <a:t>2020-11-04 Tech talk on 802.11bf </a:t>
            </a:r>
            <a:r>
              <a:rPr lang="en-US" altLang="en-US" dirty="0">
                <a:hlinkClick r:id="rId4"/>
              </a:rPr>
              <a:t>and WLAN Sensing </a:t>
            </a:r>
            <a:r>
              <a:rPr lang="en-US" altLang="en-US" dirty="0"/>
              <a:t>, Tony Han, Claudio Da Silva</a:t>
            </a:r>
            <a:r>
              <a:rPr lang="en-US" dirty="0"/>
              <a:t>  </a:t>
            </a:r>
          </a:p>
          <a:p>
            <a:pPr lvl="1">
              <a:defRPr/>
            </a:pPr>
            <a:r>
              <a:rPr lang="en-US" dirty="0" smtClean="0">
                <a:hlinkClick r:id="rId5"/>
              </a:rPr>
              <a:t>2021-05-26  Tech talk on 802.11</a:t>
            </a:r>
            <a:r>
              <a:rPr lang="en-US" dirty="0" smtClean="0"/>
              <a:t>, </a:t>
            </a:r>
            <a:r>
              <a:rPr lang="en-US" dirty="0"/>
              <a:t>D. Stanley, P. </a:t>
            </a:r>
            <a:r>
              <a:rPr lang="en-US" dirty="0" smtClean="0"/>
              <a:t>Nikolich</a:t>
            </a:r>
          </a:p>
          <a:p>
            <a:pPr lvl="1">
              <a:defRPr/>
            </a:pPr>
            <a:r>
              <a:rPr lang="en-US" dirty="0" smtClean="0"/>
              <a:t>2022 June Tech talk on Coexistence is planned. A. Myles</a:t>
            </a:r>
          </a:p>
          <a:p>
            <a:pPr lvl="1">
              <a:defRPr/>
            </a:pPr>
            <a:endParaRPr lang="en-US" dirty="0" smtClean="0"/>
          </a:p>
          <a:p>
            <a:pPr>
              <a:defRPr/>
            </a:pPr>
            <a:r>
              <a:rPr lang="en-US" dirty="0">
                <a:hlinkClick r:id="rId6"/>
              </a:rPr>
              <a:t>2021-01-20 January </a:t>
            </a:r>
            <a:r>
              <a:rPr lang="en-US" dirty="0" smtClean="0">
                <a:hlinkClick r:id="rId6"/>
              </a:rPr>
              <a:t>Computer Society Standards Activities Board Webinar Series </a:t>
            </a:r>
            <a:r>
              <a:rPr lang="en-US" dirty="0" smtClean="0"/>
              <a:t> 802 Wireless Standards: D. Stanley, P. Kinney, P. Nikolich</a:t>
            </a:r>
            <a:br>
              <a:rPr lang="en-US" dirty="0" smtClean="0"/>
            </a:br>
            <a:endParaRPr lang="en-US" dirty="0" smtClean="0"/>
          </a:p>
          <a:p>
            <a:pPr>
              <a:defRPr/>
            </a:pPr>
            <a:r>
              <a:rPr lang="en-US" dirty="0" smtClean="0"/>
              <a:t>See the indicated </a:t>
            </a:r>
            <a:r>
              <a:rPr lang="en-US" dirty="0"/>
              <a:t>links for recordings of the talks and webinar </a:t>
            </a:r>
          </a:p>
          <a:p>
            <a:pPr marL="0" indent="0">
              <a:buFontTx/>
              <a:buNone/>
              <a:defRPr/>
            </a:pPr>
            <a:r>
              <a:rPr lang="en-US" dirty="0" smtClean="0"/>
              <a:t> </a:t>
            </a:r>
            <a:endParaRPr lang="en-GB" dirty="0"/>
          </a:p>
          <a:p>
            <a:pPr lvl="1">
              <a:defRPr/>
            </a:pPr>
            <a:endParaRPr lang="en-US" altLang="en-US"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dirty="0" smtClean="0"/>
              <a:t>T7.1 802 Wireless Chairs meeting</a:t>
            </a:r>
          </a:p>
        </p:txBody>
      </p:sp>
      <p:sp>
        <p:nvSpPr>
          <p:cNvPr id="32771" name="Content Placeholder 2"/>
          <p:cNvSpPr>
            <a:spLocks noGrp="1"/>
          </p:cNvSpPr>
          <p:nvPr>
            <p:ph idx="1"/>
          </p:nvPr>
        </p:nvSpPr>
        <p:spPr>
          <a:xfrm>
            <a:off x="696913" y="1752600"/>
            <a:ext cx="10898187" cy="4659313"/>
          </a:xfrm>
        </p:spPr>
        <p:txBody>
          <a:bodyPr/>
          <a:lstStyle/>
          <a:p>
            <a:r>
              <a:rPr lang="en-GB" altLang="en-US" sz="2800" dirty="0" smtClean="0"/>
              <a:t>The wireless chairs meeting makes decisions related to the operation of the wireless interim meetings,  such as location and cost.</a:t>
            </a:r>
          </a:p>
          <a:p>
            <a:r>
              <a:rPr lang="en-GB" altLang="en-US" sz="2800" dirty="0" smtClean="0"/>
              <a:t>The meeting is open to all. If you are interested in these topics,  please attend.</a:t>
            </a:r>
          </a:p>
          <a:p>
            <a:r>
              <a:rPr lang="en-GB" altLang="en-US" sz="2800" dirty="0" smtClean="0"/>
              <a:t>The wireless chairs meeting  </a:t>
            </a:r>
          </a:p>
          <a:p>
            <a:pPr lvl="1"/>
            <a:r>
              <a:rPr lang="en-GB" altLang="en-US" dirty="0" smtClean="0"/>
              <a:t>At 4:00pm local time on the Sunday of 802 Plenary and Wireless Interim in-person sessions</a:t>
            </a:r>
          </a:p>
          <a:p>
            <a:pPr lvl="1"/>
            <a:r>
              <a:rPr lang="en-GB" altLang="en-US" dirty="0" smtClean="0"/>
              <a:t>As scheduled via teleconference for electronic sessions; </a:t>
            </a:r>
          </a:p>
          <a:p>
            <a:pPr lvl="1"/>
            <a:r>
              <a:rPr lang="en-GB" altLang="en-US" dirty="0" smtClean="0"/>
              <a:t>Next meetings: </a:t>
            </a:r>
            <a:r>
              <a:rPr lang="en-GB" altLang="en-US" b="1" dirty="0" smtClean="0"/>
              <a:t>Wednesday 2022-06-01 3PM Eastern, July 10 4PM Eastern</a:t>
            </a:r>
            <a:r>
              <a:rPr lang="en-GB" altLang="en-US" dirty="0" smtClean="0"/>
              <a:t>, call details will be posted here: </a:t>
            </a:r>
            <a:r>
              <a:rPr lang="en-GB" altLang="en-US" dirty="0" smtClean="0">
                <a:hlinkClick r:id="rId3"/>
              </a:rPr>
              <a:t>http://ieee802.org/802tele_calendar.html</a:t>
            </a:r>
            <a:r>
              <a:rPr lang="en-GB" altLang="en-US" dirty="0" smtClean="0"/>
              <a:t> . </a:t>
            </a:r>
          </a:p>
        </p:txBody>
      </p:sp>
      <p:sp>
        <p:nvSpPr>
          <p:cNvPr id="3277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May 2022</a:t>
            </a:r>
          </a:p>
        </p:txBody>
      </p:sp>
      <p:sp>
        <p:nvSpPr>
          <p:cNvPr id="3277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277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58AAF72E-2640-4CB3-9C19-58B68B0D1C4C}" type="slidenum">
              <a:rPr lang="en-US" altLang="en-US" sz="1200" b="0" smtClean="0"/>
              <a:pPr>
                <a:spcBef>
                  <a:spcPct val="0"/>
                </a:spcBef>
                <a:buFontTx/>
                <a:buNone/>
              </a:pPr>
              <a:t>16</a:t>
            </a:fld>
            <a:endParaRPr lang="en-US" altLang="en-US" sz="1200" b="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r>
              <a:rPr lang="en-US" sz="3200" dirty="0" smtClean="0"/>
              <a:t>July 2022 in-person &amp; electronic </a:t>
            </a:r>
            <a:r>
              <a:rPr lang="en-US" sz="3200" dirty="0"/>
              <a:t>WG11 </a:t>
            </a:r>
            <a:r>
              <a:rPr lang="en-US" sz="3200" dirty="0" smtClean="0"/>
              <a:t>meeting </a:t>
            </a:r>
          </a:p>
          <a:p>
            <a:pPr lvl="1">
              <a:defRPr/>
            </a:pPr>
            <a:r>
              <a:rPr lang="en-US" sz="2800" dirty="0" smtClean="0"/>
              <a:t>802 Plenary session July 10-15, 2022</a:t>
            </a:r>
          </a:p>
          <a:p>
            <a:pPr>
              <a:defRPr/>
            </a:pPr>
            <a:r>
              <a:rPr lang="en-US" sz="3200" dirty="0" smtClean="0"/>
              <a:t>The meetings will count towards voting rights. Paid Registration is required.</a:t>
            </a:r>
          </a:p>
          <a:p>
            <a:pPr>
              <a:defRPr/>
            </a:pPr>
            <a:endParaRPr lang="en-GB" dirty="0"/>
          </a:p>
          <a:p>
            <a:pPr marL="0" indent="0">
              <a:buFontTx/>
              <a:buNone/>
              <a:defRPr/>
            </a:pPr>
            <a:r>
              <a:rPr lang="en-GB" dirty="0" smtClean="0"/>
              <a:t>For meeting information and registration links, see </a:t>
            </a:r>
            <a:r>
              <a:rPr lang="en-US" dirty="0" smtClean="0">
                <a:hlinkClick r:id="rId3"/>
              </a:rPr>
              <a:t>http://www.ieee802.org/11/Meetings/Meeting_Plan.html</a:t>
            </a:r>
            <a:endParaRPr lang="en-GB" dirty="0"/>
          </a:p>
        </p:txBody>
      </p:sp>
      <p:sp>
        <p:nvSpPr>
          <p:cNvPr id="33795" name="Title 1"/>
          <p:cNvSpPr>
            <a:spLocks noGrp="1"/>
          </p:cNvSpPr>
          <p:nvPr>
            <p:ph type="title"/>
          </p:nvPr>
        </p:nvSpPr>
        <p:spPr/>
        <p:txBody>
          <a:bodyPr/>
          <a:lstStyle/>
          <a:p>
            <a:r>
              <a:rPr lang="en-GB" altLang="en-US" dirty="0" smtClean="0"/>
              <a:t>T7.2 Planned Next Meeting – Plenary</a:t>
            </a:r>
          </a:p>
        </p:txBody>
      </p:sp>
      <p:sp>
        <p:nvSpPr>
          <p:cNvPr id="337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May 2022</a:t>
            </a:r>
          </a:p>
        </p:txBody>
      </p:sp>
      <p:sp>
        <p:nvSpPr>
          <p:cNvPr id="337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37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6A8AC403-5BB0-4208-9DED-1450C6BBFC6C}" type="slidenum">
              <a:rPr lang="en-US" altLang="en-US" sz="1200" b="0" smtClean="0"/>
              <a:pPr>
                <a:spcBef>
                  <a:spcPct val="0"/>
                </a:spcBef>
                <a:buFontTx/>
                <a:buNone/>
              </a:pPr>
              <a:t>17</a:t>
            </a:fld>
            <a:endParaRPr lang="en-US" altLang="en-US" sz="1200" b="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n-US" smtClean="0"/>
              <a:t>T7.3 Announcements</a:t>
            </a:r>
          </a:p>
        </p:txBody>
      </p:sp>
      <p:sp>
        <p:nvSpPr>
          <p:cNvPr id="3584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May 2022</a:t>
            </a:r>
          </a:p>
        </p:txBody>
      </p:sp>
      <p:sp>
        <p:nvSpPr>
          <p:cNvPr id="3584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584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F7D4045-CD2F-4C7E-82D8-A2BAED27615D}" type="slidenum">
              <a:rPr lang="en-US" altLang="en-US" sz="1200" b="0" smtClean="0"/>
              <a:pPr>
                <a:spcBef>
                  <a:spcPct val="0"/>
                </a:spcBef>
                <a:buFontTx/>
                <a:buNone/>
              </a:pPr>
              <a:t>18</a:t>
            </a:fld>
            <a:endParaRPr lang="en-US" altLang="en-US" sz="1200" b="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1"/>
          <p:cNvSpPr>
            <a:spLocks noGrp="1"/>
          </p:cNvSpPr>
          <p:nvPr>
            <p:ph idx="1"/>
          </p:nvPr>
        </p:nvSpPr>
        <p:spPr/>
        <p:txBody>
          <a:bodyPr/>
          <a:lstStyle/>
          <a:p>
            <a:endParaRPr lang="en-GB" altLang="en-US" smtClean="0"/>
          </a:p>
        </p:txBody>
      </p:sp>
      <p:sp>
        <p:nvSpPr>
          <p:cNvPr id="37891" name="Title 2"/>
          <p:cNvSpPr>
            <a:spLocks noGrp="1"/>
          </p:cNvSpPr>
          <p:nvPr>
            <p:ph type="title"/>
          </p:nvPr>
        </p:nvSpPr>
        <p:spPr/>
        <p:txBody>
          <a:bodyPr/>
          <a:lstStyle/>
          <a:p>
            <a:r>
              <a:rPr lang="en-US" altLang="en-US" smtClean="0"/>
              <a:t>References and additional material</a:t>
            </a:r>
            <a:endParaRPr lang="en-GB" altLang="en-US" smtClean="0"/>
          </a:p>
        </p:txBody>
      </p:sp>
      <p:sp>
        <p:nvSpPr>
          <p:cNvPr id="3789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May 2022</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78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00890EC1-9541-4B94-AA7F-585D47D0A6EC}" type="slidenum">
              <a:rPr lang="en-US" altLang="en-US" sz="1200" b="0" smtClean="0"/>
              <a:pPr>
                <a:spcBef>
                  <a:spcPct val="0"/>
                </a:spcBef>
                <a:buFontTx/>
                <a:buNone/>
              </a:pPr>
              <a:t>19</a:t>
            </a:fld>
            <a:endParaRPr lang="en-US" altLang="en-US" sz="1200" b="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r>
              <a:rPr lang="en-GB" altLang="en-US" sz="2800" b="0" dirty="0" smtClean="0"/>
              <a:t>This report provides the WG chair’s supplementary material related to attending the May 2022 802.11 WG session.</a:t>
            </a:r>
          </a:p>
          <a:p>
            <a:endParaRPr lang="en-GB" altLang="en-US" sz="2800" b="0" dirty="0" smtClean="0"/>
          </a:p>
          <a:p>
            <a:r>
              <a:rPr lang="en-GB" altLang="en-US" sz="2800" b="0" dirty="0" smtClean="0"/>
              <a:t>Refer to the agenda: 11-22/0577r&lt;latest&gt;</a:t>
            </a:r>
          </a:p>
          <a:p>
            <a:endParaRPr lang="en-US" altLang="en-US" sz="2800" b="0" dirty="0"/>
          </a:p>
          <a:p>
            <a:endParaRPr lang="en-US" altLang="en-US" sz="2800" b="0" dirty="0" smtClean="0"/>
          </a:p>
          <a:p>
            <a:pPr lvl="1"/>
            <a:endParaRPr lang="en-GB" altLang="en-US" dirty="0" smtClean="0"/>
          </a:p>
        </p:txBody>
      </p:sp>
      <p:sp>
        <p:nvSpPr>
          <p:cNvPr id="8195" name="Title 1"/>
          <p:cNvSpPr>
            <a:spLocks noGrp="1"/>
          </p:cNvSpPr>
          <p:nvPr>
            <p:ph type="title"/>
          </p:nvPr>
        </p:nvSpPr>
        <p:spPr/>
        <p:txBody>
          <a:bodyPr/>
          <a:lstStyle/>
          <a:p>
            <a:r>
              <a:rPr lang="en-GB" altLang="en-US" smtClean="0"/>
              <a:t>Introduction</a:t>
            </a:r>
            <a:endParaRPr lang="en-US" altLang="en-US" smtClean="0"/>
          </a:p>
        </p:txBody>
      </p:sp>
      <p:sp>
        <p:nvSpPr>
          <p:cNvPr id="81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May 2022</a:t>
            </a:r>
          </a:p>
        </p:txBody>
      </p:sp>
      <p:sp>
        <p:nvSpPr>
          <p:cNvPr id="81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81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057E32FA-55A0-4C44-9A4E-56B54D55D8DE}"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600200"/>
            <a:ext cx="11125200" cy="5059363"/>
          </a:xfrm>
        </p:spPr>
        <p:txBody>
          <a:bodyPr/>
          <a:lstStyle/>
          <a:p>
            <a:pPr>
              <a:defRPr/>
            </a:pPr>
            <a:r>
              <a:rPr lang="en-GB" altLang="en-US" sz="2800" dirty="0" smtClean="0"/>
              <a:t>Comment resolution resources </a:t>
            </a:r>
          </a:p>
          <a:p>
            <a:pPr lvl="1">
              <a:defRPr/>
            </a:pPr>
            <a:r>
              <a:rPr lang="en-GB" altLang="en-US" dirty="0" smtClean="0"/>
              <a:t>See </a:t>
            </a:r>
            <a:r>
              <a:rPr lang="en-GB" altLang="en-US" dirty="0" smtClean="0">
                <a:hlinkClick r:id="rId2"/>
              </a:rPr>
              <a:t>https://mentor.ieee.org/802.11/dcn/13/11-13-0230-05-0000-comment-resolution-tutorial.ppt</a:t>
            </a:r>
            <a:r>
              <a:rPr lang="en-GB" altLang="en-US" dirty="0" smtClean="0"/>
              <a:t> </a:t>
            </a:r>
          </a:p>
          <a:p>
            <a:pPr lvl="1">
              <a:defRPr/>
            </a:pPr>
            <a:r>
              <a:rPr lang="en-US" altLang="en-US" dirty="0"/>
              <a:t>See </a:t>
            </a:r>
            <a:r>
              <a:rPr lang="en-US" altLang="en-US" dirty="0">
                <a:hlinkClick r:id="rId3"/>
              </a:rPr>
              <a:t>https://</a:t>
            </a:r>
            <a:r>
              <a:rPr lang="en-US" altLang="en-US" dirty="0" smtClean="0">
                <a:hlinkClick r:id="rId3"/>
              </a:rPr>
              <a:t>mentor.ieee.org/802.11/dcn/11/11-11-1625-02-0000-comment-resolution-guide.doc</a:t>
            </a:r>
            <a:r>
              <a:rPr lang="en-US" altLang="en-US" dirty="0" smtClean="0"/>
              <a:t> </a:t>
            </a:r>
            <a:endParaRPr lang="en-GB" altLang="en-US" dirty="0" smtClean="0"/>
          </a:p>
          <a:p>
            <a:pPr>
              <a:defRPr/>
            </a:pPr>
            <a:r>
              <a:rPr lang="en-US" altLang="en-US" sz="2800" dirty="0" smtClean="0"/>
              <a:t>There are many examples of good practice for documentation of comment analysis and resolution; ensures there is a record of comment consideration and agreed resolution</a:t>
            </a:r>
          </a:p>
          <a:p>
            <a:pPr lvl="1">
              <a:defRPr/>
            </a:pPr>
            <a:r>
              <a:rPr lang="en-GB" altLang="en-US" dirty="0" smtClean="0">
                <a:hlinkClick r:id="rId4"/>
              </a:rPr>
              <a:t>https://mentor.ieee.org/802.11/dcn/18/11-18-0669-04-000m-revmd-mac-comments-assigned-to-hamilton.docx</a:t>
            </a:r>
            <a:endParaRPr lang="en-GB" altLang="en-US" dirty="0" smtClean="0"/>
          </a:p>
          <a:p>
            <a:pPr lvl="1">
              <a:defRPr/>
            </a:pPr>
            <a:r>
              <a:rPr lang="en-GB" altLang="en-US" dirty="0" smtClean="0">
                <a:hlinkClick r:id="rId5"/>
              </a:rPr>
              <a:t>https://mentor.ieee.org/802.11/dcn/18/11-18-1410-00-00ax-lb233-cr-spatial-reuse.docx</a:t>
            </a:r>
            <a:r>
              <a:rPr lang="en-GB" altLang="en-US" dirty="0" smtClean="0"/>
              <a:t> </a:t>
            </a:r>
          </a:p>
          <a:p>
            <a:pPr>
              <a:defRPr/>
            </a:pPr>
            <a:r>
              <a:rPr lang="en-US" altLang="en-US" sz="2800" dirty="0"/>
              <a:t>Motion </a:t>
            </a:r>
            <a:r>
              <a:rPr lang="en-US" altLang="en-US" sz="2800" dirty="0" smtClean="0"/>
              <a:t>templates (updated 2018): </a:t>
            </a:r>
          </a:p>
          <a:p>
            <a:pPr lvl="1">
              <a:defRPr/>
            </a:pPr>
            <a:r>
              <a:rPr lang="en-US" altLang="en-US" dirty="0" smtClean="0">
                <a:hlinkClick r:id="rId6"/>
              </a:rPr>
              <a:t>https</a:t>
            </a:r>
            <a:r>
              <a:rPr lang="en-US" altLang="en-US" dirty="0">
                <a:hlinkClick r:id="rId6"/>
              </a:rPr>
              <a:t>://</a:t>
            </a:r>
            <a:r>
              <a:rPr lang="en-US" altLang="en-US" dirty="0" smtClean="0">
                <a:hlinkClick r:id="rId6"/>
              </a:rPr>
              <a:t>mentor.ieee.org/802.11/dcn/08/11-08-0762-12-0000-motion-templates.doc</a:t>
            </a:r>
            <a:r>
              <a:rPr lang="en-US" altLang="en-US" dirty="0" smtClean="0"/>
              <a:t> </a:t>
            </a:r>
            <a:endParaRPr lang="en-GB" altLang="en-US" dirty="0" smtClean="0"/>
          </a:p>
          <a:p>
            <a:pPr lvl="1">
              <a:defRPr/>
            </a:pPr>
            <a:endParaRPr lang="en-GB" altLang="en-US"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
        <p:nvSpPr>
          <p:cNvPr id="38915" name="Title 2"/>
          <p:cNvSpPr>
            <a:spLocks noGrp="1"/>
          </p:cNvSpPr>
          <p:nvPr>
            <p:ph type="title"/>
          </p:nvPr>
        </p:nvSpPr>
        <p:spPr/>
        <p:txBody>
          <a:bodyPr/>
          <a:lstStyle/>
          <a:p>
            <a:r>
              <a:rPr lang="en-GB" altLang="en-US" smtClean="0"/>
              <a:t>Comment Resolution Resources</a:t>
            </a:r>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May 2022</a:t>
            </a:r>
          </a:p>
        </p:txBody>
      </p:sp>
      <p:sp>
        <p:nvSpPr>
          <p:cNvPr id="3891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891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F2A1321-B493-4544-92F5-961C6810A9D7}" type="slidenum">
              <a:rPr lang="en-US" altLang="en-US" sz="1200" b="0" smtClean="0"/>
              <a:pPr>
                <a:spcBef>
                  <a:spcPct val="0"/>
                </a:spcBef>
                <a:buFontTx/>
                <a:buNone/>
              </a:pPr>
              <a:t>20</a:t>
            </a:fld>
            <a:endParaRPr lang="en-US" altLang="en-US" sz="1200" b="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586287"/>
          </a:xfrm>
        </p:spPr>
        <p:txBody>
          <a:bodyPr/>
          <a:lstStyle/>
          <a:p>
            <a:pPr>
              <a:defRPr/>
            </a:pPr>
            <a:r>
              <a:rPr lang="en-GB" altLang="en-US" sz="2800" dirty="0" smtClean="0"/>
              <a:t>MIB development</a:t>
            </a:r>
          </a:p>
          <a:p>
            <a:pPr lvl="1">
              <a:defRPr/>
            </a:pPr>
            <a:r>
              <a:rPr lang="en-GB" altLang="en-US" sz="2400" dirty="0" smtClean="0"/>
              <a:t>See ARC MIB usage patterns: </a:t>
            </a:r>
            <a:r>
              <a:rPr lang="en-US" altLang="en-US" sz="2400" dirty="0">
                <a:hlinkClick r:id="rId3"/>
              </a:rPr>
              <a:t>https://</a:t>
            </a:r>
            <a:r>
              <a:rPr lang="en-US" altLang="en-US" sz="2400" dirty="0" smtClean="0">
                <a:hlinkClick r:id="rId3"/>
              </a:rPr>
              <a:t>mentor.ieee.org/802.11/dcn/15/11-15-0355</a:t>
            </a:r>
            <a:r>
              <a:rPr lang="en-US" altLang="en-US" sz="2400" dirty="0" smtClean="0"/>
              <a:t> </a:t>
            </a:r>
          </a:p>
          <a:p>
            <a:pPr lvl="1">
              <a:defRPr/>
            </a:pPr>
            <a:r>
              <a:rPr lang="en-GB" altLang="en-US" sz="2400" dirty="0" smtClean="0"/>
              <a:t>See ARC recommendations on MIB types and usage:  </a:t>
            </a:r>
            <a:r>
              <a:rPr lang="en-US" altLang="en-US" sz="2400" dirty="0" smtClean="0">
                <a:hlinkClick r:id="rId4"/>
              </a:rPr>
              <a:t>https</a:t>
            </a:r>
            <a:r>
              <a:rPr lang="en-US" altLang="en-US" sz="2400" dirty="0">
                <a:hlinkClick r:id="rId4"/>
              </a:rPr>
              <a:t>://</a:t>
            </a:r>
            <a:r>
              <a:rPr lang="en-US" altLang="en-US" sz="2400" dirty="0" smtClean="0">
                <a:hlinkClick r:id="rId4"/>
              </a:rPr>
              <a:t>mentor.ieee.org/802.11/dcn/09/11-09-0533</a:t>
            </a:r>
            <a:r>
              <a:rPr lang="en-US" altLang="en-US" sz="2400" dirty="0" smtClean="0"/>
              <a:t> </a:t>
            </a:r>
          </a:p>
          <a:p>
            <a:pPr>
              <a:defRPr/>
            </a:pPr>
            <a:r>
              <a:rPr lang="en-US" altLang="en-US" sz="2800" dirty="0" smtClean="0"/>
              <a:t>Style Guide</a:t>
            </a:r>
          </a:p>
          <a:p>
            <a:pPr lvl="1">
              <a:defRPr/>
            </a:pPr>
            <a:r>
              <a:rPr lang="en-US" altLang="en-US" sz="2400" dirty="0" smtClean="0"/>
              <a:t>See Editorial Style Guide: </a:t>
            </a:r>
            <a:r>
              <a:rPr lang="en-US" altLang="en-US" sz="2400" dirty="0">
                <a:hlinkClick r:id="rId5"/>
              </a:rPr>
              <a:t>https://</a:t>
            </a:r>
            <a:r>
              <a:rPr lang="en-US" altLang="en-US" sz="2400" dirty="0" smtClean="0">
                <a:hlinkClick r:id="rId5"/>
              </a:rPr>
              <a:t>mentor.ieee.org/802.11/dcn/09/11-09-1034</a:t>
            </a:r>
            <a:r>
              <a:rPr lang="en-US" altLang="en-US" sz="2400" dirty="0" smtClean="0"/>
              <a:t> </a:t>
            </a:r>
          </a:p>
          <a:p>
            <a:pPr>
              <a:defRPr/>
            </a:pPr>
            <a:r>
              <a:rPr lang="en-US" altLang="en-US" sz="2800" dirty="0" smtClean="0"/>
              <a:t>ANA Database</a:t>
            </a:r>
          </a:p>
          <a:p>
            <a:pPr lvl="1">
              <a:defRPr/>
            </a:pPr>
            <a:r>
              <a:rPr lang="en-US" altLang="en-US" sz="2400" dirty="0"/>
              <a:t>See </a:t>
            </a:r>
            <a:r>
              <a:rPr lang="en-US" altLang="en-US" sz="2400" dirty="0">
                <a:hlinkClick r:id="rId6"/>
              </a:rPr>
              <a:t>https://</a:t>
            </a:r>
            <a:r>
              <a:rPr lang="en-US" altLang="en-US" sz="2400" dirty="0" smtClean="0">
                <a:hlinkClick r:id="rId6"/>
              </a:rPr>
              <a:t>mentor.ieee.org/802.11/dcn/11/11-11-0270 </a:t>
            </a:r>
            <a:endParaRPr lang="en-GB" altLang="en-US" sz="2400"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
        <p:nvSpPr>
          <p:cNvPr id="39939" name="Title 2"/>
          <p:cNvSpPr>
            <a:spLocks noGrp="1"/>
          </p:cNvSpPr>
          <p:nvPr>
            <p:ph type="title"/>
          </p:nvPr>
        </p:nvSpPr>
        <p:spPr/>
        <p:txBody>
          <a:bodyPr/>
          <a:lstStyle/>
          <a:p>
            <a:r>
              <a:rPr lang="en-GB" altLang="en-US" smtClean="0"/>
              <a:t>Amendment Development Resources</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May 2022</a:t>
            </a:r>
          </a:p>
        </p:txBody>
      </p:sp>
      <p:sp>
        <p:nvSpPr>
          <p:cNvPr id="399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99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ABD35DA0-4829-45D9-89D0-BBCF94EA83E7}"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smtClean="0"/>
              <a:t> Published IEEE Press Releases, Blogs</a:t>
            </a:r>
          </a:p>
        </p:txBody>
      </p:sp>
      <p:sp>
        <p:nvSpPr>
          <p:cNvPr id="419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May 2022</a:t>
            </a:r>
          </a:p>
        </p:txBody>
      </p:sp>
      <p:graphicFrame>
        <p:nvGraphicFramePr>
          <p:cNvPr id="2" name="Table 1"/>
          <p:cNvGraphicFramePr>
            <a:graphicFrameLocks noGrp="1"/>
          </p:cNvGraphicFramePr>
          <p:nvPr/>
        </p:nvGraphicFramePr>
        <p:xfrm>
          <a:off x="533400" y="1447800"/>
          <a:ext cx="10972800" cy="4932363"/>
        </p:xfrm>
        <a:graphic>
          <a:graphicData uri="http://schemas.openxmlformats.org/drawingml/2006/table">
            <a:tbl>
              <a:tblPr/>
              <a:tblGrid>
                <a:gridCol w="1393825"/>
                <a:gridCol w="1741488"/>
                <a:gridCol w="7837487"/>
              </a:tblGrid>
              <a:tr h="365181">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2557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TGaj</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3"/>
                        </a:rPr>
                        <a:t>http://standards.ieee.org/news/2018/standard_increased_high_bandwidth_wlan_china.html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tr>
              <a:tr h="38105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BCS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tr>
              <a:tr h="376296">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NGV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TGak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5"/>
                        </a:rPr>
                        <a:t>http://standards.ieee.org/news/2018/ieee_802_11ak-2018.html</a:t>
                      </a: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TGbb formation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6"/>
                        </a:rPr>
                        <a:t>https://beyondstandards.ieee.org/general-news/ieee-802-11-launches-standards-amendment-project-for-light-communications-lifi/</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TGaq</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Amendment publication</a:t>
                      </a:r>
                      <a:endPar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7"/>
                        </a:rPr>
                        <a:t>https://standards.ieee.org/news/2018/ieee-802_11aq-standard-amendment-wlan.html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EHT</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Study Group Formation</a:t>
                      </a:r>
                      <a:endPar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7144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RTA</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Topic Interest Group Formation</a:t>
                      </a:r>
                      <a:endPar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420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4203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EED8B1E-FD9D-42BD-AC78-409F4C0FB5B0}"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AU" altLang="en-US" smtClean="0"/>
              <a:t>Published IEEE Press Releases, Blogs</a:t>
            </a:r>
          </a:p>
        </p:txBody>
      </p:sp>
      <p:sp>
        <p:nvSpPr>
          <p:cNvPr id="440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May 2022</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gridCol w="1543354"/>
                <a:gridCol w="2392199"/>
                <a:gridCol w="6096250"/>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219748">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TGbe</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September 2019 </a:t>
                      </a:r>
                      <a:r>
                        <a:rPr lang="en-GB" sz="1800" b="1" u="sng" kern="1200" dirty="0" smtClean="0">
                          <a:solidFill>
                            <a:schemeClr val="tx1"/>
                          </a:solidFill>
                          <a:effectLst/>
                          <a:latin typeface="Calibri" panose="020F0502020204030204" pitchFamily="34" charset="0"/>
                          <a:ea typeface="+mn-ea"/>
                          <a:cs typeface="Calibri" panose="020F0502020204030204" pitchFamily="34" charset="0"/>
                          <a:hlinkClick r:id="rId3"/>
                        </a:rPr>
                        <a:t>https://beyondstandards.ieee.org/networking/ieee-p802-11be-to-enable-extremely-high-throughput-eht-and-low-latency-for-wi-fi/</a:t>
                      </a:r>
                      <a:r>
                        <a:rPr lang="en-GB" sz="1800" b="1" u="sng" kern="1200" dirty="0" smtClean="0">
                          <a:solidFill>
                            <a:schemeClr val="tx1"/>
                          </a:solidFill>
                          <a:effectLst/>
                          <a:latin typeface="Calibri" panose="020F0502020204030204" pitchFamily="34" charset="0"/>
                          <a:ea typeface="+mn-ea"/>
                          <a:cs typeface="Calibri" panose="020F0502020204030204" pitchFamily="34" charset="0"/>
                        </a:rPr>
                        <a:t> </a:t>
                      </a:r>
                      <a:endPar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AANI</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IMT-2020 Self Evaluation of 802.11ax </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December 2019</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4"/>
                        </a:rPr>
                        <a:t>http://standards.ieee.org/news/2019/5g-indoor-hotspot-and-dense-urban-deployments.html</a:t>
                      </a: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5"/>
                        </a:rPr>
                        <a:t>https://beyondstandards.ieee.org/networking/ieee-802-11bf-aims-to-enable-a-new-application-of-wlan-technology-wlan-sensing/</a:t>
                      </a: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bl>
          </a:graphicData>
        </a:graphic>
      </p:graphicFrame>
      <p:sp>
        <p:nvSpPr>
          <p:cNvPr id="440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4406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2D5B9B0A-E50D-477D-B716-7E91ECBE6FAD}"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smtClean="0"/>
              <a:t>TUESday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smtClean="0"/>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May 2022</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C8E10CE-D294-4C89-ACFF-F5F1BFD75B0A}"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May 2022</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0244" name="Content Placeholder 2"/>
          <p:cNvSpPr>
            <a:spLocks noGrp="1"/>
          </p:cNvSpPr>
          <p:nvPr>
            <p:ph idx="1"/>
          </p:nvPr>
        </p:nvSpPr>
        <p:spPr/>
        <p:txBody>
          <a:bodyPr/>
          <a:lstStyle/>
          <a:p>
            <a:r>
              <a:rPr lang="en-US" altLang="en-US" smtClean="0"/>
              <a:t>All participants in IEEE-SA activities are expected to adhere to the core principles underlying the:</a:t>
            </a:r>
          </a:p>
          <a:p>
            <a:pPr lvl="1">
              <a:buFont typeface="Arial" panose="020B0604020202020204" pitchFamily="34" charset="0"/>
              <a:buChar char="•"/>
            </a:pPr>
            <a:r>
              <a:rPr lang="en-US" altLang="en-US" sz="1800" smtClean="0">
                <a:hlinkClick r:id="rId3"/>
              </a:rPr>
              <a:t>IEEE Code of Ethics</a:t>
            </a:r>
            <a:endParaRPr lang="en-US" altLang="en-US" sz="1800" smtClean="0"/>
          </a:p>
          <a:p>
            <a:pPr lvl="1">
              <a:buFont typeface="Arial" panose="020B0604020202020204" pitchFamily="34" charset="0"/>
              <a:buChar char="•"/>
            </a:pPr>
            <a:r>
              <a:rPr lang="en-US" altLang="en-US" sz="1800" smtClean="0">
                <a:hlinkClick r:id="rId4"/>
              </a:rPr>
              <a:t>IEEE Code of Conduct</a:t>
            </a:r>
            <a:endParaRPr lang="en-US" altLang="en-US" sz="1800" smtClean="0"/>
          </a:p>
          <a:p>
            <a:r>
              <a:rPr lang="en-US" altLang="en-US" smtClean="0"/>
              <a:t>The core principles of the IEEE Codes of Ethics &amp; Conduct are to:</a:t>
            </a:r>
          </a:p>
          <a:p>
            <a:pPr lvl="1">
              <a:buFont typeface="Arial" panose="020B0604020202020204" pitchFamily="34" charset="0"/>
              <a:buChar char="•"/>
            </a:pPr>
            <a:r>
              <a:rPr lang="en-US" altLang="en-US" sz="1800" i="1" smtClean="0"/>
              <a:t>Uphold the highest standards of integrity, responsible behavior, and ethical and professional conduct</a:t>
            </a:r>
          </a:p>
          <a:p>
            <a:pPr lvl="1">
              <a:buFont typeface="Arial" panose="020B0604020202020204" pitchFamily="34" charset="0"/>
              <a:buChar char="•"/>
            </a:pPr>
            <a:r>
              <a:rPr lang="en-US" altLang="en-US" sz="1800" i="1" smtClean="0"/>
              <a:t>Treat people fairly and with respect, to not engage in harassment, discrimination, or retaliation, and to protect people's privacy.</a:t>
            </a:r>
          </a:p>
          <a:p>
            <a:pPr lvl="1">
              <a:buFont typeface="Arial" panose="020B0604020202020204" pitchFamily="34" charset="0"/>
              <a:buChar char="•"/>
            </a:pPr>
            <a:r>
              <a:rPr lang="en-US" altLang="en-US" sz="1800" i="1" smtClean="0"/>
              <a:t>Avoid injuring others, their property, reputation, or employment by false or malicious action</a:t>
            </a:r>
          </a:p>
          <a:p>
            <a:r>
              <a:rPr lang="en-US" altLang="en-US" smtClean="0"/>
              <a:t>The most recent versions of these Codes are available at</a:t>
            </a:r>
          </a:p>
          <a:p>
            <a:pPr lvl="1">
              <a:buFont typeface="Arial" panose="020B0604020202020204" pitchFamily="34" charset="0"/>
              <a:buChar char="•"/>
            </a:pPr>
            <a:r>
              <a:rPr lang="en-US" altLang="en-US" sz="1800" smtClean="0">
                <a:hlinkClick r:id="rId5"/>
              </a:rPr>
              <a:t>http://www.ieee.org/about/corporate/governance</a:t>
            </a:r>
            <a:endParaRPr lang="en-US" altLang="en-US" sz="1800" smtClean="0"/>
          </a:p>
          <a:p>
            <a:endParaRPr lang="en-GB" altLang="en-US" smtClean="0"/>
          </a:p>
        </p:txBody>
      </p:sp>
      <p:sp>
        <p:nvSpPr>
          <p:cNvPr id="10245" name="Title 3"/>
          <p:cNvSpPr>
            <a:spLocks noGrp="1"/>
          </p:cNvSpPr>
          <p:nvPr>
            <p:ph type="title"/>
          </p:nvPr>
        </p:nvSpPr>
        <p:spPr/>
        <p:txBody>
          <a:bodyPr/>
          <a:lstStyle/>
          <a:p>
            <a:r>
              <a:rPr lang="en-US" altLang="en-US" dirty="0" smtClean="0"/>
              <a:t>T2.1 Participant behavior in IEEE-SA activities is guided</a:t>
            </a:r>
            <a:br>
              <a:rPr lang="en-US" altLang="en-US" dirty="0" smtClean="0"/>
            </a:br>
            <a:r>
              <a:rPr lang="en-US" altLang="en-US" dirty="0" smtClean="0"/>
              <a:t>by the IEEE Codes of Ethics &amp; Conduct</a:t>
            </a:r>
            <a:endParaRPr lang="en-GB" altLang="en-US" dirty="0" smtClean="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F0C35308-AF0D-484D-A97E-DBB48FF90B69}" type="slidenum">
              <a:rPr lang="en-US" altLang="en-US" sz="1200" b="0" smtClean="0"/>
              <a:pPr>
                <a:spcBef>
                  <a:spcPct val="0"/>
                </a:spcBef>
                <a:buFontTx/>
                <a:buNone/>
              </a:pPr>
              <a:t>4</a:t>
            </a:fld>
            <a:endParaRPr lang="en-US" altLang="en-US" sz="1200" b="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smtClean="0"/>
              <a:t>The </a:t>
            </a:r>
            <a:r>
              <a:rPr lang="en-US" altLang="en-US" sz="2000" smtClean="0">
                <a:hlinkClick r:id="rId3"/>
              </a:rPr>
              <a:t>IEEE-SA Standards Board Bylaws </a:t>
            </a:r>
            <a:r>
              <a:rPr lang="en-US" altLang="en-US" sz="2000" smtClean="0"/>
              <a:t>require that “participants in the IEEE standards development individual process shall act based on their qualifications and experience”</a:t>
            </a:r>
          </a:p>
          <a:p>
            <a:r>
              <a:rPr lang="en-US" altLang="en-US" sz="2000" smtClean="0"/>
              <a:t>This means participants:</a:t>
            </a:r>
          </a:p>
          <a:p>
            <a:pPr lvl="1">
              <a:buFont typeface="Arial" panose="020B0604020202020204" pitchFamily="34"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buFont typeface="Arial" panose="020B0604020202020204" pitchFamily="34"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r>
              <a:rPr lang="en-US" altLang="en-US" sz="2000" smtClean="0"/>
              <a:t>By participating in standards activities using the “</a:t>
            </a:r>
            <a:r>
              <a:rPr lang="en-US" altLang="en-US" sz="2000" i="1" smtClean="0"/>
              <a:t>individual process</a:t>
            </a:r>
            <a:r>
              <a:rPr lang="en-US" altLang="en-US" sz="2000" smtClean="0"/>
              <a:t>”, you are deemed to accept these requirements; if you are unable to satisfy these requirements then you shall immediately cease any participation</a:t>
            </a:r>
          </a:p>
          <a:p>
            <a:endParaRPr lang="en-US" altLang="en-US" smtClean="0"/>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smtClean="0"/>
              <a:t>T2.1 Participants in the IEEE-SA “individual process” shall</a:t>
            </a:r>
            <a:br>
              <a:rPr lang="en-US" altLang="en-US" smtClean="0"/>
            </a:br>
            <a:r>
              <a:rPr lang="en-US" altLang="en-US" smtClean="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May 2022</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AB70BD5C-7D23-4E8F-B2D7-38CCDBE90359}" type="slidenum">
              <a:rPr lang="en-US" altLang="en-US" sz="1200" b="0" smtClean="0"/>
              <a:pPr>
                <a:spcBef>
                  <a:spcPct val="0"/>
                </a:spcBef>
                <a:buFontTx/>
                <a:buNone/>
              </a:pPr>
              <a:t>5</a:t>
            </a:fld>
            <a:endParaRPr lang="en-US" altLang="en-US" sz="1200" b="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smtClean="0"/>
              <a:t>The </a:t>
            </a:r>
            <a:r>
              <a:rPr lang="en-US" altLang="en-US" dirty="0" smtClean="0">
                <a:hlinkClick r:id="rId3"/>
              </a:rPr>
              <a:t>IEEE-SA Standards Board Bylaws </a:t>
            </a:r>
            <a:r>
              <a:rPr lang="en-US" altLang="en-US" dirty="0" smtClean="0"/>
              <a:t>(clause 5.2.1.3) specifies that “</a:t>
            </a:r>
            <a:r>
              <a:rPr lang="en-US" altLang="en-US" i="1" dirty="0" smtClean="0"/>
              <a:t>the standards development process shall not be dominated by any single interest category, individual, or organization</a:t>
            </a:r>
            <a:r>
              <a:rPr lang="en-US" altLang="en-US" dirty="0" smtClean="0"/>
              <a:t>”</a:t>
            </a:r>
          </a:p>
          <a:p>
            <a:pPr lvl="1">
              <a:buFont typeface="Arial" panose="020B0604020202020204" pitchFamily="34" charset="0"/>
              <a:buChar char="•"/>
            </a:pPr>
            <a:r>
              <a:rPr lang="en-US" altLang="en-US" sz="1800" dirty="0" smtClean="0"/>
              <a:t>This means no participant may exercise “</a:t>
            </a:r>
            <a:r>
              <a:rPr lang="en-US" altLang="en-US" sz="1800" i="1" dirty="0" smtClean="0"/>
              <a:t>authority, leadership, or influence by reason of superior leverage, strength, or representation to the exclusion of fair and equitable consideration of other viewpoints</a:t>
            </a:r>
            <a:r>
              <a:rPr lang="en-US" altLang="en-US" sz="1800" dirty="0" smtClean="0"/>
              <a:t>” or “</a:t>
            </a:r>
            <a:r>
              <a:rPr lang="en-US" altLang="en-US" sz="1800" i="1" dirty="0" smtClean="0"/>
              <a:t>to hinder the progress of the standards development activity</a:t>
            </a:r>
            <a:r>
              <a:rPr lang="en-US" altLang="en-US" sz="1800" dirty="0" smtClean="0"/>
              <a:t>”</a:t>
            </a:r>
          </a:p>
          <a:p>
            <a:r>
              <a:rPr lang="en-US" altLang="en-US" dirty="0" smtClean="0"/>
              <a:t>This rule applies equally to those participating in a standards development project and to that project’s leadership group</a:t>
            </a:r>
          </a:p>
          <a:p>
            <a:r>
              <a:rPr lang="en-US" altLang="en-US" dirty="0" smtClean="0"/>
              <a:t>Any person who reasonably suspects that dominance is occurring in a standards development project is encouraged to bring the issue to the attention of the Standards Committee or the project’s IEEE-SA Program Manager</a:t>
            </a:r>
          </a:p>
          <a:p>
            <a:endParaRPr lang="en-US" altLang="en-US" dirty="0" smtClean="0"/>
          </a:p>
        </p:txBody>
      </p:sp>
      <p:sp>
        <p:nvSpPr>
          <p:cNvPr id="14339" name="Rectangle 1"/>
          <p:cNvSpPr>
            <a:spLocks noGrp="1" noChangeArrowheads="1"/>
          </p:cNvSpPr>
          <p:nvPr>
            <p:ph type="title"/>
          </p:nvPr>
        </p:nvSpPr>
        <p:spPr/>
        <p:txBody>
          <a:bodyPr lIns="90000" tIns="46800" rIns="90000" bIns="46800"/>
          <a:lstStyle/>
          <a:p>
            <a:r>
              <a:rPr lang="en-US" altLang="en-US" smtClean="0"/>
              <a:t>T2.1 IEEE-SA standards activities shall allow the fair &amp;</a:t>
            </a:r>
            <a:br>
              <a:rPr lang="en-US" altLang="en-US" smtClean="0"/>
            </a:br>
            <a:r>
              <a:rPr lang="en-US" altLang="en-US" smtClean="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May 2022</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D139C87-CBAD-4AD3-AAB6-B7C6DAE13FEC}" type="slidenum">
              <a:rPr lang="en-US" altLang="en-US" sz="1200" b="0" smtClean="0"/>
              <a:pPr>
                <a:spcBef>
                  <a:spcPct val="0"/>
                </a:spcBef>
                <a:buFontTx/>
                <a:buNone/>
              </a:pPr>
              <a:t>6</a:t>
            </a:fld>
            <a:endParaRPr lang="en-US" altLang="en-US" sz="1200" b="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smtClean="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r>
              <a:rPr lang="en-US" altLang="en-US" sz="3200" dirty="0" smtClean="0">
                <a:latin typeface="Calibri" panose="020F0502020204030204" pitchFamily="34" charset="0"/>
                <a:cs typeface="Calibri" panose="020F0502020204030204" pitchFamily="34" charset="0"/>
              </a:rPr>
              <a:t/>
            </a:r>
            <a:br>
              <a:rPr lang="en-US" altLang="en-US" sz="3200" dirty="0" smtClean="0">
                <a:latin typeface="Calibri" panose="020F0502020204030204" pitchFamily="34" charset="0"/>
                <a:cs typeface="Calibri" panose="020F0502020204030204" pitchFamily="34" charset="0"/>
              </a:rPr>
            </a:br>
            <a:endParaRPr lang="en-US" altLang="en-US" sz="3200" dirty="0" smtClean="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smtClean="0">
                <a:solidFill>
                  <a:schemeClr val="tx1"/>
                </a:solidFill>
                <a:latin typeface="Calibri" panose="020F0502020204030204" pitchFamily="34" charset="0"/>
                <a:cs typeface="Calibri" panose="020F0502020204030204" pitchFamily="34" charset="0"/>
              </a:rPr>
              <a:t>T2.2 – Call for potentially essential patents</a:t>
            </a:r>
            <a:endParaRPr lang="en-US" altLang="en-US" u="sng" smtClean="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May 2022</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FC202659-C26D-4262-B9E3-00934FE85A0C}" type="slidenum">
              <a:rPr lang="en-US" altLang="en-US" sz="1200" b="0" smtClean="0"/>
              <a:pPr>
                <a:spcBef>
                  <a:spcPct val="0"/>
                </a:spcBef>
                <a:buFontTx/>
                <a:buNone/>
              </a:pPr>
              <a:t>7</a:t>
            </a:fld>
            <a:endParaRPr lang="en-US" altLang="en-US" sz="1200" b="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p:cNvSpPr>
            <a:spLocks noGrp="1"/>
          </p:cNvSpPr>
          <p:nvPr>
            <p:ph idx="1"/>
          </p:nvPr>
        </p:nvSpPr>
        <p:spPr>
          <a:xfrm>
            <a:off x="914400" y="1828800"/>
            <a:ext cx="10363200" cy="4494213"/>
          </a:xfrm>
        </p:spPr>
        <p:txBody>
          <a:bodyPr/>
          <a:lstStyle/>
          <a:p>
            <a:r>
              <a:rPr lang="en-US" altLang="en-US" sz="2800" smtClean="0"/>
              <a:t>Reminder: No Photographs permitted during session meetings.</a:t>
            </a:r>
          </a:p>
          <a:p>
            <a:r>
              <a:rPr lang="en-GB" altLang="en-US" sz="2800" smtClean="0"/>
              <a:t>Mute when not speaking (teleconference)</a:t>
            </a:r>
          </a:p>
          <a:p>
            <a:r>
              <a:rPr lang="en-US" altLang="en-US" sz="2800" smtClean="0"/>
              <a:t>Use chat window to enter the queue </a:t>
            </a:r>
            <a:r>
              <a:rPr lang="en-GB" altLang="en-US" sz="2800" smtClean="0"/>
              <a:t>(teleconference)</a:t>
            </a:r>
          </a:p>
          <a:p>
            <a:endParaRPr lang="en-GB" altLang="en-US" sz="2800" smtClean="0"/>
          </a:p>
          <a:p>
            <a:endParaRPr lang="en-GB" altLang="en-US" smtClean="0"/>
          </a:p>
        </p:txBody>
      </p:sp>
      <p:sp>
        <p:nvSpPr>
          <p:cNvPr id="18435" name="Title 2"/>
          <p:cNvSpPr>
            <a:spLocks noGrp="1"/>
          </p:cNvSpPr>
          <p:nvPr>
            <p:ph type="title"/>
          </p:nvPr>
        </p:nvSpPr>
        <p:spPr/>
        <p:txBody>
          <a:bodyPr/>
          <a:lstStyle/>
          <a:p>
            <a:r>
              <a:rPr lang="en-GB" altLang="en-US" smtClean="0"/>
              <a:t>T2.3 – Meeting Decorum</a:t>
            </a:r>
          </a:p>
        </p:txBody>
      </p:sp>
      <p:sp>
        <p:nvSpPr>
          <p:cNvPr id="1843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May 2022</a:t>
            </a:r>
          </a:p>
        </p:txBody>
      </p:sp>
      <p:sp>
        <p:nvSpPr>
          <p:cNvPr id="1843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843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248A416D-2301-4C43-929D-EA6C4B843DEE}"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FontTx/>
              <a:buNone/>
              <a:defRPr/>
            </a:pPr>
            <a:r>
              <a:rPr lang="en-GB" altLang="en-US" dirty="0" smtClean="0"/>
              <a:t>Planned next full WG11 Session: Mixed-mode July 11-15, 2022</a:t>
            </a:r>
          </a:p>
          <a:p>
            <a:pPr marL="0" indent="0">
              <a:buFontTx/>
              <a:buNone/>
              <a:defRPr/>
            </a:pPr>
            <a:r>
              <a:rPr lang="en-GB" altLang="en-US" dirty="0" smtClean="0"/>
              <a:t>Upcoming Chair Advisory Committee meetings </a:t>
            </a:r>
          </a:p>
          <a:p>
            <a:pPr marL="457200" lvl="1" indent="0">
              <a:buFontTx/>
              <a:buNone/>
              <a:defRPr/>
            </a:pPr>
            <a:r>
              <a:rPr lang="en-GB" altLang="en-US" dirty="0" smtClean="0"/>
              <a:t>CAC teleconference:  </a:t>
            </a:r>
            <a:r>
              <a:rPr lang="en-GB" altLang="en-US" b="1" dirty="0" smtClean="0"/>
              <a:t>Monday 2022-06-06 at 9 am Eastern</a:t>
            </a:r>
          </a:p>
          <a:p>
            <a:pPr lvl="1">
              <a:defRPr/>
            </a:pPr>
            <a:r>
              <a:rPr lang="en-GB" altLang="en-US" sz="1600" dirty="0" smtClean="0"/>
              <a:t>Initial objectives/agendas should be uploaded as mentor documents (.</a:t>
            </a:r>
            <a:r>
              <a:rPr lang="en-GB" altLang="en-US" sz="1600" dirty="0" err="1" smtClean="0"/>
              <a:t>ppt</a:t>
            </a:r>
            <a:r>
              <a:rPr lang="en-GB" altLang="en-US" sz="1600" dirty="0" smtClean="0"/>
              <a:t> format) or send to chair (.</a:t>
            </a:r>
            <a:r>
              <a:rPr lang="en-GB" altLang="en-US" sz="1600" dirty="0" err="1" smtClean="0"/>
              <a:t>xls</a:t>
            </a:r>
            <a:r>
              <a:rPr lang="en-GB" altLang="en-US" sz="1600" dirty="0" smtClean="0"/>
              <a:t> tab format) by June 8 to meet 30-day agenda submission deadline.</a:t>
            </a:r>
          </a:p>
          <a:p>
            <a:pPr marL="457200" lvl="1" indent="0">
              <a:buFontTx/>
              <a:buNone/>
              <a:defRPr/>
            </a:pPr>
            <a:r>
              <a:rPr lang="en-GB" altLang="en-US" dirty="0" smtClean="0"/>
              <a:t>CAC teleconference: </a:t>
            </a:r>
            <a:r>
              <a:rPr lang="en-GB" altLang="en-US" b="1" dirty="0"/>
              <a:t>Monday </a:t>
            </a:r>
            <a:r>
              <a:rPr lang="en-GB" altLang="en-US" b="1" dirty="0" smtClean="0"/>
              <a:t>2022-06-27 </a:t>
            </a:r>
            <a:r>
              <a:rPr lang="en-GB" altLang="en-US" b="1" dirty="0"/>
              <a:t>at 9 am Eastern </a:t>
            </a:r>
            <a:endParaRPr lang="en-GB" altLang="en-US" b="1" dirty="0" smtClean="0"/>
          </a:p>
          <a:p>
            <a:pPr marL="457200" lvl="1" indent="0">
              <a:buNone/>
              <a:defRPr/>
            </a:pPr>
            <a:r>
              <a:rPr lang="en-GB" altLang="en-US" dirty="0"/>
              <a:t>CAC teleconference: </a:t>
            </a:r>
            <a:r>
              <a:rPr lang="en-GB" altLang="en-US" b="1" dirty="0" smtClean="0"/>
              <a:t>Sunday 2022-07-10 at 6PM Eastern</a:t>
            </a:r>
            <a:r>
              <a:rPr lang="en-GB" altLang="en-US" dirty="0" smtClean="0"/>
              <a:t> </a:t>
            </a:r>
          </a:p>
          <a:p>
            <a:pPr lvl="1">
              <a:defRPr/>
            </a:pPr>
            <a:r>
              <a:rPr lang="en-GB" altLang="en-US" sz="1600" dirty="0"/>
              <a:t>Send snapshots to Robert Stacey before this teleconference.</a:t>
            </a:r>
          </a:p>
          <a:p>
            <a:pPr marL="0" indent="0">
              <a:buFontTx/>
              <a:buNone/>
              <a:defRPr/>
            </a:pPr>
            <a:endParaRPr lang="en-GB" altLang="en-US" sz="2000" dirty="0" smtClean="0"/>
          </a:p>
          <a:p>
            <a:pPr marL="0" indent="0">
              <a:buFontTx/>
              <a:buNone/>
              <a:defRPr/>
            </a:pPr>
            <a:r>
              <a:rPr lang="en-GB" altLang="en-US" sz="2000" dirty="0" smtClean="0"/>
              <a:t>The </a:t>
            </a:r>
            <a:r>
              <a:rPr lang="en-GB" altLang="en-US" sz="2000" dirty="0"/>
              <a:t>purpose of the CAC is to prepare session agendas, room requests/meeting times, and advise and support the chair re: responsibilities as an EC member. </a:t>
            </a:r>
            <a:endParaRPr lang="en-GB" altLang="en-US" sz="2000" dirty="0" smtClean="0"/>
          </a:p>
          <a:p>
            <a:pPr marL="0" indent="0">
              <a:buFontTx/>
              <a:buNone/>
              <a:defRPr/>
            </a:pPr>
            <a:r>
              <a:rPr lang="en-GB" altLang="en-US" sz="2000" dirty="0" smtClean="0"/>
              <a:t>Leaders </a:t>
            </a:r>
            <a:r>
              <a:rPr lang="en-GB" altLang="en-US" sz="2000" dirty="0"/>
              <a:t>of 802.11 subgroups (or their nominee) should </a:t>
            </a:r>
            <a:r>
              <a:rPr lang="en-GB" altLang="en-US" sz="2000" dirty="0" smtClean="0"/>
              <a:t>attend CAC </a:t>
            </a:r>
            <a:r>
              <a:rPr lang="en-GB" altLang="en-US" sz="2000" dirty="0"/>
              <a:t>meetings </a:t>
            </a:r>
          </a:p>
        </p:txBody>
      </p:sp>
      <p:sp>
        <p:nvSpPr>
          <p:cNvPr id="20483" name="Title 1"/>
          <p:cNvSpPr>
            <a:spLocks noGrp="1"/>
          </p:cNvSpPr>
          <p:nvPr>
            <p:ph type="title"/>
          </p:nvPr>
        </p:nvSpPr>
        <p:spPr/>
        <p:txBody>
          <a:bodyPr/>
          <a:lstStyle/>
          <a:p>
            <a:r>
              <a:rPr lang="en-GB" altLang="en-US" dirty="0" smtClean="0"/>
              <a:t>T2.4 Next session and CAC meetings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May 2022</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F6CF2F6-756D-4BD6-9522-A1957932ACE4}"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140927</TotalTime>
  <Words>1890</Words>
  <Application>Microsoft Office PowerPoint</Application>
  <PresentationFormat>Widescreen</PresentationFormat>
  <Paragraphs>382</Paragraphs>
  <Slides>23</Slides>
  <Notes>17</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Times New Roman</vt:lpstr>
      <vt:lpstr>Wingdings</vt:lpstr>
      <vt:lpstr>Default Design</vt:lpstr>
      <vt:lpstr>Custom Design</vt:lpstr>
      <vt:lpstr>Document</vt:lpstr>
      <vt:lpstr>May 2022 802.11 Session WG Chair’s Supplementary Material</vt:lpstr>
      <vt:lpstr>Introduction</vt:lpstr>
      <vt:lpstr>TUESday</vt:lpstr>
      <vt:lpstr>T2.1 Participant behavior in IEEE-SA activities is guided by the IEEE Codes of Ethics &amp; Conduct</vt:lpstr>
      <vt:lpstr>T2.1 Participants in the IEEE-SA “individual process” shall act independently of others, including employers</vt:lpstr>
      <vt:lpstr>T2.1 IEEE-SA standards activities shall allow the fair &amp; equitable consideration of all viewpoints</vt:lpstr>
      <vt:lpstr>T2.2 – Call for potentially essential patents</vt:lpstr>
      <vt:lpstr>T2.3 – Meeting Decorum</vt:lpstr>
      <vt:lpstr>T2.4 Next session and CAC meetings announcements</vt:lpstr>
      <vt:lpstr>T2.7 Requests for Letters of Assurance</vt:lpstr>
      <vt:lpstr>T2.8 Drafts for Sale by IEEE– as of 2022-05-16</vt:lpstr>
      <vt:lpstr>T2.9 ISO/IEC JTC1/SC6</vt:lpstr>
      <vt:lpstr>T2.10 Press Releases, Blogs </vt:lpstr>
      <vt:lpstr>T2.11 IEEE 802 Public Visibility Standing Committee</vt:lpstr>
      <vt:lpstr>T2.11 802.11 Public Visibility Events</vt:lpstr>
      <vt:lpstr>T7.1 802 Wireless Chairs meeting</vt:lpstr>
      <vt:lpstr>T7.2 Planned Next Meeting – Plenary</vt:lpstr>
      <vt:lpstr>T7.3 Announcements</vt:lpstr>
      <vt:lpstr>References and additional material</vt:lpstr>
      <vt:lpstr>Comment Resolution Resources</vt:lpstr>
      <vt:lpstr>Amendment Development Resources</vt:lpstr>
      <vt:lpstr> Published IEEE Press Releases, Blogs</vt:lpstr>
      <vt:lpstr>Published IEEE Press Releases, Blogs</vt:lpstr>
    </vt:vector>
  </TitlesOfParts>
  <Company>HP Enterprise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May 2022 Supplementary Material</dc:title>
  <dc:creator>dorothy.stanley@hpe.com</dc:creator>
  <cp:keywords>11-22-0579r0</cp:keywords>
  <cp:lastModifiedBy>Stanley, Dorothy</cp:lastModifiedBy>
  <cp:revision>2335</cp:revision>
  <cp:lastPrinted>1998-02-10T13:28:06Z</cp:lastPrinted>
  <dcterms:created xsi:type="dcterms:W3CDTF">1998-02-10T13:07:52Z</dcterms:created>
  <dcterms:modified xsi:type="dcterms:W3CDTF">2022-05-16T21:57:19Z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b3f456b0-8d21-4332-af32-054ca6c34419</vt:lpwstr>
  </property>
</Properties>
</file>