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0"/>
  </p:notesMasterIdLst>
  <p:handoutMasterIdLst>
    <p:handoutMasterId r:id="rId31"/>
  </p:handoutMasterIdLst>
  <p:sldIdLst>
    <p:sldId id="522" r:id="rId3"/>
    <p:sldId id="523" r:id="rId4"/>
    <p:sldId id="524" r:id="rId5"/>
    <p:sldId id="525" r:id="rId6"/>
    <p:sldId id="526" r:id="rId7"/>
    <p:sldId id="527" r:id="rId8"/>
    <p:sldId id="528" r:id="rId9"/>
    <p:sldId id="529" r:id="rId10"/>
    <p:sldId id="530" r:id="rId11"/>
    <p:sldId id="531" r:id="rId12"/>
    <p:sldId id="532" r:id="rId13"/>
    <p:sldId id="430" r:id="rId14"/>
    <p:sldId id="378" r:id="rId15"/>
    <p:sldId id="374" r:id="rId16"/>
    <p:sldId id="422" r:id="rId17"/>
    <p:sldId id="496" r:id="rId18"/>
    <p:sldId id="398" r:id="rId19"/>
    <p:sldId id="379" r:id="rId20"/>
    <p:sldId id="383" r:id="rId21"/>
    <p:sldId id="537" r:id="rId22"/>
    <p:sldId id="466" r:id="rId23"/>
    <p:sldId id="538" r:id="rId24"/>
    <p:sldId id="539" r:id="rId25"/>
    <p:sldId id="540" r:id="rId26"/>
    <p:sldId id="541" r:id="rId27"/>
    <p:sldId id="489" r:id="rId28"/>
    <p:sldId id="458" r:id="rId29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0" autoAdjust="0"/>
    <p:restoredTop sz="92269" autoAdjust="0"/>
  </p:normalViewPr>
  <p:slideViewPr>
    <p:cSldViewPr>
      <p:cViewPr varScale="1">
        <p:scale>
          <a:sx n="161" d="100"/>
          <a:sy n="161" d="100"/>
        </p:scale>
        <p:origin x="708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802.11-22-0578r0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2022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2207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802.11-22-0578r0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2022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3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14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78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16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06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802.11-22-0578r0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2022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802.11-22-0578r0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2022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6048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802.11-22/0578r1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9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ocument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802tele_calendar.html" TargetMode="External"/><Relationship Id="rId2" Type="http://schemas.openxmlformats.org/officeDocument/2006/relationships/hyperlink" Target="https://www.ieee802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/bp/StartPag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5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98-00-0000-jan-22-liaison-from-wba-re-wi-fi-6-and-6e-and-industrial-iot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2/ec-22-0076" TargetMode="External"/><Relationship Id="rId3" Type="http://schemas.openxmlformats.org/officeDocument/2006/relationships/hyperlink" Target="https://mentor.ieee.org/802.11/dcn/22/11-22-0577" TargetMode="External"/><Relationship Id="rId7" Type="http://schemas.openxmlformats.org/officeDocument/2006/relationships/hyperlink" Target="https://mentor.ieee.org/802.11/dcn/22/11-22-0593" TargetMode="External"/><Relationship Id="rId12" Type="http://schemas.openxmlformats.org/officeDocument/2006/relationships/hyperlink" Target="https://mentor.ieee.org/802.11/dcn/22/11-22-044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592" TargetMode="External"/><Relationship Id="rId11" Type="http://schemas.openxmlformats.org/officeDocument/2006/relationships/hyperlink" Target="https://mentor.ieee.org/802.11/dcn/22/11-22-0594" TargetMode="External"/><Relationship Id="rId5" Type="http://schemas.openxmlformats.org/officeDocument/2006/relationships/hyperlink" Target="https://mentor.ieee.org/802.11/dcn/22/11-22-0591" TargetMode="External"/><Relationship Id="rId10" Type="http://schemas.openxmlformats.org/officeDocument/2006/relationships/hyperlink" Target="https://mentor.ieee.org/802.11/dcn/22/11-22-0597" TargetMode="External"/><Relationship Id="rId4" Type="http://schemas.openxmlformats.org/officeDocument/2006/relationships/hyperlink" Target="https://mentor.ieee.org/802.11/dcn/22/11-22-0578" TargetMode="External"/><Relationship Id="rId9" Type="http://schemas.openxmlformats.org/officeDocument/2006/relationships/hyperlink" Target="https://mentor.ieee.org/802.11/dcn/22/11-22-057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" TargetMode="External"/><Relationship Id="rId2" Type="http://schemas.openxmlformats.org/officeDocument/2006/relationships/hyperlink" Target="https://mentor.ieee.org/802.18/docu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802.org/802tele_calend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May 2022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2022-05-06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187923"/>
              </p:ext>
            </p:extLst>
          </p:nvPr>
        </p:nvGraphicFramePr>
        <p:xfrm>
          <a:off x="2052432" y="2343227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432" y="2343227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824315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https://www.ieee802.org/19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802.19 </a:t>
            </a:r>
            <a:r>
              <a:rPr lang="en-US" altLang="en-US" dirty="0"/>
              <a:t>documents: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mentor.ieee.org/802.19/documents</a:t>
            </a: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Other 802 WG meetings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</a:t>
            </a:r>
            <a:r>
              <a:rPr lang="en-US" dirty="0"/>
              <a:t>802 website: </a:t>
            </a:r>
            <a:r>
              <a:rPr lang="en-US" dirty="0">
                <a:hlinkClick r:id="rId2"/>
              </a:rPr>
              <a:t>https://www.ieee802.org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Includes links to all WG webpages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Consolidated calendar: </a:t>
            </a:r>
            <a:r>
              <a:rPr lang="en-US" dirty="0" smtClean="0">
                <a:hlinkClick r:id="rId3"/>
              </a:rPr>
              <a:t>https://ieee802.org/802tele_calendar.html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Documents: 802.11, 15, 18, 19, 24: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mentor.ieee.org/802/bp/StartPage</a:t>
            </a:r>
            <a:r>
              <a:rPr lang="en-US" dirty="0" smtClean="0"/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957658"/>
              </p:ext>
            </p:extLst>
          </p:nvPr>
        </p:nvGraphicFramePr>
        <p:xfrm>
          <a:off x="533401" y="1719575"/>
          <a:ext cx="5181601" cy="193802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028590"/>
              </p:ext>
            </p:extLst>
          </p:nvPr>
        </p:nvGraphicFramePr>
        <p:xfrm>
          <a:off x="533401" y="4114800"/>
          <a:ext cx="5181600" cy="99632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006489"/>
              </p:ext>
            </p:extLst>
          </p:nvPr>
        </p:nvGraphicFramePr>
        <p:xfrm>
          <a:off x="6248400" y="2133600"/>
          <a:ext cx="5744499" cy="3549005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Randomized MAC Addresses (RCM)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(EDP)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Editor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P802.11-2020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347979"/>
              </p:ext>
            </p:extLst>
          </p:nvPr>
        </p:nvGraphicFramePr>
        <p:xfrm>
          <a:off x="2954528" y="1447801"/>
          <a:ext cx="5656072" cy="3762318"/>
        </p:xfrm>
        <a:graphic>
          <a:graphicData uri="http://schemas.openxmlformats.org/drawingml/2006/table">
            <a:tbl>
              <a:tblPr/>
              <a:tblGrid>
                <a:gridCol w="2685446"/>
                <a:gridCol w="2970626"/>
              </a:tblGrid>
              <a:tr h="3816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 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05600" y="5867400"/>
            <a:ext cx="4722383" cy="461665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PAR Extension Requests planned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5691144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335259"/>
              </p:ext>
            </p:extLst>
          </p:nvPr>
        </p:nvGraphicFramePr>
        <p:xfrm>
          <a:off x="152400" y="897598"/>
          <a:ext cx="11734800" cy="4070642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QI,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Chao-Chun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  <a:b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Harry BIMS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Yujin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NOH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Yan ZHANG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 SILVA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Graham SMITH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MCCANN, Jerome HENRY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4699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44639" y="710932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4184304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573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9144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9144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858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4575865" y="686091"/>
            <a:ext cx="2754440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7178991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7541801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891447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9205088" y="733396"/>
            <a:ext cx="1175220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10158785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0591800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911599" y="710932"/>
            <a:ext cx="1676400" cy="5218420"/>
            <a:chOff x="7391400" y="706218"/>
            <a:chExt cx="1676400" cy="5218420"/>
          </a:xfrm>
        </p:grpSpPr>
        <p:sp>
          <p:nvSpPr>
            <p:cNvPr id="52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11aq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Pre Association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Discovery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General Link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7" name="AutoShape 41"/>
            <p:cNvSpPr>
              <a:spLocks noChangeArrowheads="1"/>
            </p:cNvSpPr>
            <p:nvPr/>
          </p:nvSpPr>
          <p:spPr bwMode="auto">
            <a:xfrm>
              <a:off x="7550534" y="395570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11ah </a:t>
              </a:r>
            </a:p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Sub 1 GHz</a:t>
              </a:r>
              <a:endParaRPr lang="en-US" sz="105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8" name="AutoShape 41"/>
            <p:cNvSpPr>
              <a:spLocks noChangeArrowheads="1"/>
            </p:cNvSpPr>
            <p:nvPr/>
          </p:nvSpPr>
          <p:spPr bwMode="auto">
            <a:xfrm>
              <a:off x="7556884" y="4537466"/>
              <a:ext cx="1301750" cy="51128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11aj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China millimeter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9" name="AutoShape 9"/>
            <p:cNvSpPr>
              <a:spLocks noChangeArrowheads="1"/>
            </p:cNvSpPr>
            <p:nvPr/>
          </p:nvSpPr>
          <p:spPr bwMode="auto">
            <a:xfrm>
              <a:off x="7524738" y="2460542"/>
              <a:ext cx="1294732" cy="6048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11ai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Initial Link 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Setup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</p:grpSp>
      <p:sp>
        <p:nvSpPr>
          <p:cNvPr id="60" name="Right Arrow 59"/>
          <p:cNvSpPr/>
          <p:nvPr/>
        </p:nvSpPr>
        <p:spPr bwMode="auto">
          <a:xfrm rot="10800000">
            <a:off x="2352404" y="3094275"/>
            <a:ext cx="392235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ight Arrow 11"/>
          <p:cNvSpPr/>
          <p:nvPr/>
        </p:nvSpPr>
        <p:spPr bwMode="auto">
          <a:xfrm>
            <a:off x="304800" y="2140857"/>
            <a:ext cx="533400" cy="3243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3716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67640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8020990" y="3660948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8020990" y="42624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6701844" y="28956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7999704" y="2896763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6156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HT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469626" y="1461107"/>
            <a:ext cx="931174" cy="47692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REVme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5454341" y="2316229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6699985" y="3749664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5431815" y="3796427"/>
            <a:ext cx="1007374" cy="56642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38421" y="2570276"/>
            <a:ext cx="929946" cy="47772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EDP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426156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58" name="AutoShape 46"/>
          <p:cNvSpPr>
            <a:spLocks noChangeArrowheads="1"/>
          </p:cNvSpPr>
          <p:nvPr/>
        </p:nvSpPr>
        <p:spPr bwMode="auto">
          <a:xfrm>
            <a:off x="4253966" y="2026355"/>
            <a:ext cx="914400" cy="48824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RCM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Group(s</a:t>
            </a:r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3033304" y="374189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Topic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Interest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407503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03-15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340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26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81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</a:t>
                      </a:r>
                      <a:r>
                        <a:rPr lang="en-US" sz="20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03-15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98.8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04-07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TGbc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04-08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CC40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TGbf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04-22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2022-03-22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191029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  <a:endParaRPr lang="en-GB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32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511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May 2022.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US" sz="2800" b="0" dirty="0"/>
          </a:p>
          <a:p>
            <a:endParaRPr lang="en-US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696913" y="1295400"/>
            <a:ext cx="10363200" cy="5027613"/>
          </a:xfrm>
        </p:spPr>
        <p:txBody>
          <a:bodyPr/>
          <a:lstStyle/>
          <a:p>
            <a:r>
              <a:rPr lang="en-GB" altLang="en-US" dirty="0" smtClean="0"/>
              <a:t>TG/SC Chairs:</a:t>
            </a:r>
          </a:p>
          <a:p>
            <a:pPr lvl="1"/>
            <a:r>
              <a:rPr lang="en-US" altLang="en-US" sz="1800" dirty="0" smtClean="0"/>
              <a:t>11-14-0629r22 4.4 </a:t>
            </a:r>
            <a:r>
              <a:rPr lang="en-US" sz="1800" dirty="0"/>
              <a:t>The TG Chair shall be appointed by the WG Chair and confirmed by a WG majority approval. The TG Chair is re-affirmed every 2 years: one session after the WG Chair is </a:t>
            </a:r>
            <a:r>
              <a:rPr lang="en-US" sz="1800" dirty="0" smtClean="0"/>
              <a:t>elected.</a:t>
            </a:r>
            <a:endParaRPr lang="en-GB" sz="1800" dirty="0"/>
          </a:p>
          <a:p>
            <a:pPr lvl="1"/>
            <a:r>
              <a:rPr lang="en-US" altLang="en-US" sz="1800" dirty="0" smtClean="0"/>
              <a:t>6.6 </a:t>
            </a:r>
            <a:r>
              <a:rPr lang="en-US" sz="1800" dirty="0"/>
              <a:t>The Standing Committee Chair is appointed by the WG Chair and is re-affirmed by the WG majority approval.  The Standing Committee Chair is re-affirmed every 2 years; one session after the WG Chair is elected</a:t>
            </a:r>
            <a:r>
              <a:rPr lang="en-US" sz="1800" dirty="0" smtClean="0"/>
              <a:t>.</a:t>
            </a:r>
            <a:endParaRPr lang="en-GB" altLang="en-US" sz="1800" dirty="0" smtClean="0"/>
          </a:p>
          <a:p>
            <a:pPr>
              <a:defRPr/>
            </a:pPr>
            <a:r>
              <a:rPr lang="en-US" altLang="en-US" dirty="0" smtClean="0"/>
              <a:t>TG/SC Vice Chairs</a:t>
            </a:r>
          </a:p>
          <a:p>
            <a:pPr lvl="1">
              <a:defRPr/>
            </a:pPr>
            <a:r>
              <a:rPr lang="en-US" altLang="en-US" sz="1800" dirty="0" smtClean="0"/>
              <a:t>4.3 </a:t>
            </a:r>
            <a:r>
              <a:rPr lang="en-US" sz="1800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1800" dirty="0" smtClean="0"/>
              <a:t>. </a:t>
            </a:r>
            <a:endParaRPr lang="en-US" altLang="en-US" sz="1800" dirty="0" smtClean="0"/>
          </a:p>
          <a:p>
            <a:pPr>
              <a:defRPr/>
            </a:pPr>
            <a:r>
              <a:rPr lang="en-US" altLang="en-US" dirty="0" smtClean="0"/>
              <a:t>TG/SC Secretaries </a:t>
            </a:r>
          </a:p>
          <a:p>
            <a:pPr lvl="1">
              <a:defRPr/>
            </a:pPr>
            <a:r>
              <a:rPr lang="en-US" altLang="en-US" sz="1800" dirty="0" smtClean="0"/>
              <a:t>4.4 </a:t>
            </a:r>
            <a:r>
              <a:rPr lang="en-US" sz="1800" dirty="0"/>
              <a:t>The TG Secretary shall be appointed by the TG Chair and confirmed by a TG motion that is approved with a minimum 50% majority. The TG Secretary is re-affirmed every 2 years; one session after the WG Chair is elected. </a:t>
            </a:r>
            <a:endParaRPr lang="en-GB" sz="1800" dirty="0"/>
          </a:p>
          <a:p>
            <a:pPr lvl="1">
              <a:defRPr/>
            </a:pPr>
            <a:endParaRPr lang="en-US" altLang="en-US" dirty="0"/>
          </a:p>
          <a:p>
            <a:endParaRPr lang="en-GB" altLang="en-US" dirty="0" smtClean="0"/>
          </a:p>
        </p:txBody>
      </p:sp>
      <p:sp>
        <p:nvSpPr>
          <p:cNvPr id="24579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GB" altLang="en-US" dirty="0" smtClean="0"/>
              <a:t>M6.2 – TG and SC Officer Elections/Re-affirmations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0EDCA67-571E-4F29-A6BA-F5C476F8535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0343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902715C-9D53-42E6-B3E5-9E3FEA8953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51" y="739902"/>
            <a:ext cx="10080498" cy="550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054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D0E2C25-6333-42A5-AED0-B5861ADD8A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60" y="685800"/>
            <a:ext cx="10576940" cy="577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7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March to May)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0F92EF7C-4B8F-4531-875D-3E4D3508AF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52601"/>
            <a:ext cx="8602956" cy="4701094"/>
          </a:xfrm>
        </p:spPr>
      </p:pic>
    </p:spTree>
    <p:extLst>
      <p:ext uri="{BB962C8B-B14F-4D97-AF65-F5344CB8AC3E}">
        <p14:creationId xmlns:p14="http://schemas.microsoft.com/office/powerpoint/2010/main" val="2888583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18312-8B32-4EF3-A60E-0BAA8932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(March to May)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20EB58-84BD-4A59-979A-CC5365F8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DB3660-8F54-485A-ADFF-470042F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7AE66F-EC38-468C-838B-30F3AE0D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FBE90F3C-1E31-45FA-8552-141BDBE765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752599"/>
            <a:ext cx="8526758" cy="4659455"/>
          </a:xfrm>
        </p:spPr>
      </p:pic>
    </p:spTree>
    <p:extLst>
      <p:ext uri="{BB962C8B-B14F-4D97-AF65-F5344CB8AC3E}">
        <p14:creationId xmlns:p14="http://schemas.microsoft.com/office/powerpoint/2010/main" val="251683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Additional Reference material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https://mentor.ieee.org/802.11/dcn/13/11-13-0230-05-0000-comment-resolution-tutorial.ppt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7"/>
            <a:ext cx="10515600" cy="3850565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r>
              <a:rPr lang="en-US" dirty="0"/>
              <a:t>Use 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903416"/>
            <a:ext cx="10363200" cy="3429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2022-03-14 Liaison received from WBA re: Device Identification </a:t>
            </a:r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mentor.ieee.org/802.11/dcn/22/11-22-0098-00-0000-jan-22-liaison-from-wba-re-wi-fi-6-and-6e-and-industrial-iot.pdf</a:t>
            </a:r>
            <a:r>
              <a:rPr lang="en-US" dirty="0" smtClean="0"/>
              <a:t> .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Recent and anticipated 802 EC actions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99100" y="1752600"/>
            <a:ext cx="10859500" cy="4343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March 2022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b="0" dirty="0" smtClean="0"/>
              <a:t>P802.11az D4.0 to ISO IEC JTC1 SC6 for information</a:t>
            </a:r>
          </a:p>
          <a:p>
            <a:pPr marL="0" indent="0">
              <a:buNone/>
            </a:pPr>
            <a:r>
              <a:rPr lang="en-US" altLang="en-US" b="0" dirty="0" smtClean="0"/>
              <a:t>P802.11bd D4.0 to SA Ballot (conditional)</a:t>
            </a:r>
          </a:p>
          <a:p>
            <a:pPr marL="0" indent="0">
              <a:buNone/>
            </a:pPr>
            <a:r>
              <a:rPr lang="en-US" altLang="en-US" b="0" dirty="0" smtClean="0"/>
              <a:t>WG officer confirmation</a:t>
            </a:r>
            <a:br>
              <a:rPr lang="en-US" altLang="en-US" b="0" dirty="0" smtClean="0"/>
            </a:br>
            <a:endParaRPr lang="en-US" altLang="en-US" b="0" dirty="0"/>
          </a:p>
          <a:p>
            <a:pPr marL="0" indent="0">
              <a:buNone/>
            </a:pPr>
            <a:r>
              <a:rPr lang="en-US" altLang="en-US" dirty="0" smtClean="0"/>
              <a:t>June 2022</a:t>
            </a:r>
          </a:p>
          <a:p>
            <a:pPr marL="0" indent="0">
              <a:buNone/>
            </a:pPr>
            <a:r>
              <a:rPr lang="en-US" altLang="en-US" b="0" dirty="0" smtClean="0"/>
              <a:t>P802.11bb, P802.11bc, P802.11bd PAR Extensions</a:t>
            </a:r>
          </a:p>
          <a:p>
            <a:pPr marL="0" indent="0">
              <a:buNone/>
            </a:pPr>
            <a:r>
              <a:rPr lang="en-US" altLang="en-US" b="0" dirty="0" smtClean="0"/>
              <a:t>P802.11-2020 </a:t>
            </a:r>
            <a:r>
              <a:rPr lang="en-US" altLang="en-US" b="0" dirty="0" err="1" smtClean="0"/>
              <a:t>Cor</a:t>
            </a:r>
            <a:r>
              <a:rPr lang="en-US" altLang="en-US" b="0" dirty="0" smtClean="0"/>
              <a:t> 1 to SA Ballot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297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IEEE-SA Standards Board (SASB)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94127" y="1600200"/>
            <a:ext cx="10363200" cy="4648200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January/February 2022</a:t>
            </a:r>
          </a:p>
          <a:p>
            <a:pPr marL="0" indent="0">
              <a:buNone/>
            </a:pPr>
            <a:r>
              <a:rPr lang="en-US" altLang="en-US" sz="2800" b="0" dirty="0"/>
              <a:t>IEEE </a:t>
            </a:r>
            <a:r>
              <a:rPr lang="en-US" altLang="en-US" sz="2800" b="0" dirty="0" err="1"/>
              <a:t>Std</a:t>
            </a:r>
            <a:r>
              <a:rPr lang="en-US" altLang="en-US" sz="2800" b="0" dirty="0"/>
              <a:t> 802.11bb PAR modification</a:t>
            </a:r>
          </a:p>
          <a:p>
            <a:pPr marL="0" indent="0">
              <a:buNone/>
            </a:pPr>
            <a:r>
              <a:rPr lang="en-US" altLang="en-US" sz="2800" b="0" dirty="0"/>
              <a:t>IEEE </a:t>
            </a:r>
            <a:r>
              <a:rPr lang="en-US" altLang="en-US" sz="2800" b="0" dirty="0" err="1"/>
              <a:t>Std</a:t>
            </a:r>
            <a:r>
              <a:rPr lang="en-US" altLang="en-US" sz="2800" b="0" dirty="0"/>
              <a:t> 802.11-2020 Corrigendum re: 11ay assigned value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September 2022</a:t>
            </a:r>
          </a:p>
          <a:p>
            <a:pPr marL="0" indent="0">
              <a:buNone/>
            </a:pPr>
            <a:r>
              <a:rPr lang="en-US" altLang="en-US" sz="2800" b="0" dirty="0"/>
              <a:t>P802.11bb, P802.11bc, P802.11bd PAR Extensions</a:t>
            </a:r>
          </a:p>
          <a:p>
            <a:pPr marL="0" indent="0">
              <a:buNone/>
            </a:pPr>
            <a:r>
              <a:rPr lang="en-US" altLang="en-US" sz="2800" b="0" dirty="0"/>
              <a:t>P802.11-2020 </a:t>
            </a:r>
            <a:r>
              <a:rPr lang="en-US" altLang="en-US" sz="2800" b="0" dirty="0" err="1"/>
              <a:t>Cor</a:t>
            </a:r>
            <a:r>
              <a:rPr lang="en-US" altLang="en-US" sz="2800" b="0" dirty="0"/>
              <a:t> 1 to </a:t>
            </a:r>
            <a:r>
              <a:rPr lang="en-US" altLang="en-US" sz="2800" b="0" dirty="0" err="1" smtClean="0"/>
              <a:t>RevCom</a:t>
            </a:r>
            <a:endParaRPr lang="en-US" altLang="en-US" sz="2800" b="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665769"/>
              </p:ext>
            </p:extLst>
          </p:nvPr>
        </p:nvGraphicFramePr>
        <p:xfrm>
          <a:off x="929218" y="1828802"/>
          <a:ext cx="10348382" cy="3914524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https://mentor.ieee.org/802.11/dcn/22/11-22-0577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https://mentor.ieee.org/802.11/dcn/22/11-22-0578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https://mentor.ieee.org/802.11/dcn/22/11-22-0591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https://mentor.ieee.org/802.11/dcn/22/11-22-0592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https://mentor.ieee.org/802.11/dcn/22/11-22-0593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https://mentor.ieee.org/802-ec/dcn/22/ec-22-0076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6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https://mentor.ieee.org/802.11/dcn/22/11-22-0579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https://mentor.ieee.org/802.11/dcn/22/11-22-0597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Session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https://mentor.ieee.org/802.11/dcn/22/11-22-0594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https://mentor.ieee.org/802.11/dcn/22/11-22-0443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NENDICA Industry </a:t>
            </a:r>
            <a:r>
              <a:rPr lang="en-GB" altLang="en-US" dirty="0"/>
              <a:t>Connections </a:t>
            </a:r>
            <a:r>
              <a:rPr lang="en-GB" altLang="en-US" dirty="0" smtClean="0"/>
              <a:t>Activity, and the 802 JTC1 SC.</a:t>
            </a:r>
          </a:p>
          <a:p>
            <a:pPr marL="457200" lvl="1" indent="0">
              <a:buNone/>
            </a:pPr>
            <a:endParaRPr lang="en-GB" altLang="en-US" dirty="0" smtClean="0"/>
          </a:p>
          <a:p>
            <a:r>
              <a:rPr lang="en-US" altLang="en-US" dirty="0" smtClean="0"/>
              <a:t>For the May 2022 electronic session, reciprocal credit is given for other WG/TAG meetings which occur during the WG11 session, Monday May </a:t>
            </a:r>
            <a:r>
              <a:rPr lang="en-US" altLang="en-US" dirty="0"/>
              <a:t>9</a:t>
            </a:r>
            <a:r>
              <a:rPr lang="en-US" altLang="en-US" dirty="0" smtClean="0"/>
              <a:t>, 2022 9am Eastern to Tuesday, May 1</a:t>
            </a:r>
            <a:r>
              <a:rPr lang="en-US" altLang="en-US" dirty="0"/>
              <a:t>7</a:t>
            </a:r>
            <a:r>
              <a:rPr lang="en-US" altLang="en-US" dirty="0" smtClean="0"/>
              <a:t>, 2022 Noon Eastern (Note: The May 2022 electronic meeting does count towards voting credit)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endParaRPr lang="en-GB" altLang="en-US" sz="1800" b="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mentor.ieee.org/802.18/documents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Thursday 2022-05-12 at 3-4 PM ET, </a:t>
            </a: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https://www.ieee802.org/18</a:t>
            </a:r>
            <a:r>
              <a:rPr lang="en-US" altLang="en-US" dirty="0" smtClean="0">
                <a:hlinkClick r:id="rId3"/>
              </a:rPr>
              <a:t>/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ieee802.org/802tele_calendar.html</a:t>
            </a:r>
            <a:r>
              <a:rPr lang="en-US" alt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of interest to 802.11 WG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802 ITU-R WP5A contributions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Frequency Table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169084</TotalTime>
  <Words>1926</Words>
  <Application>Microsoft Office PowerPoint</Application>
  <PresentationFormat>Widescreen</PresentationFormat>
  <Paragraphs>648</Paragraphs>
  <Slides>27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May 2022</vt:lpstr>
      <vt:lpstr>Introduction</vt:lpstr>
      <vt:lpstr>M1.3 Meeting Decorum</vt:lpstr>
      <vt:lpstr>M2.2.1 Summary of Liaisons - Incoming</vt:lpstr>
      <vt:lpstr>M2.3 Recent and anticipated 802 EC actions</vt:lpstr>
      <vt:lpstr>M2.3 IEEE-SA Standards Board (SASB)</vt:lpstr>
      <vt:lpstr>M3.1 802.11 Working Group Session Documents</vt:lpstr>
      <vt:lpstr>M3.2 Joint meetings and Reciprocal Credit</vt:lpstr>
      <vt:lpstr>M3.2 802.18 details</vt:lpstr>
      <vt:lpstr>M3.2 802.19 details</vt:lpstr>
      <vt:lpstr>M3.2 Other 802 WG meetings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M6.2 – TG and SC Officer Elections/Re-affirmations</vt:lpstr>
      <vt:lpstr>background data</vt:lpstr>
      <vt:lpstr>PowerPoint Presentation</vt:lpstr>
      <vt:lpstr>PowerPoint Presentation</vt:lpstr>
      <vt:lpstr>Attendees by affiliation (attended at least one meeting March to May)</vt:lpstr>
      <vt:lpstr>Attendance by subgroup (March to May)</vt:lpstr>
      <vt:lpstr>Additional Reference material</vt:lpstr>
      <vt:lpstr> Comment Resolution Resources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May 2022</cp:keywords>
  <cp:lastModifiedBy>Stanley, Dorothy</cp:lastModifiedBy>
  <cp:revision>2358</cp:revision>
  <cp:lastPrinted>1998-02-10T13:28:06Z</cp:lastPrinted>
  <dcterms:created xsi:type="dcterms:W3CDTF">1998-02-10T13:07:52Z</dcterms:created>
  <dcterms:modified xsi:type="dcterms:W3CDTF">2022-05-06T17:02:56Z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