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430" r:id="rId14"/>
    <p:sldId id="378" r:id="rId15"/>
    <p:sldId id="374" r:id="rId16"/>
    <p:sldId id="422" r:id="rId17"/>
    <p:sldId id="496" r:id="rId18"/>
    <p:sldId id="398" r:id="rId19"/>
    <p:sldId id="379" r:id="rId20"/>
    <p:sldId id="383" r:id="rId21"/>
    <p:sldId id="537" r:id="rId22"/>
    <p:sldId id="466" r:id="rId23"/>
    <p:sldId id="533" r:id="rId24"/>
    <p:sldId id="534" r:id="rId25"/>
    <p:sldId id="535" r:id="rId26"/>
    <p:sldId id="536" r:id="rId27"/>
    <p:sldId id="489" r:id="rId28"/>
    <p:sldId id="458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0" autoAdjust="0"/>
    <p:restoredTop sz="92269" autoAdjust="0"/>
  </p:normalViewPr>
  <p:slideViewPr>
    <p:cSldViewPr>
      <p:cViewPr varScale="1">
        <p:scale>
          <a:sx n="157" d="100"/>
          <a:sy n="157" d="100"/>
        </p:scale>
        <p:origin x="168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2207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3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7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16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802.11-22-0578r0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06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802.11-22-0578r0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2022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802.11-22/0578r0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5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98-00-0000-jan-22-liaison-from-wba-re-wi-fi-6-and-6e-and-industrial-iot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2/ec-22-0076" TargetMode="External"/><Relationship Id="rId3" Type="http://schemas.openxmlformats.org/officeDocument/2006/relationships/hyperlink" Target="https://mentor.ieee.org/802.11/dcn/22/11-22-0577" TargetMode="External"/><Relationship Id="rId7" Type="http://schemas.openxmlformats.org/officeDocument/2006/relationships/hyperlink" Target="https://mentor.ieee.org/802.11/dcn/22/11-22-0593" TargetMode="External"/><Relationship Id="rId12" Type="http://schemas.openxmlformats.org/officeDocument/2006/relationships/hyperlink" Target="https://mentor.ieee.org/802.11/dcn/22/11-22-044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592" TargetMode="External"/><Relationship Id="rId11" Type="http://schemas.openxmlformats.org/officeDocument/2006/relationships/hyperlink" Target="https://mentor.ieee.org/802.11/dcn/22/11-22-0594" TargetMode="External"/><Relationship Id="rId5" Type="http://schemas.openxmlformats.org/officeDocument/2006/relationships/hyperlink" Target="https://mentor.ieee.org/802.11/dcn/22/11-22-0591" TargetMode="External"/><Relationship Id="rId10" Type="http://schemas.openxmlformats.org/officeDocument/2006/relationships/hyperlink" Target="https://mentor.ieee.org/802.11/dcn/22/11-22-0597" TargetMode="External"/><Relationship Id="rId4" Type="http://schemas.openxmlformats.org/officeDocument/2006/relationships/hyperlink" Target="https://mentor.ieee.org/802.11/dcn/22/11-22-0578" TargetMode="External"/><Relationship Id="rId9" Type="http://schemas.openxmlformats.org/officeDocument/2006/relationships/hyperlink" Target="https://mentor.ieee.org/802.11/dcn/22/11-22-057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2022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2022-05-06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187923"/>
              </p:ext>
            </p:extLst>
          </p:nvPr>
        </p:nvGraphicFramePr>
        <p:xfrm>
          <a:off x="2052432" y="2343227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432" y="2343227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957658"/>
              </p:ext>
            </p:extLst>
          </p:nvPr>
        </p:nvGraphicFramePr>
        <p:xfrm>
          <a:off x="533401" y="1719575"/>
          <a:ext cx="5181601" cy="193802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28590"/>
              </p:ext>
            </p:extLst>
          </p:nvPr>
        </p:nvGraphicFramePr>
        <p:xfrm>
          <a:off x="533401" y="4114800"/>
          <a:ext cx="5181600" cy="99632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006489"/>
              </p:ext>
            </p:extLst>
          </p:nvPr>
        </p:nvGraphicFramePr>
        <p:xfrm>
          <a:off x="6248400" y="2133600"/>
          <a:ext cx="5744499" cy="354900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Editor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P802.11-2020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47979"/>
              </p:ext>
            </p:extLst>
          </p:nvPr>
        </p:nvGraphicFramePr>
        <p:xfrm>
          <a:off x="2954528" y="1447801"/>
          <a:ext cx="5656072" cy="376231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5600" y="5867400"/>
            <a:ext cx="4722383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PAR Extension Requests planned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691144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335259"/>
              </p:ext>
            </p:extLst>
          </p:nvPr>
        </p:nvGraphicFramePr>
        <p:xfrm>
          <a:off x="152400" y="897598"/>
          <a:ext cx="11734800" cy="407064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Harry BIMS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Yujin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NOH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Graham SMITH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802099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6701844" y="28956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99970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69626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6699985" y="3749664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5431815" y="3796427"/>
            <a:ext cx="1007374" cy="56642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407503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340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81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03-15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98.8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04-07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LB264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TGbc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04-08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CC40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TGbf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04-22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2022-03-22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892140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32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512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May 2022.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endParaRPr lang="en-US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10363200" cy="5027613"/>
          </a:xfrm>
        </p:spPr>
        <p:txBody>
          <a:bodyPr/>
          <a:lstStyle/>
          <a:p>
            <a:r>
              <a:rPr lang="en-GB" altLang="en-US" dirty="0" smtClean="0"/>
              <a:t>TG/SC Chairs:</a:t>
            </a:r>
          </a:p>
          <a:p>
            <a:pPr lvl="1"/>
            <a:r>
              <a:rPr lang="en-US" altLang="en-US" sz="1800" dirty="0" smtClean="0"/>
              <a:t>11-14-0629r22 4.4 </a:t>
            </a:r>
            <a:r>
              <a:rPr lang="en-US" sz="1800" dirty="0"/>
              <a:t>The TG Chair shall be appointed by the WG Chair and confirmed by a WG majority approval. The TG Chair is re-affirmed every 2 years: one session after the WG Chair is </a:t>
            </a:r>
            <a:r>
              <a:rPr lang="en-US" sz="1800" dirty="0" smtClean="0"/>
              <a:t>elected.</a:t>
            </a:r>
            <a:endParaRPr lang="en-GB" sz="1800" dirty="0"/>
          </a:p>
          <a:p>
            <a:pPr lvl="1"/>
            <a:r>
              <a:rPr lang="en-US" altLang="en-US" sz="1800" dirty="0" smtClean="0"/>
              <a:t>6.6 </a:t>
            </a:r>
            <a:r>
              <a:rPr lang="en-US" sz="1800" dirty="0"/>
              <a:t>The Standing Committee Chair is appointed by the WG Chair and is re-affirmed by the WG majority approval.  The Standing Committee Chair is re-affirmed every 2 years; one session after the WG Chair is elected</a:t>
            </a:r>
            <a:r>
              <a:rPr lang="en-US" sz="1800" dirty="0" smtClean="0"/>
              <a:t>.</a:t>
            </a:r>
            <a:endParaRPr lang="en-GB" altLang="en-US" sz="1800" dirty="0" smtClean="0"/>
          </a:p>
          <a:p>
            <a:pPr>
              <a:defRPr/>
            </a:pPr>
            <a:r>
              <a:rPr lang="en-US" altLang="en-US" dirty="0" smtClean="0"/>
              <a:t>TG/SC Vice Chairs</a:t>
            </a:r>
          </a:p>
          <a:p>
            <a:pPr lvl="1">
              <a:defRPr/>
            </a:pPr>
            <a:r>
              <a:rPr lang="en-US" altLang="en-US" sz="1800" dirty="0" smtClean="0"/>
              <a:t>4.3 </a:t>
            </a:r>
            <a:r>
              <a:rPr lang="en-US" sz="1800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1800" dirty="0" smtClean="0"/>
              <a:t>. </a:t>
            </a:r>
            <a:endParaRPr lang="en-US" altLang="en-US" sz="1800" dirty="0" smtClean="0"/>
          </a:p>
          <a:p>
            <a:pPr>
              <a:defRPr/>
            </a:pPr>
            <a:r>
              <a:rPr lang="en-US" altLang="en-US" dirty="0" smtClean="0"/>
              <a:t>TG/SC Secretaries </a:t>
            </a:r>
          </a:p>
          <a:p>
            <a:pPr lvl="1">
              <a:defRPr/>
            </a:pPr>
            <a:r>
              <a:rPr lang="en-US" altLang="en-US" sz="1800" dirty="0" smtClean="0"/>
              <a:t>4.4 </a:t>
            </a:r>
            <a:r>
              <a:rPr lang="en-US" sz="1800" dirty="0"/>
              <a:t>The TG Secretary shall be appointed by the TG Chair and confirmed by a TG motion that is approved with a minimum 50% majority. The TG Secretary is re-affirmed every 2 years; one session after the WG Chair is elected. </a:t>
            </a:r>
            <a:endParaRPr lang="en-GB" sz="1800" dirty="0"/>
          </a:p>
          <a:p>
            <a:pPr lvl="1">
              <a:defRPr/>
            </a:pPr>
            <a:endParaRPr lang="en-US" altLang="en-US" dirty="0"/>
          </a:p>
          <a:p>
            <a:endParaRPr lang="en-GB" altLang="en-US" dirty="0" smtClean="0"/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85800"/>
          </a:xfrm>
        </p:spPr>
        <p:txBody>
          <a:bodyPr/>
          <a:lstStyle/>
          <a:p>
            <a:r>
              <a:rPr lang="en-GB" altLang="en-US" dirty="0" smtClean="0"/>
              <a:t>M6.2 – </a:t>
            </a:r>
            <a:r>
              <a:rPr lang="en-GB" altLang="en-US" dirty="0" smtClean="0"/>
              <a:t>TG and SC </a:t>
            </a:r>
            <a:r>
              <a:rPr lang="en-GB" altLang="en-US" dirty="0" smtClean="0"/>
              <a:t>Officer </a:t>
            </a:r>
            <a:r>
              <a:rPr lang="en-GB" altLang="en-US" dirty="0" smtClean="0"/>
              <a:t>Elections/Re-affirmations</a:t>
            </a:r>
            <a:endParaRPr lang="en-GB" altLang="en-US" dirty="0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0EDCA67-571E-4F29-A6BA-F5C476F8535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0343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2C6CF5F-9262-4F9D-9E1E-A9748F3AEB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7" y="685800"/>
            <a:ext cx="10534594" cy="57566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05600" y="1447800"/>
            <a:ext cx="4098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be updated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92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BB249D3-B151-4F42-B876-914847D430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62" y="674750"/>
            <a:ext cx="10615157" cy="58006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705600" y="1447800"/>
            <a:ext cx="4098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be updated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436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January to March)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="" xmlns:a16="http://schemas.microsoft.com/office/drawing/2014/main" id="{D7AB8BC0-2FCC-455E-B979-F5BA2F58A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56" y="1748423"/>
            <a:ext cx="8650344" cy="4726989"/>
          </a:xfrm>
        </p:spPr>
      </p:pic>
      <p:sp>
        <p:nvSpPr>
          <p:cNvPr id="7" name="Rectangle 6"/>
          <p:cNvSpPr/>
          <p:nvPr/>
        </p:nvSpPr>
        <p:spPr>
          <a:xfrm>
            <a:off x="6705600" y="1447800"/>
            <a:ext cx="4098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be updated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440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(January to March)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="" xmlns:a16="http://schemas.microsoft.com/office/drawing/2014/main" id="{51763092-914F-4C8E-B223-B714FC8C8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56" y="1600199"/>
            <a:ext cx="8921592" cy="4875213"/>
          </a:xfrm>
        </p:spPr>
      </p:pic>
      <p:sp>
        <p:nvSpPr>
          <p:cNvPr id="7" name="Rectangle 6"/>
          <p:cNvSpPr/>
          <p:nvPr/>
        </p:nvSpPr>
        <p:spPr>
          <a:xfrm>
            <a:off x="6705600" y="1447800"/>
            <a:ext cx="4098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be updated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431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https://mentor.ieee.org/802.11/dcn/13/11-13-0230-05-0000-comment-resolution-tutorial.ppt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903416"/>
            <a:ext cx="103632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2022-03-14 Liaison received from WBA re: Device Identification </a:t>
            </a:r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mentor.ieee.org/802.11/dcn/22/11-22-0098-00-0000-jan-22-liaison-from-wba-re-wi-fi-6-and-6e-and-industrial-iot.pdf</a:t>
            </a:r>
            <a:r>
              <a:rPr lang="en-US" dirty="0" smtClean="0"/>
              <a:t> .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March 2022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b="0" dirty="0" smtClean="0"/>
              <a:t>P802.11az D4.0 to ISO IEC JTC1 SC6 for information</a:t>
            </a:r>
          </a:p>
          <a:p>
            <a:pPr marL="0" indent="0">
              <a:buNone/>
            </a:pPr>
            <a:r>
              <a:rPr lang="en-US" altLang="en-US" b="0" dirty="0" smtClean="0"/>
              <a:t>P802.11bd D4.0 to SA Ballot (conditional)</a:t>
            </a:r>
          </a:p>
          <a:p>
            <a:pPr marL="0" indent="0">
              <a:buNone/>
            </a:pPr>
            <a:r>
              <a:rPr lang="en-US" altLang="en-US" b="0" dirty="0" smtClean="0"/>
              <a:t>WG officer </a:t>
            </a:r>
            <a:r>
              <a:rPr lang="en-US" altLang="en-US" b="0" dirty="0" smtClean="0"/>
              <a:t>confirmation</a:t>
            </a:r>
            <a:br>
              <a:rPr lang="en-US" altLang="en-US" b="0" dirty="0" smtClean="0"/>
            </a:br>
            <a:endParaRPr lang="en-US" altLang="en-US" b="0" dirty="0"/>
          </a:p>
          <a:p>
            <a:pPr marL="0" indent="0">
              <a:buNone/>
            </a:pPr>
            <a:r>
              <a:rPr lang="en-US" altLang="en-US" dirty="0" smtClean="0"/>
              <a:t>June 2022</a:t>
            </a:r>
          </a:p>
          <a:p>
            <a:pPr marL="0" indent="0">
              <a:buNone/>
            </a:pPr>
            <a:r>
              <a:rPr lang="en-US" altLang="en-US" b="0" dirty="0" smtClean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b="0" dirty="0" smtClean="0"/>
              <a:t>P802.11-2020 </a:t>
            </a:r>
            <a:r>
              <a:rPr lang="en-US" altLang="en-US" b="0" dirty="0" err="1" smtClean="0"/>
              <a:t>Cor</a:t>
            </a:r>
            <a:r>
              <a:rPr lang="en-US" altLang="en-US" b="0" dirty="0" smtClean="0"/>
              <a:t> 1 to SA Ballot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January/February 2022</a:t>
            </a:r>
          </a:p>
          <a:p>
            <a:pPr marL="0" indent="0">
              <a:buNone/>
            </a:pPr>
            <a:r>
              <a:rPr lang="en-US" altLang="en-US" sz="2800" b="0" dirty="0"/>
              <a:t>IEEE </a:t>
            </a:r>
            <a:r>
              <a:rPr lang="en-US" altLang="en-US" sz="2800" b="0" dirty="0" err="1"/>
              <a:t>Std</a:t>
            </a:r>
            <a:r>
              <a:rPr lang="en-US" altLang="en-US" sz="2800" b="0" dirty="0"/>
              <a:t> 802.11bb PAR modification</a:t>
            </a:r>
          </a:p>
          <a:p>
            <a:pPr marL="0" indent="0">
              <a:buNone/>
            </a:pPr>
            <a:r>
              <a:rPr lang="en-US" altLang="en-US" sz="2800" b="0" dirty="0"/>
              <a:t>IEEE </a:t>
            </a:r>
            <a:r>
              <a:rPr lang="en-US" altLang="en-US" sz="2800" b="0" dirty="0" err="1"/>
              <a:t>Std</a:t>
            </a:r>
            <a:r>
              <a:rPr lang="en-US" altLang="en-US" sz="2800" b="0" dirty="0"/>
              <a:t> 802.11-2020 Corrigendum re: 11ay assigned value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2022</a:t>
            </a:r>
          </a:p>
          <a:p>
            <a:pPr marL="0" indent="0">
              <a:buNone/>
            </a:pPr>
            <a:r>
              <a:rPr lang="en-US" altLang="en-US" sz="2800" b="0" dirty="0"/>
              <a:t>P802.11bb, P802.11bc, P802.11bd PAR Extensions</a:t>
            </a:r>
          </a:p>
          <a:p>
            <a:pPr marL="0" indent="0">
              <a:buNone/>
            </a:pPr>
            <a:r>
              <a:rPr lang="en-US" altLang="en-US" sz="2800" b="0" dirty="0"/>
              <a:t>P802.11-2020 </a:t>
            </a:r>
            <a:r>
              <a:rPr lang="en-US" altLang="en-US" sz="2800" b="0" dirty="0" err="1"/>
              <a:t>Cor</a:t>
            </a:r>
            <a:r>
              <a:rPr lang="en-US" altLang="en-US" sz="2800" b="0" dirty="0"/>
              <a:t> 1 to </a:t>
            </a:r>
            <a:r>
              <a:rPr lang="en-US" altLang="en-US" sz="2800" b="0" dirty="0" err="1" smtClean="0"/>
              <a:t>RevCom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2022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665769"/>
              </p:ext>
            </p:extLst>
          </p:nvPr>
        </p:nvGraphicFramePr>
        <p:xfrm>
          <a:off x="929218" y="1828802"/>
          <a:ext cx="10348382" cy="391452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https://mentor.ieee.org/802.11/dcn/22/11-22-0577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https://mentor.ieee.org/802.11/dcn/22/11-22-0578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https://mentor.ieee.org/802.11/dcn/22/11-22-0591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https://mentor.ieee.org/802.11/dcn/22/11-22-0592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https://mentor.ieee.org/802.11/dcn/22/11-22-0593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https://mentor.ieee.org/802-ec/dcn/22/ec-22-0076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https://mentor.ieee.org/802.11/dcn/22/11-22-0579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https://mentor.ieee.org/802.11/dcn/22/11-22-0597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https://mentor.ieee.org/802.11/dcn/22/11-22-0594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https://mentor.ieee.org/802.11/dcn/22/11-22-0443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Activity, and the 802 JTC1 SC.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May 2022 electronic session, reciprocal credit is given for other WG/TAG meetings which occur during the WG11 session, Monday May </a:t>
            </a:r>
            <a:r>
              <a:rPr lang="en-US" altLang="en-US" dirty="0"/>
              <a:t>9</a:t>
            </a:r>
            <a:r>
              <a:rPr lang="en-US" altLang="en-US" dirty="0" smtClean="0"/>
              <a:t>, 2022 9am Eastern to Tuesday, May 1</a:t>
            </a:r>
            <a:r>
              <a:rPr lang="en-US" altLang="en-US" dirty="0"/>
              <a:t>7</a:t>
            </a:r>
            <a:r>
              <a:rPr lang="en-US" altLang="en-US" dirty="0" smtClean="0"/>
              <a:t>, 2022 Noon Eastern (Note: The May 2022 electronic meeting does count towards voting credit)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2022-05-12 at 3-4 PM ET,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2022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168971</TotalTime>
  <Words>1938</Words>
  <Application>Microsoft Office PowerPoint</Application>
  <PresentationFormat>Widescreen</PresentationFormat>
  <Paragraphs>652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MS PGothic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May 2022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M3.2 Other 802 WG meetings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M6.2 – TG and SC Officer Elections/Re-affirmations</vt:lpstr>
      <vt:lpstr>background data</vt:lpstr>
      <vt:lpstr>PowerPoint Presentation</vt:lpstr>
      <vt:lpstr>PowerPoint Presentation</vt:lpstr>
      <vt:lpstr>Attendees by affiliation (attended at least one meeting January to March)</vt:lpstr>
      <vt:lpstr>Attendance by subgroup (January to March)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May 2022</cp:keywords>
  <cp:lastModifiedBy>Stanley, Dorothy</cp:lastModifiedBy>
  <cp:revision>2356</cp:revision>
  <cp:lastPrinted>1998-02-10T13:28:06Z</cp:lastPrinted>
  <dcterms:created xsi:type="dcterms:W3CDTF">1998-02-10T13:07:52Z</dcterms:created>
  <dcterms:modified xsi:type="dcterms:W3CDTF">2022-05-06T12:39:43Z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