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2" r:id="rId18"/>
    <p:sldId id="314" r:id="rId19"/>
    <p:sldId id="311" r:id="rId20"/>
    <p:sldId id="297" r:id="rId21"/>
    <p:sldId id="310" r:id="rId22"/>
    <p:sldId id="296" r:id="rId23"/>
    <p:sldId id="307"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9" d="100"/>
          <a:sy n="89" d="100"/>
        </p:scale>
        <p:origin x="10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987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802.11-22/0568r1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4-00bh-issues-tracking.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2/11-22-0560-00-00bh-cover-all-use-cases.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7" Type="http://schemas.openxmlformats.org/officeDocument/2006/relationships/hyperlink" Target="https://mentor.ieee.org/802.11/dcn/22/11-22-0427-05-00bh-maad-mac-2-tex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2/11-22-0187-02-00bh-network-generated-device-id.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0.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TGbh-agenda-2022-April-7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3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7 April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Contributions (next slide) </a:t>
            </a:r>
          </a:p>
          <a:p>
            <a:pPr marL="457200" indent="-457200">
              <a:lnSpc>
                <a:spcPct val="90000"/>
              </a:lnSpc>
              <a:spcBef>
                <a:spcPts val="0"/>
              </a:spcBef>
              <a:spcAft>
                <a:spcPts val="600"/>
              </a:spcAft>
              <a:buFont typeface="Arial" panose="020B0604020202020204" pitchFamily="34" charset="0"/>
              <a:buChar char="•"/>
              <a:defRPr/>
            </a:pPr>
            <a:r>
              <a:rPr lang="en-US" dirty="0"/>
              <a:t>Way forward (following slides)</a:t>
            </a:r>
          </a:p>
          <a:p>
            <a:pPr marL="457200" indent="-457200">
              <a:lnSpc>
                <a:spcPct val="90000"/>
              </a:lnSpc>
              <a:spcBef>
                <a:spcPts val="0"/>
              </a:spcBef>
              <a:spcAft>
                <a:spcPts val="600"/>
              </a:spcAft>
              <a:buFont typeface="Arial" panose="020B0604020202020204" pitchFamily="34" charset="0"/>
              <a:buChar char="•"/>
              <a:defRPr/>
            </a:pPr>
            <a:r>
              <a:rPr lang="en-US" dirty="0"/>
              <a:t>Timeline review</a:t>
            </a:r>
          </a:p>
          <a:p>
            <a:pPr marL="457200" indent="-457200">
              <a:lnSpc>
                <a:spcPct val="90000"/>
              </a:lnSpc>
              <a:spcBef>
                <a:spcPts val="0"/>
              </a:spcBef>
              <a:spcAft>
                <a:spcPts val="600"/>
              </a:spcAft>
              <a:buFont typeface="Arial" panose="020B0604020202020204" pitchFamily="34" charset="0"/>
              <a:buChar char="•"/>
              <a:defRPr/>
            </a:pPr>
            <a:r>
              <a:rPr lang="en-US" sz="2400" b="1" dirty="0"/>
              <a:t>Issues tracking update proposal</a:t>
            </a:r>
            <a:r>
              <a:rPr lang="en-US" dirty="0"/>
              <a:t>: </a:t>
            </a:r>
            <a:r>
              <a:rPr lang="en-US" b="0" dirty="0">
                <a:hlinkClick r:id="rId4"/>
              </a:rPr>
              <a:t>11-21/0332r34</a:t>
            </a:r>
            <a:r>
              <a:rPr lang="en-US" b="0" dirty="0"/>
              <a:t> (Jay Yang)</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r>
              <a:rPr lang="en-US" dirty="0">
                <a:hlinkClick r:id="rId5"/>
              </a:rPr>
              <a:t> 11-22/0435r0</a:t>
            </a:r>
            <a:r>
              <a:rPr lang="en-US" dirty="0"/>
              <a:t> </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a:t>
            </a:r>
          </a:p>
          <a:p>
            <a:pPr marL="857250" lvl="1" indent="-457200">
              <a:lnSpc>
                <a:spcPct val="90000"/>
              </a:lnSpc>
              <a:spcBef>
                <a:spcPts val="0"/>
              </a:spcBef>
              <a:spcAft>
                <a:spcPts val="600"/>
              </a:spcAft>
              <a:buFont typeface="Arial" panose="020B0604020202020204" pitchFamily="34" charset="0"/>
              <a:buChar char="•"/>
              <a:defRPr/>
            </a:pPr>
            <a:r>
              <a:rPr lang="en-US" dirty="0"/>
              <a:t>April 12, 9:00 ET (</a:t>
            </a:r>
            <a:r>
              <a:rPr lang="en-US" dirty="0">
                <a:solidFill>
                  <a:srgbClr val="FF0000"/>
                </a:solidFill>
              </a:rPr>
              <a:t>MOTIONs</a:t>
            </a:r>
            <a:r>
              <a:rPr lang="en-US" dirty="0"/>
              <a:t>), April 22, 19:00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3"/>
              </a:rPr>
              <a:t>11-22/-0427r5</a:t>
            </a:r>
            <a:r>
              <a:rPr lang="en-US" altLang="en-US" sz="2400" b="1" dirty="0">
                <a:solidFill>
                  <a:schemeClr val="tx1"/>
                </a:solidFill>
              </a:rPr>
              <a:t>: MAAD MAC 2 text (Graham Smith)</a:t>
            </a:r>
            <a:endParaRPr lang="en-US" sz="2400" b="1" dirty="0"/>
          </a:p>
          <a:p>
            <a:pPr marL="857250" lvl="1" indent="-457200">
              <a:lnSpc>
                <a:spcPct val="90000"/>
              </a:lnSpc>
              <a:spcBef>
                <a:spcPts val="0"/>
              </a:spcBef>
              <a:spcAft>
                <a:spcPts val="600"/>
              </a:spcAft>
              <a:buFont typeface="Arial" panose="020B0604020202020204" pitchFamily="34" charset="0"/>
              <a:buChar char="•"/>
              <a:defRPr/>
            </a:pPr>
            <a:r>
              <a:rPr lang="en-US" sz="2400" b="1" dirty="0">
                <a:hlinkClick r:id="rId4"/>
              </a:rPr>
              <a:t>11-22/0560r0</a:t>
            </a:r>
            <a:r>
              <a:rPr lang="en-US" sz="2400" b="1" dirty="0"/>
              <a:t>: Cover all use cases (Graham Smith) </a:t>
            </a:r>
          </a:p>
          <a:p>
            <a:pPr marL="857250" lvl="1" indent="-457200">
              <a:lnSpc>
                <a:spcPct val="90000"/>
              </a:lnSpc>
              <a:spcBef>
                <a:spcPts val="0"/>
              </a:spcBef>
              <a:spcAft>
                <a:spcPts val="600"/>
              </a:spcAft>
              <a:buFont typeface="Arial" panose="020B0604020202020204" pitchFamily="34" charset="0"/>
              <a:buChar char="•"/>
              <a:defRPr/>
            </a:pPr>
            <a:endParaRPr lang="en-US" sz="1600" dirty="0"/>
          </a:p>
          <a:p>
            <a:pPr marL="457200" indent="-457200">
              <a:lnSpc>
                <a:spcPct val="90000"/>
              </a:lnSpc>
              <a:spcBef>
                <a:spcPts val="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Connect the proposals to the metrics, more clearly</a:t>
            </a:r>
          </a:p>
          <a:p>
            <a:pPr marL="857250" lvl="1" indent="-457200">
              <a:lnSpc>
                <a:spcPct val="90000"/>
              </a:lnSpc>
              <a:spcBef>
                <a:spcPts val="0"/>
              </a:spcBef>
              <a:spcAft>
                <a:spcPts val="600"/>
              </a:spcAft>
              <a:buFont typeface="Arial" panose="020B0604020202020204" pitchFamily="34" charset="0"/>
              <a:buChar char="•"/>
              <a:defRPr/>
            </a:pPr>
            <a:r>
              <a:rPr lang="en-US" sz="1800" dirty="0">
                <a:highlight>
                  <a:srgbClr val="FFFF00"/>
                </a:highlight>
              </a:rPr>
              <a:t>Review the Issues Tracking document matrices w/analysis </a:t>
            </a:r>
          </a:p>
          <a:p>
            <a:pPr marL="457200" indent="-457200">
              <a:lnSpc>
                <a:spcPct val="90000"/>
              </a:lnSpc>
              <a:spcBef>
                <a:spcPts val="0"/>
              </a:spcBef>
              <a:spcAft>
                <a:spcPts val="600"/>
              </a:spcAft>
              <a:buFont typeface="Arial" panose="020B0604020202020204" pitchFamily="34" charset="0"/>
              <a:buChar char="•"/>
              <a:defRPr/>
            </a:pPr>
            <a:r>
              <a:rPr lang="en-US" sz="2000" dirty="0"/>
              <a:t>Further discussion on proposed solutions – try to help the group come to stronger consensus</a:t>
            </a:r>
          </a:p>
          <a:p>
            <a:pPr marL="857250" lvl="1" indent="-457200">
              <a:lnSpc>
                <a:spcPct val="90000"/>
              </a:lnSpc>
              <a:spcBef>
                <a:spcPts val="0"/>
              </a:spcBef>
              <a:spcAft>
                <a:spcPts val="600"/>
              </a:spcAft>
              <a:buFont typeface="Arial" panose="020B0604020202020204" pitchFamily="34" charset="0"/>
              <a:buChar char="•"/>
              <a:defRPr/>
            </a:pPr>
            <a:r>
              <a:rPr lang="en-US" sz="1600" dirty="0"/>
              <a:t>Put multiple solutions in the draft, and get broader WG feedback?</a:t>
            </a:r>
          </a:p>
          <a:p>
            <a:pPr marL="857250" lvl="1" indent="-457200">
              <a:lnSpc>
                <a:spcPct val="90000"/>
              </a:lnSpc>
              <a:spcBef>
                <a:spcPts val="0"/>
              </a:spcBef>
              <a:spcAft>
                <a:spcPts val="600"/>
              </a:spcAft>
              <a:buFont typeface="Arial" panose="020B0604020202020204" pitchFamily="34" charset="0"/>
              <a:buChar char="•"/>
              <a:defRPr/>
            </a:pPr>
            <a:r>
              <a:rPr lang="en-US" sz="1800" dirty="0"/>
              <a:t>We may need multiple solutions to cover the issues, anyway</a:t>
            </a:r>
            <a:endParaRPr lang="en-US" sz="1800" dirty="0">
              <a:highlight>
                <a:srgbClr val="FFFF00"/>
              </a:highlight>
            </a:endParaRPr>
          </a:p>
          <a:p>
            <a:pPr marL="457200" indent="-457200">
              <a:lnSpc>
                <a:spcPct val="90000"/>
              </a:lnSpc>
              <a:spcBef>
                <a:spcPts val="0"/>
              </a:spcBef>
              <a:spcAft>
                <a:spcPts val="600"/>
              </a:spcAft>
              <a:buFont typeface="Arial" panose="020B0604020202020204" pitchFamily="34" charset="0"/>
              <a:buChar char="•"/>
              <a:defRPr/>
            </a:pPr>
            <a:r>
              <a:rPr lang="en-US" sz="2000" dirty="0"/>
              <a:t>Focus on a few issues/points, such as RSN networks and post-association?  Captive portal?</a:t>
            </a:r>
          </a:p>
          <a:p>
            <a:pPr marL="857250" lvl="1" indent="-457200">
              <a:lnSpc>
                <a:spcPct val="90000"/>
              </a:lnSpc>
              <a:spcBef>
                <a:spcPts val="0"/>
              </a:spcBef>
              <a:spcAft>
                <a:spcPts val="600"/>
              </a:spcAft>
              <a:buFont typeface="Arial" panose="020B0604020202020204" pitchFamily="34" charset="0"/>
              <a:buChar char="•"/>
              <a:defRPr/>
            </a:pPr>
            <a:r>
              <a:rPr lang="en-US" sz="1600" dirty="0"/>
              <a:t>Could fragment the support though.  Is it better to cover more/all issues?</a:t>
            </a:r>
          </a:p>
          <a:p>
            <a:pPr marL="457200" indent="-457200">
              <a:lnSpc>
                <a:spcPct val="90000"/>
              </a:lnSpc>
              <a:spcBef>
                <a:spcPts val="0"/>
              </a:spcBef>
              <a:spcAft>
                <a:spcPts val="600"/>
              </a:spcAft>
              <a:buFont typeface="Arial" panose="020B0604020202020204" pitchFamily="34" charset="0"/>
              <a:buChar char="•"/>
              <a:defRPr/>
            </a:pPr>
            <a:r>
              <a:rPr lang="en-US" sz="2000" u="sng" dirty="0"/>
              <a:t>Motions on April 12, to see if we can get consensus on some draft text</a:t>
            </a:r>
            <a:r>
              <a:rPr lang="en-US" sz="2000" dirty="0"/>
              <a:t> – more can continue to be added</a:t>
            </a:r>
          </a:p>
          <a:p>
            <a:pPr marL="857250" lvl="1" indent="-457200">
              <a:lnSpc>
                <a:spcPct val="90000"/>
              </a:lnSpc>
              <a:spcBef>
                <a:spcPts val="0"/>
              </a:spcBef>
              <a:spcAft>
                <a:spcPts val="600"/>
              </a:spcAft>
              <a:buFont typeface="Arial" panose="020B0604020202020204" pitchFamily="34" charset="0"/>
              <a:buChar char="•"/>
              <a:defRPr/>
            </a:pPr>
            <a:r>
              <a:rPr lang="en-US" sz="1600" dirty="0"/>
              <a:t>Discussion on proposed motions (see next slide)? </a:t>
            </a:r>
          </a:p>
          <a:p>
            <a:pPr marL="857250" lvl="1" indent="-457200">
              <a:lnSpc>
                <a:spcPct val="90000"/>
              </a:lnSpc>
              <a:spcBef>
                <a:spcPts val="0"/>
              </a:spcBef>
              <a:spcAft>
                <a:spcPts val="600"/>
              </a:spcAft>
              <a:buFont typeface="Arial" panose="020B0604020202020204" pitchFamily="34" charset="0"/>
              <a:buChar char="•"/>
              <a:defRPr/>
            </a:pPr>
            <a:r>
              <a:rPr lang="en-US" sz="1600" dirty="0"/>
              <a:t>Proposals for combination of solutions?</a:t>
            </a:r>
            <a:endParaRPr lang="en-US" sz="1400" dirty="0"/>
          </a:p>
          <a:p>
            <a:pPr marL="857250" lvl="1" indent="-457200">
              <a:lnSpc>
                <a:spcPct val="90000"/>
              </a:lnSpc>
              <a:spcBef>
                <a:spcPts val="0"/>
              </a:spcBef>
              <a:spcAft>
                <a:spcPts val="600"/>
              </a:spcAft>
              <a:buFont typeface="Arial" panose="020B0604020202020204" pitchFamily="34" charset="0"/>
              <a:buChar char="•"/>
              <a:defRPr/>
            </a:pPr>
            <a:r>
              <a:rPr lang="en-US" sz="1400" b="1" dirty="0"/>
              <a:t>NOTES on motions:</a:t>
            </a:r>
          </a:p>
          <a:p>
            <a:pPr marL="1257300" lvl="2" indent="-457200">
              <a:lnSpc>
                <a:spcPct val="90000"/>
              </a:lnSpc>
              <a:spcBef>
                <a:spcPts val="0"/>
              </a:spcBef>
              <a:spcAft>
                <a:spcPts val="600"/>
              </a:spcAft>
              <a:buFont typeface="+mj-lt"/>
              <a:buAutoNum type="arabicPeriod"/>
              <a:defRPr/>
            </a:pPr>
            <a:r>
              <a:rPr lang="en-US" sz="1400" dirty="0"/>
              <a:t>It is likely/possible the group will “down-select” from this set of motions, or quite possibly will combine one or more into a “set of documents” motion, as a combination of the subject documents of proposed single motions.  That will be discussed in the TG, prior to starting the motions (on April 7 or 12).</a:t>
            </a:r>
          </a:p>
          <a:p>
            <a:pPr marL="1257300" lvl="2" indent="-457200">
              <a:lnSpc>
                <a:spcPct val="90000"/>
              </a:lnSpc>
              <a:spcBef>
                <a:spcPts val="0"/>
              </a:spcBef>
              <a:spcAft>
                <a:spcPts val="600"/>
              </a:spcAft>
              <a:buFont typeface="+mj-lt"/>
              <a:buAutoNum type="arabicPeriod"/>
              <a:defRPr/>
            </a:pPr>
            <a:r>
              <a:rPr lang="en-US" sz="1400" dirty="0"/>
              <a:t>Documents may receive revisions, so the latest revision will be anticipated for motion.</a:t>
            </a:r>
          </a:p>
          <a:p>
            <a:pPr marL="1257300" lvl="2" indent="-457200">
              <a:lnSpc>
                <a:spcPct val="90000"/>
              </a:lnSpc>
              <a:spcBef>
                <a:spcPts val="0"/>
              </a:spcBef>
              <a:spcAft>
                <a:spcPts val="600"/>
              </a:spcAft>
              <a:buFont typeface="+mj-lt"/>
              <a:buAutoNum type="arabicPeriod"/>
              <a:defRPr/>
            </a:pPr>
            <a:r>
              <a:rPr lang="en-US" sz="1400" dirty="0"/>
              <a:t>Additional solutions might also be added to the draft, in future meetings/discussion.</a:t>
            </a:r>
          </a:p>
          <a:p>
            <a:pPr marL="1257300" lvl="2" indent="-457200">
              <a:lnSpc>
                <a:spcPct val="90000"/>
              </a:lnSpc>
              <a:spcBef>
                <a:spcPts val="0"/>
              </a:spcBef>
              <a:spcAft>
                <a:spcPts val="600"/>
              </a:spcAft>
              <a:buFont typeface="Arial" panose="020B0604020202020204" pitchFamily="34" charset="0"/>
              <a:buChar char="•"/>
              <a:defRPr/>
            </a:pP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41607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Motions on Apr 12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1100" b="1" dirty="0">
                <a:effectLst/>
                <a:latin typeface="Calibri" panose="020F0502020204030204" pitchFamily="34" charset="0"/>
                <a:ea typeface="Times New Roman" panose="02020603050405020304" pitchFamily="18" charset="0"/>
              </a:rPr>
              <a:t> (STA generated device ID)</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4"/>
              </a:rPr>
              <a:t>11-22/0187r2</a:t>
            </a:r>
            <a:r>
              <a:rPr lang="en-US" sz="1100" dirty="0">
                <a:effectLst/>
                <a:latin typeface="Calibri" panose="020F0502020204030204" pitchFamily="34" charset="0"/>
                <a:ea typeface="Times New Roman" panose="02020603050405020304" pitchFamily="18" charset="0"/>
              </a:rPr>
              <a:t> (</a:t>
            </a:r>
            <a:r>
              <a:rPr lang="en-US" sz="1100" b="1" dirty="0">
                <a:effectLst/>
                <a:latin typeface="Calibri" panose="020F0502020204030204" pitchFamily="34" charset="0"/>
                <a:ea typeface="Times New Roman" panose="02020603050405020304" pitchFamily="18" charset="0"/>
              </a:rPr>
              <a:t>Network generated device ID)</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5"/>
              </a:rPr>
              <a:t>11-22/0482r1</a:t>
            </a:r>
            <a:r>
              <a:rPr lang="en-US" sz="1100" b="1" dirty="0">
                <a:effectLst/>
                <a:latin typeface="Calibri" panose="020F0502020204030204" pitchFamily="34" charset="0"/>
                <a:ea typeface="Times New Roman" panose="02020603050405020304" pitchFamily="18" charset="0"/>
              </a:rPr>
              <a:t> (Annex Text for Opaque Device ID)</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6"/>
              </a:rPr>
              <a:t>11-21/1379r3</a:t>
            </a:r>
            <a:r>
              <a:rPr lang="en-US" sz="1100" dirty="0">
                <a:effectLst/>
                <a:latin typeface="Calibri" panose="020F0502020204030204" pitchFamily="34" charset="0"/>
                <a:ea typeface="Times New Roman" panose="02020603050405020304" pitchFamily="18" charset="0"/>
              </a:rPr>
              <a:t> (</a:t>
            </a:r>
            <a:r>
              <a:rPr lang="en-US" sz="1100" b="1" dirty="0">
                <a:effectLst/>
                <a:latin typeface="Calibri" panose="020F0502020204030204" pitchFamily="34" charset="0"/>
                <a:ea typeface="Times New Roman" panose="02020603050405020304" pitchFamily="18" charset="0"/>
              </a:rPr>
              <a:t>Proposed text for ID Query Action frame)</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685800" marR="0">
              <a:spcBef>
                <a:spcPts val="0"/>
              </a:spcBef>
              <a:spcAft>
                <a:spcPts val="0"/>
              </a:spcAft>
            </a:pPr>
            <a:r>
              <a:rPr lang="en-US" sz="1100"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sz="11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1100" b="1" u="sng" dirty="0">
                <a:solidFill>
                  <a:srgbClr val="0563C1"/>
                </a:solidFill>
                <a:effectLst/>
                <a:latin typeface="Calibri" panose="020F0502020204030204" pitchFamily="34" charset="0"/>
                <a:ea typeface="Times New Roman" panose="02020603050405020304" pitchFamily="18" charset="0"/>
                <a:hlinkClick r:id="rId7"/>
              </a:rPr>
              <a:t>11-22/0427r5</a:t>
            </a:r>
            <a:r>
              <a:rPr lang="en-US" sz="1100" b="1" dirty="0">
                <a:effectLst/>
                <a:latin typeface="Calibri" panose="020F0502020204030204" pitchFamily="34" charset="0"/>
                <a:ea typeface="Times New Roman" panose="02020603050405020304" pitchFamily="18" charset="0"/>
              </a:rPr>
              <a:t>  (MAAD MAC 2 text)</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11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7 April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r>
              <a:rPr lang="en-US" altLang="zh-CN" sz="2400" dirty="0"/>
              <a:t> -&gt; May 2022?</a:t>
            </a:r>
          </a:p>
          <a:p>
            <a:pPr lvl="1" algn="just">
              <a:spcBef>
                <a:spcPts val="0"/>
              </a:spcBef>
            </a:pPr>
            <a:r>
              <a:rPr lang="en-US" altLang="zh-CN" sz="2400" dirty="0"/>
              <a:t>												OR</a:t>
            </a: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 </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7 April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12375</TotalTime>
  <Words>3041</Words>
  <Application>Microsoft Office PowerPoint</Application>
  <PresentationFormat>Widescreen</PresentationFormat>
  <Paragraphs>308</Paragraphs>
  <Slides>25</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vt:lpstr>
      <vt:lpstr>Calibri</vt:lpstr>
      <vt:lpstr>Courier New</vt:lpstr>
      <vt:lpstr>Helvetica</vt:lpstr>
      <vt:lpstr>Monotype Sorts</vt:lpstr>
      <vt:lpstr>Times New Roman</vt:lpstr>
      <vt:lpstr>Wingdings</vt:lpstr>
      <vt:lpstr>Office Theme</vt:lpstr>
      <vt:lpstr>Document</vt:lpstr>
      <vt:lpstr>TGbh-agenda-2022-April-7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7 April 2022</vt:lpstr>
      <vt:lpstr>Contributions</vt:lpstr>
      <vt:lpstr>TGbh Way forward</vt:lpstr>
      <vt:lpstr>TGbh Way forward – Motions on Apr 12</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166</cp:revision>
  <cp:lastPrinted>1601-01-01T00:00:00Z</cp:lastPrinted>
  <dcterms:created xsi:type="dcterms:W3CDTF">2021-01-26T19:12:38Z</dcterms:created>
  <dcterms:modified xsi:type="dcterms:W3CDTF">2022-04-07T16:10:40Z</dcterms:modified>
</cp:coreProperties>
</file>