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omments/comment1.xml" ContentType="application/vnd.openxmlformats-officedocument.presentationml.comments+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7" r:id="rId17"/>
    <p:sldId id="918" r:id="rId18"/>
    <p:sldId id="927" r:id="rId19"/>
    <p:sldId id="930" r:id="rId20"/>
    <p:sldId id="931" r:id="rId21"/>
    <p:sldId id="932" r:id="rId22"/>
    <p:sldId id="933" r:id="rId23"/>
    <p:sldId id="936" r:id="rId24"/>
    <p:sldId id="937" r:id="rId25"/>
    <p:sldId id="905" r:id="rId26"/>
    <p:sldId id="844" r:id="rId27"/>
    <p:sldId id="855" r:id="rId28"/>
    <p:sldId id="934" r:id="rId29"/>
    <p:sldId id="919" r:id="rId30"/>
    <p:sldId id="920" r:id="rId31"/>
    <p:sldId id="921" r:id="rId32"/>
    <p:sldId id="922" r:id="rId33"/>
    <p:sldId id="923" r:id="rId34"/>
    <p:sldId id="924" r:id="rId35"/>
    <p:sldId id="925" r:id="rId36"/>
    <p:sldId id="929" r:id="rId37"/>
    <p:sldId id="928" r:id="rId38"/>
    <p:sldId id="846" r:id="rId39"/>
    <p:sldId id="842" r:id="rId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4-29T12:01:11.821" idx="4">
    <p:pos x="10" y="10"/>
    <p:text>We will start comment resolution in the last week of May.  Thus, it may be a good idea to have 3 calls/week starting in June (say second week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2808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0701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3968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333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84358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6217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67120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795352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192373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29669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9714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20865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53895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23925803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94742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9685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449692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97586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8261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802.11-22/0566r15</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2021-04-1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22250634"/>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Anirud</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Sahoo</a:t>
                      </a:r>
                      <a:r>
                        <a:rPr lang="en-US" altLang="zh-CN" sz="1100" kern="1200" dirty="0" smtClean="0">
                          <a:solidFill>
                            <a:srgbClr val="00B050"/>
                          </a:solidFill>
                          <a:latin typeface="+mn-lt"/>
                          <a:ea typeface="+mn-ea"/>
                          <a:cs typeface="+mn-cs"/>
                        </a:rPr>
                        <a:t>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STA-STA WLAN Sensing: Scenarios and Signaling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by Proxy</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100" kern="1200" dirty="0" smtClean="0">
                          <a:solidFill>
                            <a:srgbClr val="00B050"/>
                          </a:solidFill>
                          <a:latin typeface="+mn-lt"/>
                          <a:ea typeface="+mn-ea"/>
                          <a:cs typeface="+mn-cs"/>
                        </a:rPr>
                        <a:t>Sensing trigger frame for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876875370"/>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22/0464r1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 EDMG Multi-Static PPDU structure</a:t>
                      </a:r>
                      <a:endParaRPr lang="zh-CN" altLang="en-US" sz="11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22476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88-94</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738487596"/>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Trigger frame for 11bf	</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22/0636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EDMG Multi-Static Sensing Sounding PPDU Structure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2391584752"/>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22/0464r2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EDMG Multi-Static PPDU structure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34415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95</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2357340"/>
              </p:ext>
            </p:extLst>
          </p:nvPr>
        </p:nvGraphicFramePr>
        <p:xfrm>
          <a:off x="3733800" y="1495679"/>
          <a:ext cx="8305801" cy="204438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22/0636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EDMG Multi-Static Sensing Sounding PPDU Structure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22/0626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Updates on measurement setup termination 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Updated Proposal on CSI Formatting for the Sensing Measurement Report</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on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Session 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164302469"/>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445389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126377463"/>
              </p:ext>
            </p:extLst>
          </p:nvPr>
        </p:nvGraphicFramePr>
        <p:xfrm>
          <a:off x="3733800" y="1495679"/>
          <a:ext cx="8305801" cy="143406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22/0533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Updated Proposal on CSI Formatting for the Sensing Measurement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on CSI Feedback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21/1934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Session Setup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59926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533400" y="2667000"/>
            <a:ext cx="11049000" cy="3352800"/>
          </a:xfrm>
        </p:spPr>
        <p:txBody>
          <a:bodyPr/>
          <a:lstStyle/>
          <a:p>
            <a:pPr algn="just" defTabSz="917575">
              <a:lnSpc>
                <a:spcPct val="90000"/>
              </a:lnSpc>
              <a:buNone/>
            </a:pPr>
            <a:r>
              <a:rPr lang="en-US" altLang="zh-CN" dirty="0" smtClean="0"/>
              <a:t>		</a:t>
            </a:r>
            <a:r>
              <a:rPr lang="en-US" altLang="zh-CN" dirty="0"/>
              <a:t>April </a:t>
            </a:r>
            <a:r>
              <a:rPr lang="en-US" altLang="zh-CN" dirty="0" smtClean="0"/>
              <a:t>	</a:t>
            </a:r>
            <a:r>
              <a:rPr lang="en-US" altLang="zh-CN" dirty="0" smtClean="0">
                <a:solidFill>
                  <a:srgbClr val="00B0F0"/>
                </a:solidFill>
              </a:rPr>
              <a:t>7</a:t>
            </a:r>
            <a:r>
              <a:rPr lang="en-US" altLang="zh-CN" dirty="0" smtClean="0"/>
              <a:t>, 11, 12,  	18, 19	       25, 26, 	  </a:t>
            </a:r>
            <a:r>
              <a:rPr lang="en-US" altLang="zh-CN" dirty="0" smtClean="0">
                <a:solidFill>
                  <a:srgbClr val="00B0F0"/>
                </a:solidFill>
              </a:rPr>
              <a:t>May 5</a:t>
            </a:r>
            <a:r>
              <a:rPr lang="en-US" altLang="zh-CN" dirty="0" smtClean="0"/>
              <a:t>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a:t>
            </a:r>
            <a:r>
              <a:rPr lang="en-US" altLang="zh-CN" dirty="0"/>
              <a:t>April </a:t>
            </a:r>
            <a:r>
              <a:rPr lang="en-US" altLang="zh-CN" dirty="0" smtClean="0"/>
              <a:t>		     14,		21,	        28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marL="1792288" algn="just">
              <a:lnSpc>
                <a:spcPct val="90000"/>
              </a:lnSpc>
              <a:buFontTx/>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Chair</a:t>
            </a:r>
            <a:r>
              <a:rPr lang="en-US" altLang="en-US" dirty="0">
                <a:latin typeface="Arial" panose="020B0604020202020204" pitchFamily="34" charset="0"/>
                <a:cs typeface="MS PGothic" panose="020B0600070205080204" pitchFamily="34" charset="-128"/>
              </a:rPr>
              <a:t>:	</a:t>
            </a:r>
            <a:r>
              <a:rPr lang="en-US" altLang="en-US" dirty="0" smtClean="0">
                <a:cs typeface="Times New Roman" panose="02020603050405020304" pitchFamily="18" charset="0"/>
              </a:rPr>
              <a:t>Tony </a:t>
            </a:r>
            <a:r>
              <a:rPr lang="en-US" altLang="en-US" dirty="0">
                <a:cs typeface="Times New Roman" panose="02020603050405020304" pitchFamily="18" charset="0"/>
              </a:rPr>
              <a:t>Xiao Han (Huawei)</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Vice </a:t>
            </a:r>
            <a:r>
              <a:rPr lang="en-US" altLang="en-US" dirty="0">
                <a:latin typeface="Arial" panose="020B0604020202020204" pitchFamily="34" charset="0"/>
                <a:cs typeface="MS PGothic" panose="020B0600070205080204" pitchFamily="34" charset="-128"/>
              </a:rPr>
              <a:t>Chair: 	</a:t>
            </a:r>
            <a:r>
              <a:rPr lang="en-US" altLang="en-US" dirty="0">
                <a:cs typeface="Times New Roman" panose="02020603050405020304" pitchFamily="18" charset="0"/>
              </a:rPr>
              <a:t>Sang Kim (LG Electronics)</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marL="1792288"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257495848"/>
              </p:ext>
            </p:extLst>
          </p:nvPr>
        </p:nvGraphicFramePr>
        <p:xfrm>
          <a:off x="3733800" y="1495679"/>
          <a:ext cx="8305801" cy="1062978"/>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Information Exchange of WLAN Sensing Link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22/0626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Updates on measurement setup termination 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728376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253339850"/>
              </p:ext>
            </p:extLst>
          </p:nvPr>
        </p:nvGraphicFramePr>
        <p:xfrm>
          <a:off x="3733800" y="1495679"/>
          <a:ext cx="8305801" cy="167330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WLAN Two-Way Sensing Use Cases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22/0654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Mahmoud Kamel (</a:t>
                      </a:r>
                      <a:r>
                        <a:rPr lang="en-US" altLang="zh-CN" sz="1100" kern="1200" dirty="0" err="1" smtClean="0">
                          <a:solidFill>
                            <a:srgbClr val="00B050"/>
                          </a:solidFill>
                          <a:latin typeface="+mn-lt"/>
                          <a:ea typeface="+mn-ea"/>
                          <a:cs typeface="+mn-cs"/>
                        </a:rPr>
                        <a:t>InterDigital</a:t>
                      </a:r>
                      <a:r>
                        <a:rPr lang="en-US" altLang="zh-CN" sz="11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NDP Transmission in TF Sounding Phase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22/0663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Harmonization for </a:t>
                      </a:r>
                      <a:r>
                        <a:rPr lang="en-US" altLang="zh-CN" sz="1100" kern="1200" dirty="0" err="1" smtClean="0">
                          <a:solidFill>
                            <a:schemeClr val="tx1"/>
                          </a:solidFill>
                          <a:latin typeface="+mn-lt"/>
                          <a:ea typeface="+mn-ea"/>
                          <a:cs typeface="+mn-cs"/>
                        </a:rPr>
                        <a:t>TGbf</a:t>
                      </a:r>
                      <a:r>
                        <a:rPr lang="en-US" altLang="zh-CN" sz="1100" kern="1200" dirty="0" smtClean="0">
                          <a:solidFill>
                            <a:schemeClr val="tx1"/>
                          </a:solidFill>
                          <a:latin typeface="+mn-lt"/>
                          <a:ea typeface="+mn-ea"/>
                          <a:cs typeface="+mn-cs"/>
                        </a:rPr>
                        <a:t> NDPA</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0873171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28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221010705"/>
              </p:ext>
            </p:extLst>
          </p:nvPr>
        </p:nvGraphicFramePr>
        <p:xfrm>
          <a:off x="3733800" y="1495679"/>
          <a:ext cx="8305801" cy="245127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13/0230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Robert Stacey (Intel),</a:t>
                      </a:r>
                      <a:r>
                        <a:rPr lang="en-US" altLang="zh-CN" sz="1100" kern="1200" baseline="0" dirty="0" smtClean="0">
                          <a:solidFill>
                            <a:srgbClr val="00B050"/>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baseline="0" dirty="0" smtClean="0">
                          <a:solidFill>
                            <a:srgbClr val="00B050"/>
                          </a:solidFill>
                          <a:latin typeface="+mn-lt"/>
                          <a:ea typeface="+mn-ea"/>
                          <a:cs typeface="+mn-cs"/>
                        </a:rPr>
                        <a:t>Dorothy Stanley (HPE)</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Comment resolution tutorial</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22/0676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Guidelines for Comment Resolution (D0.1)</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22/0626</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Updates on measurement setup termination frame</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22/0663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Harmonization for </a:t>
                      </a:r>
                      <a:r>
                        <a:rPr lang="en-US" altLang="zh-CN" sz="1100" kern="1200" dirty="0" err="1" smtClean="0">
                          <a:solidFill>
                            <a:schemeClr val="tx1"/>
                          </a:solidFill>
                          <a:latin typeface="+mn-lt"/>
                          <a:ea typeface="+mn-ea"/>
                          <a:cs typeface="+mn-cs"/>
                        </a:rPr>
                        <a:t>TGbf</a:t>
                      </a:r>
                      <a:r>
                        <a:rPr lang="en-US" altLang="zh-CN" sz="1100" kern="1200" dirty="0" smtClean="0">
                          <a:solidFill>
                            <a:schemeClr val="tx1"/>
                          </a:solidFill>
                          <a:latin typeface="+mn-lt"/>
                          <a:ea typeface="+mn-ea"/>
                          <a:cs typeface="+mn-cs"/>
                        </a:rPr>
                        <a:t> NDPA</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 Discussion of SBP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Partial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Two-way Sensing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Stopping a Particular Responder in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543756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035282849"/>
              </p:ext>
            </p:extLst>
          </p:nvPr>
        </p:nvGraphicFramePr>
        <p:xfrm>
          <a:off x="3733800" y="1495679"/>
          <a:ext cx="8305801" cy="228363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22/0626</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Updates on measurement setup termination frame</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22/0663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Harmonization for </a:t>
                      </a:r>
                      <a:r>
                        <a:rPr lang="en-US" altLang="zh-CN" sz="1100" kern="1200" dirty="0" err="1" smtClean="0">
                          <a:solidFill>
                            <a:srgbClr val="0000FF"/>
                          </a:solidFill>
                          <a:latin typeface="+mn-lt"/>
                          <a:ea typeface="+mn-ea"/>
                          <a:cs typeface="+mn-cs"/>
                        </a:rPr>
                        <a:t>TGbf</a:t>
                      </a:r>
                      <a:r>
                        <a:rPr lang="en-US" altLang="zh-CN" sz="1100" kern="1200" dirty="0" smtClean="0">
                          <a:solidFill>
                            <a:srgbClr val="0000FF"/>
                          </a:solidFill>
                          <a:latin typeface="+mn-lt"/>
                          <a:ea typeface="+mn-ea"/>
                          <a:cs typeface="+mn-cs"/>
                        </a:rPr>
                        <a:t> NDPA</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 Discussion of SBP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Partial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Two-way Sensing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Stopping a Particular Responder in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a:t>
                      </a:r>
                      <a:r>
                        <a:rPr lang="en-US" altLang="zh-CN" sz="1100" kern="1200" smtClean="0">
                          <a:solidFill>
                            <a:schemeClr val="tx1"/>
                          </a:solidFill>
                          <a:latin typeface="+mn-lt"/>
                          <a:ea typeface="+mn-ea"/>
                          <a:cs typeface="+mn-cs"/>
                        </a:rPr>
                        <a:t>0 </a:t>
                      </a:r>
                      <a:r>
                        <a:rPr lang="en-US" altLang="zh-CN" sz="1100" kern="1200" dirty="0" smtClean="0">
                          <a:solidFill>
                            <a:schemeClr val="tx1"/>
                          </a:solidFill>
                          <a:latin typeface="+mn-lt"/>
                          <a:ea typeface="+mn-ea"/>
                          <a:cs typeface="+mn-cs"/>
                        </a:rPr>
                        <a:t>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952415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7356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smtClean="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smtClean="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smtClean="0">
                <a:solidFill>
                  <a:srgbClr val="FFFFFF">
                    <a:lumMod val="50000"/>
                  </a:srgbClr>
                </a:solidFill>
              </a:rPr>
              <a:t>Chair issues call for volunteers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smtClean="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smtClean="0">
                <a:solidFill>
                  <a:schemeClr val="bg1">
                    <a:lumMod val="50000"/>
                  </a:schemeClr>
                </a:solidFill>
              </a:rPr>
              <a:t>January </a:t>
            </a:r>
            <a:r>
              <a:rPr lang="en-US" altLang="zh-CN" sz="1600" strike="sngStrike" kern="0" dirty="0" smtClean="0">
                <a:solidFill>
                  <a:schemeClr val="bg1">
                    <a:lumMod val="50000"/>
                  </a:schemeClr>
                </a:solidFill>
              </a:rPr>
              <a:t>21</a:t>
            </a:r>
            <a:r>
              <a:rPr lang="en-US" altLang="zh-CN" sz="1600" kern="0" dirty="0" smtClean="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for </a:t>
            </a:r>
            <a:r>
              <a:rPr lang="en-US" altLang="zh-CN" sz="1200" u="sng" kern="0" dirty="0" smtClean="0">
                <a:solidFill>
                  <a:schemeClr val="bg1">
                    <a:lumMod val="50000"/>
                  </a:schemeClr>
                </a:solidFill>
              </a:rPr>
              <a:t>baseline document </a:t>
            </a:r>
            <a:r>
              <a:rPr lang="en-US" altLang="zh-CN" sz="1200" kern="0" dirty="0" smtClean="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Editor releases D0.01 (only for reference, not for comment collection)</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April 1</a:t>
            </a:r>
            <a:endParaRPr lang="zh-CN" altLang="zh-CN" sz="1600" kern="0" dirty="0" smtClean="0">
              <a:solidFill>
                <a:schemeClr val="bg1">
                  <a:lumMod val="50000"/>
                </a:schemeClr>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for sending the Motion request.</a:t>
            </a:r>
          </a:p>
          <a:p>
            <a:pPr marL="134541" indent="-134541" defTabSz="685800" eaLnBrk="1" fontAlgn="auto" hangingPunct="1">
              <a:spcBef>
                <a:spcPts val="600"/>
              </a:spcBef>
              <a:spcAft>
                <a:spcPts val="0"/>
              </a:spcAft>
            </a:pPr>
            <a:r>
              <a:rPr lang="en-US" altLang="zh-CN" sz="1600" kern="0" dirty="0" smtClean="0">
                <a:solidFill>
                  <a:schemeClr val="bg1">
                    <a:lumMod val="50000"/>
                  </a:schemeClr>
                </a:solidFill>
              </a:rPr>
              <a:t>April 12 or 14 (10+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for contributions to pass motion 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Seek </a:t>
            </a:r>
            <a:r>
              <a:rPr lang="en-US" altLang="zh-CN" sz="1200" kern="0" dirty="0" err="1" smtClean="0">
                <a:solidFill>
                  <a:schemeClr val="bg1">
                    <a:lumMod val="50000"/>
                  </a:schemeClr>
                </a:solidFill>
              </a:rPr>
              <a:t>TGbf</a:t>
            </a:r>
            <a:r>
              <a:rPr lang="en-US" altLang="zh-CN" sz="1200" kern="0" dirty="0" smtClean="0">
                <a:solidFill>
                  <a:schemeClr val="bg1">
                    <a:lumMod val="50000"/>
                  </a:schemeClr>
                </a:solidFill>
              </a:rPr>
              <a:t> approval to go to comment collection  (“Move to instruct the </a:t>
            </a:r>
            <a:r>
              <a:rPr lang="en-US" altLang="zh-CN" sz="1200" kern="0" dirty="0" err="1" smtClean="0">
                <a:solidFill>
                  <a:schemeClr val="bg1">
                    <a:lumMod val="50000"/>
                  </a:schemeClr>
                </a:solidFill>
              </a:rPr>
              <a:t>TGbf</a:t>
            </a:r>
            <a:r>
              <a:rPr lang="en-US" altLang="zh-CN" sz="1200" kern="0" dirty="0" smtClean="0">
                <a:solidFill>
                  <a:schemeClr val="bg1">
                    <a:lumMod val="50000"/>
                  </a:schemeClr>
                </a:solidFill>
              </a:rPr>
              <a:t> editor to prepare </a:t>
            </a:r>
            <a:r>
              <a:rPr lang="en-US" altLang="zh-CN" sz="1200" kern="0" dirty="0" err="1" smtClean="0">
                <a:solidFill>
                  <a:schemeClr val="bg1">
                    <a:lumMod val="50000"/>
                  </a:schemeClr>
                </a:solidFill>
              </a:rPr>
              <a:t>TGbf</a:t>
            </a:r>
            <a:r>
              <a:rPr lang="en-US" altLang="zh-CN" sz="1200" kern="0" dirty="0" smtClean="0">
                <a:solidFill>
                  <a:schemeClr val="bg1">
                    <a:lumMod val="50000"/>
                  </a:schemeClr>
                </a:solidFill>
              </a:rPr>
              <a:t> D0.1 and launch a 30-day comment collection on </a:t>
            </a:r>
            <a:r>
              <a:rPr lang="en-US" altLang="zh-CN" sz="1200" kern="0" dirty="0" err="1" smtClean="0">
                <a:solidFill>
                  <a:schemeClr val="bg1">
                    <a:lumMod val="50000"/>
                  </a:schemeClr>
                </a:solidFill>
              </a:rPr>
              <a:t>TGbf</a:t>
            </a:r>
            <a:r>
              <a:rPr lang="en-US" altLang="zh-CN" sz="1200" kern="0" dirty="0" smtClean="0">
                <a:solidFill>
                  <a:schemeClr val="bg1">
                    <a:lumMod val="50000"/>
                  </a:schemeClr>
                </a:solidFill>
              </a:rPr>
              <a:t> D0.1.”)</a:t>
            </a:r>
          </a:p>
          <a:p>
            <a:pPr marL="134541" indent="-134541" defTabSz="685800" eaLnBrk="1" fontAlgn="auto" hangingPunct="1">
              <a:spcBef>
                <a:spcPts val="600"/>
              </a:spcBef>
              <a:spcAft>
                <a:spcPts val="0"/>
              </a:spcAft>
            </a:pPr>
            <a:r>
              <a:rPr lang="en-US" altLang="zh-CN" sz="1600" dirty="0" smtClean="0">
                <a:solidFill>
                  <a:schemeClr val="bg1">
                    <a:lumMod val="50000"/>
                  </a:schemeClr>
                </a:solidFill>
              </a:rPr>
              <a:t>April 22 (Around)</a:t>
            </a:r>
            <a:r>
              <a:rPr lang="en-US" altLang="zh-CN" sz="1600" kern="0" dirty="0" smtClean="0">
                <a:solidFill>
                  <a:schemeClr val="bg1">
                    <a:lumMod val="50000"/>
                  </a:schemeClr>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Editor releases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If the Motion is favorable, the TG chair sends a request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30-day comment collection window opens</a:t>
            </a:r>
            <a:endParaRPr lang="en-US" altLang="zh-CN" sz="1200" kern="0" dirty="0">
              <a:solidFill>
                <a:schemeClr val="bg1">
                  <a:lumMod val="50000"/>
                </a:schemeClr>
              </a:solidFill>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330095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rgbClr val="000000"/>
                </a:solidFill>
                <a:latin typeface="Times New Roman"/>
              </a:rPr>
              <a:t>Early-mid May</a:t>
            </a:r>
          </a:p>
          <a:p>
            <a:pPr lvl="1">
              <a:buFont typeface="Times New Roman" pitchFamily="16" charset="0"/>
              <a:buChar char="•"/>
            </a:pPr>
            <a:r>
              <a:rPr lang="en-US" altLang="zh-CN" sz="1800" kern="0" dirty="0">
                <a:solidFill>
                  <a:srgbClr val="000000"/>
                </a:solidFill>
                <a:latin typeface="Times New Roman"/>
              </a:rPr>
              <a:t>Identify topics, </a:t>
            </a:r>
            <a:r>
              <a:rPr lang="en-US" altLang="zh-CN" sz="1800" kern="0" dirty="0" err="1">
                <a:solidFill>
                  <a:srgbClr val="000000"/>
                </a:solidFill>
                <a:latin typeface="Times New Roman"/>
              </a:rPr>
              <a:t>PoCs</a:t>
            </a:r>
            <a:r>
              <a:rPr lang="en-US" altLang="zh-CN" sz="1800" kern="0" dirty="0">
                <a:solidFill>
                  <a:srgbClr val="000000"/>
                </a:solidFill>
                <a:latin typeface="Times New Roman"/>
              </a:rPr>
              <a:t>, and volunteers</a:t>
            </a:r>
          </a:p>
          <a:p>
            <a:pPr lvl="0">
              <a:buFont typeface="Times New Roman" pitchFamily="16" charset="0"/>
              <a:buChar char="•"/>
            </a:pPr>
            <a:r>
              <a:rPr lang="en-US" altLang="zh-CN" sz="2200" kern="0" dirty="0">
                <a:solidFill>
                  <a:srgbClr val="000000"/>
                </a:solidFill>
                <a:latin typeface="Times New Roman"/>
              </a:rPr>
              <a:t>May 20</a:t>
            </a:r>
            <a:r>
              <a:rPr lang="en-US" altLang="zh-CN" sz="2200" kern="0" baseline="30000" dirty="0">
                <a:solidFill>
                  <a:srgbClr val="000000"/>
                </a:solidFill>
                <a:latin typeface="Times New Roman"/>
              </a:rPr>
              <a:t>th</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Comment collection closes</a:t>
            </a:r>
          </a:p>
          <a:p>
            <a:pPr lvl="0">
              <a:buFont typeface="Times New Roman" pitchFamily="16" charset="0"/>
              <a:buChar char="•"/>
            </a:pPr>
            <a:r>
              <a:rPr lang="en-US" altLang="zh-CN" sz="2200" kern="0" dirty="0">
                <a:solidFill>
                  <a:srgbClr val="000000"/>
                </a:solidFill>
                <a:latin typeface="Times New Roman"/>
              </a:rPr>
              <a:t>Week of May 23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Editor classifies comments and share them with TTTs</a:t>
            </a:r>
          </a:p>
          <a:p>
            <a:pPr lvl="0">
              <a:buFont typeface="Times New Roman" pitchFamily="16" charset="0"/>
              <a:buChar char="•"/>
            </a:pPr>
            <a:r>
              <a:rPr lang="en-US" altLang="zh-CN" sz="2200" kern="0" dirty="0">
                <a:solidFill>
                  <a:srgbClr val="000000"/>
                </a:solidFill>
                <a:latin typeface="Times New Roman"/>
              </a:rPr>
              <a:t>June 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smtClean="0">
                <a:solidFill>
                  <a:srgbClr val="00B050"/>
                </a:solidFill>
                <a:cs typeface="Times New Roman" panose="02020603050405020304" pitchFamily="18" charset="0"/>
              </a:rPr>
              <a:t>April      </a:t>
            </a:r>
            <a:r>
              <a:rPr lang="en-US" altLang="zh-CN" sz="1400" u="sng" dirty="0">
                <a:solidFill>
                  <a:srgbClr val="00B050"/>
                </a:solidFill>
                <a:cs typeface="Times New Roman" panose="02020603050405020304" pitchFamily="18" charset="0"/>
              </a:rPr>
              <a:t>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a:solidFill>
                  <a:schemeClr val="bg1">
                    <a:lumMod val="50000"/>
                  </a:schemeClr>
                </a:solidFill>
                <a:cs typeface="Times New Roman" panose="02020603050405020304" pitchFamily="18" charset="0"/>
              </a:rPr>
              <a:t>April      11  (Monday),  10am - 12:00pm </a:t>
            </a:r>
            <a:r>
              <a:rPr lang="en-US" altLang="zh-CN" sz="1400" strike="sngStrike" dirty="0" smtClean="0">
                <a:solidFill>
                  <a:schemeClr val="bg1">
                    <a:lumMod val="50000"/>
                  </a:schemeClr>
                </a:solidFill>
                <a:cs typeface="Times New Roman" panose="02020603050405020304" pitchFamily="18" charset="0"/>
              </a:rPr>
              <a:t>ET</a:t>
            </a:r>
            <a:r>
              <a:rPr lang="en-US" altLang="zh-CN" sz="1400" dirty="0" smtClean="0">
                <a:solidFill>
                  <a:srgbClr val="00B050"/>
                </a:solidFill>
                <a:cs typeface="Times New Roman" panose="02020603050405020304" pitchFamily="18" charset="0"/>
              </a:rPr>
              <a: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April      14  (Thursday), 23</a:t>
            </a:r>
            <a:r>
              <a:rPr lang="zh-CN" altLang="en-US" sz="1400" dirty="0" smtClean="0">
                <a:solidFill>
                  <a:srgbClr val="00B0F0"/>
                </a:solidFill>
                <a:cs typeface="Times New Roman" panose="02020603050405020304" pitchFamily="18" charset="0"/>
              </a:rPr>
              <a:t>：</a:t>
            </a:r>
            <a:r>
              <a:rPr lang="en-US" altLang="zh-CN" sz="1400"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April      18  (Monday),  10am - 12:00pm ET	April        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smtClean="0">
                <a:solidFill>
                  <a:schemeClr val="bg1">
                    <a:lumMod val="50000"/>
                  </a:schemeClr>
                </a:solidFill>
                <a:cs typeface="Times New Roman" panose="02020603050405020304" pitchFamily="18" charset="0"/>
              </a:rPr>
              <a:t>April      </a:t>
            </a:r>
            <a:r>
              <a:rPr lang="en-US" altLang="zh-CN" sz="1400" strike="sngStrike" dirty="0">
                <a:solidFill>
                  <a:schemeClr val="bg1">
                    <a:lumMod val="50000"/>
                  </a:schemeClr>
                </a:solidFill>
                <a:cs typeface="Times New Roman" panose="02020603050405020304" pitchFamily="18" charset="0"/>
              </a:rPr>
              <a:t>21  (Thursday), 23</a:t>
            </a:r>
            <a:r>
              <a:rPr lang="zh-CN" altLang="en-US" sz="1400" strike="sngStrike" dirty="0">
                <a:solidFill>
                  <a:schemeClr val="bg1">
                    <a:lumMod val="50000"/>
                  </a:schemeClr>
                </a:solidFill>
                <a:cs typeface="Times New Roman" panose="02020603050405020304" pitchFamily="18" charset="0"/>
              </a:rPr>
              <a:t>：</a:t>
            </a:r>
            <a:r>
              <a:rPr lang="en-US" altLang="zh-CN" sz="1400" strike="sngStrike" dirty="0">
                <a:solidFill>
                  <a:schemeClr val="bg1">
                    <a:lumMod val="50000"/>
                  </a:schemeClr>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800" dirty="0"/>
              <a:t>	</a:t>
            </a:r>
            <a:r>
              <a:rPr lang="en-US" altLang="zh-CN" sz="1800" dirty="0" smtClean="0"/>
              <a:t>May </a:t>
            </a:r>
            <a:r>
              <a:rPr lang="en-US" altLang="zh-CN" sz="1800" dirty="0"/>
              <a:t>interim 2022 (May </a:t>
            </a:r>
            <a:r>
              <a:rPr lang="en-US" altLang="zh-CN" sz="1800" dirty="0" smtClean="0"/>
              <a:t>8-17)</a:t>
            </a:r>
            <a:endParaRPr lang="en-US" altLang="zh-CN" sz="18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a:t>
            </a:r>
            <a:r>
              <a:rPr lang="en-US" altLang="zh-CN" sz="1400" dirty="0">
                <a:solidFill>
                  <a:srgbClr val="00B050"/>
                </a:solidFill>
                <a:cs typeface="Times New Roman" panose="02020603050405020304" pitchFamily="18" charset="0"/>
              </a:rPr>
              <a:t>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11   (Wednesday),		23</a:t>
            </a:r>
            <a:r>
              <a:rPr lang="zh-CN" altLang="en-US" sz="1400" u="sng" dirty="0">
                <a:solidFill>
                  <a:srgbClr val="00B0F0"/>
                </a:solidFill>
                <a:cs typeface="Times New Roman" panose="02020603050405020304" pitchFamily="18" charset="0"/>
              </a:rPr>
              <a:t>：</a:t>
            </a:r>
            <a:r>
              <a:rPr lang="en-US" altLang="zh-CN" sz="1400" u="sng"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13  (Friday),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16  (Monday),		10am - 12:00pm 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200" b="1" dirty="0" smtClean="0">
                <a:solidFill>
                  <a:srgbClr val="FF0000"/>
                </a:solidFill>
                <a:cs typeface="Times New Roman" panose="02020603050405020304" pitchFamily="18" charset="0"/>
              </a:rPr>
              <a:t>To be confirmed:</a:t>
            </a:r>
            <a:endParaRPr lang="en-US" altLang="zh-CN" sz="400" dirty="0">
              <a:solidFill>
                <a:srgbClr val="FF0000"/>
              </a:solidFill>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F0"/>
                </a:solidFill>
                <a:cs typeface="Times New Roman" panose="02020603050405020304" pitchFamily="18" charset="0"/>
              </a:rPr>
              <a:t>May	19	(</a:t>
            </a:r>
            <a:r>
              <a:rPr lang="en-US" altLang="zh-CN" sz="1050" dirty="0">
                <a:solidFill>
                  <a:srgbClr val="00B0F0"/>
                </a:solidFill>
                <a:cs typeface="Times New Roman" panose="02020603050405020304" pitchFamily="18" charset="0"/>
              </a:rPr>
              <a:t>Thursday</a:t>
            </a:r>
            <a:r>
              <a:rPr lang="en-US" altLang="zh-CN" sz="1050" dirty="0" smtClean="0">
                <a:solidFill>
                  <a:srgbClr val="00B0F0"/>
                </a:solidFill>
                <a:cs typeface="Times New Roman" panose="02020603050405020304" pitchFamily="18" charset="0"/>
              </a:rPr>
              <a:t>),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May	24	(</a:t>
            </a:r>
            <a:r>
              <a:rPr lang="en-US" altLang="zh-CN" sz="1050" dirty="0">
                <a:solidFill>
                  <a:srgbClr val="00B050"/>
                </a:solidFill>
                <a:cs typeface="Times New Roman" panose="02020603050405020304" pitchFamily="18" charset="0"/>
              </a:rPr>
              <a:t>Tuesday</a:t>
            </a:r>
            <a:r>
              <a:rPr lang="en-US" altLang="zh-CN" sz="1050" dirty="0" smtClean="0">
                <a:solidFill>
                  <a:srgbClr val="00B050"/>
                </a:solidFill>
                <a:cs typeface="Times New Roman" panose="02020603050405020304" pitchFamily="18" charset="0"/>
              </a:rPr>
              <a:t>),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F0"/>
                </a:solidFill>
                <a:cs typeface="Times New Roman" panose="02020603050405020304" pitchFamily="18" charset="0"/>
              </a:rPr>
              <a:t>May	26	</a:t>
            </a:r>
            <a:r>
              <a:rPr lang="en-US" altLang="zh-CN" sz="1050" dirty="0" smtClean="0">
                <a:solidFill>
                  <a:srgbClr val="00B0F0"/>
                </a:solidFill>
                <a:cs typeface="Times New Roman" panose="02020603050405020304" pitchFamily="18" charset="0"/>
              </a:rPr>
              <a:t>(Thursday),	23</a:t>
            </a:r>
            <a:r>
              <a:rPr lang="zh-CN" altLang="en-US" sz="1050" dirty="0" smtClean="0">
                <a:solidFill>
                  <a:srgbClr val="00B0F0"/>
                </a:solidFill>
                <a:cs typeface="Times New Roman" panose="02020603050405020304" pitchFamily="18" charset="0"/>
              </a:rPr>
              <a:t>：</a:t>
            </a:r>
            <a:r>
              <a:rPr lang="en-US" altLang="zh-CN" sz="1050"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May	31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F0"/>
                </a:solidFill>
                <a:cs typeface="Times New Roman" panose="02020603050405020304" pitchFamily="18" charset="0"/>
              </a:rPr>
              <a:t>June	2	(Thursday),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50"/>
                </a:solidFill>
                <a:cs typeface="Times New Roman" panose="02020603050405020304" pitchFamily="18" charset="0"/>
              </a:rPr>
              <a:t>June	</a:t>
            </a:r>
            <a:r>
              <a:rPr lang="en-US" altLang="zh-CN" sz="1050" dirty="0" smtClean="0">
                <a:solidFill>
                  <a:srgbClr val="00B050"/>
                </a:solidFill>
                <a:cs typeface="Times New Roman" panose="02020603050405020304" pitchFamily="18" charset="0"/>
              </a:rPr>
              <a:t>6</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(Monday),</a:t>
            </a:r>
            <a:r>
              <a:rPr lang="en-US" altLang="zh-CN" sz="1050" dirty="0">
                <a:solidFill>
                  <a:srgbClr val="00B050"/>
                </a:solidFill>
                <a:cs typeface="Times New Roman" panose="02020603050405020304" pitchFamily="18" charset="0"/>
              </a:rPr>
              <a:t>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June</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7	(Tuesday),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F0"/>
                </a:solidFill>
                <a:cs typeface="Times New Roman" panose="02020603050405020304" pitchFamily="18" charset="0"/>
              </a:rPr>
              <a:t>June	9	(Thursday),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50"/>
                </a:solidFill>
                <a:cs typeface="Times New Roman" panose="02020603050405020304" pitchFamily="18" charset="0"/>
              </a:rPr>
              <a:t>June	</a:t>
            </a:r>
            <a:r>
              <a:rPr lang="en-US" altLang="zh-CN" sz="1050" dirty="0" smtClean="0">
                <a:solidFill>
                  <a:srgbClr val="00B050"/>
                </a:solidFill>
                <a:cs typeface="Times New Roman" panose="02020603050405020304" pitchFamily="18" charset="0"/>
              </a:rPr>
              <a:t>13</a:t>
            </a:r>
            <a:r>
              <a:rPr lang="en-US" altLang="zh-CN" sz="1050" dirty="0">
                <a:solidFill>
                  <a:srgbClr val="00B050"/>
                </a:solidFill>
                <a:cs typeface="Times New Roman" panose="02020603050405020304" pitchFamily="18" charset="0"/>
              </a:rPr>
              <a:t>	(Monday),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June	</a:t>
            </a:r>
            <a:r>
              <a:rPr lang="en-US" altLang="zh-CN" sz="1050" dirty="0">
                <a:solidFill>
                  <a:srgbClr val="00B050"/>
                </a:solidFill>
                <a:cs typeface="Times New Roman" panose="02020603050405020304" pitchFamily="18" charset="0"/>
              </a:rPr>
              <a:t>14	</a:t>
            </a:r>
            <a:r>
              <a:rPr lang="en-US" altLang="zh-CN" sz="1050" dirty="0" smtClean="0">
                <a:solidFill>
                  <a:srgbClr val="00B050"/>
                </a:solidFill>
                <a:cs typeface="Times New Roman" panose="02020603050405020304" pitchFamily="18" charset="0"/>
              </a:rPr>
              <a:t>(</a:t>
            </a:r>
            <a:r>
              <a:rPr lang="en-US" altLang="zh-CN" sz="1050" dirty="0">
                <a:solidFill>
                  <a:srgbClr val="00B050"/>
                </a:solidFill>
                <a:cs typeface="Times New Roman" panose="02020603050405020304" pitchFamily="18" charset="0"/>
              </a:rPr>
              <a:t>Tuesday</a:t>
            </a:r>
            <a:r>
              <a:rPr lang="en-US" altLang="zh-CN" sz="1050" dirty="0" smtClean="0">
                <a:solidFill>
                  <a:srgbClr val="00B050"/>
                </a:solidFill>
                <a:cs typeface="Times New Roman" panose="02020603050405020304" pitchFamily="18" charset="0"/>
              </a:rPr>
              <a:t>), 	10am </a:t>
            </a:r>
            <a:r>
              <a:rPr lang="en-US" altLang="zh-CN" sz="1050" dirty="0">
                <a:solidFill>
                  <a:srgbClr val="00B050"/>
                </a:solidFill>
                <a:cs typeface="Times New Roman" panose="02020603050405020304" pitchFamily="18" charset="0"/>
              </a:rPr>
              <a:t>- 12:00pm </a:t>
            </a:r>
            <a:r>
              <a:rPr lang="en-US" altLang="zh-CN" sz="1050"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F0"/>
                </a:solidFill>
                <a:cs typeface="Times New Roman" panose="02020603050405020304" pitchFamily="18" charset="0"/>
              </a:rPr>
              <a:t>June	</a:t>
            </a:r>
            <a:r>
              <a:rPr lang="en-US" altLang="zh-CN" sz="1050" dirty="0" smtClean="0">
                <a:solidFill>
                  <a:srgbClr val="00B0F0"/>
                </a:solidFill>
                <a:cs typeface="Times New Roman" panose="02020603050405020304" pitchFamily="18" charset="0"/>
              </a:rPr>
              <a:t>16</a:t>
            </a:r>
            <a:r>
              <a:rPr lang="en-US" altLang="zh-CN" sz="1050" dirty="0">
                <a:solidFill>
                  <a:srgbClr val="00B0F0"/>
                </a:solidFill>
                <a:cs typeface="Times New Roman" panose="02020603050405020304" pitchFamily="18" charset="0"/>
              </a:rPr>
              <a:t>	</a:t>
            </a:r>
            <a:r>
              <a:rPr lang="en-US" altLang="zh-CN" sz="1050" dirty="0" smtClean="0">
                <a:solidFill>
                  <a:srgbClr val="00B0F0"/>
                </a:solidFill>
                <a:cs typeface="Times New Roman" panose="02020603050405020304" pitchFamily="18" charset="0"/>
              </a:rPr>
              <a:t>(Thursday),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50"/>
                </a:solidFill>
                <a:cs typeface="Times New Roman" panose="02020603050405020304" pitchFamily="18" charset="0"/>
              </a:rPr>
              <a:t>June	</a:t>
            </a:r>
            <a:r>
              <a:rPr lang="en-US" altLang="zh-CN" sz="1050" dirty="0" smtClean="0">
                <a:solidFill>
                  <a:srgbClr val="00B050"/>
                </a:solidFill>
                <a:cs typeface="Times New Roman" panose="02020603050405020304" pitchFamily="18" charset="0"/>
              </a:rPr>
              <a:t>20</a:t>
            </a:r>
            <a:r>
              <a:rPr lang="en-US" altLang="zh-CN" sz="1050" dirty="0">
                <a:solidFill>
                  <a:srgbClr val="00B050"/>
                </a:solidFill>
                <a:cs typeface="Times New Roman" panose="02020603050405020304" pitchFamily="18" charset="0"/>
              </a:rPr>
              <a:t>	(Monday),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June</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21</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a:t>
            </a:r>
            <a:r>
              <a:rPr lang="en-US" altLang="zh-CN" sz="1050" dirty="0">
                <a:solidFill>
                  <a:srgbClr val="00B050"/>
                </a:solidFill>
                <a:cs typeface="Times New Roman" panose="02020603050405020304" pitchFamily="18" charset="0"/>
              </a:rPr>
              <a:t>Tuesday</a:t>
            </a:r>
            <a:r>
              <a:rPr lang="en-US" altLang="zh-CN" sz="1050" dirty="0" smtClean="0">
                <a:solidFill>
                  <a:srgbClr val="00B050"/>
                </a:solidFill>
                <a:cs typeface="Times New Roman" panose="02020603050405020304" pitchFamily="18" charset="0"/>
              </a:rPr>
              <a:t>),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F0"/>
                </a:solidFill>
                <a:cs typeface="Times New Roman" panose="02020603050405020304" pitchFamily="18" charset="0"/>
              </a:rPr>
              <a:t>June	</a:t>
            </a:r>
            <a:r>
              <a:rPr lang="en-US" altLang="zh-CN" sz="1050" dirty="0" smtClean="0">
                <a:solidFill>
                  <a:srgbClr val="00B0F0"/>
                </a:solidFill>
                <a:cs typeface="Times New Roman" panose="02020603050405020304" pitchFamily="18" charset="0"/>
              </a:rPr>
              <a:t>23</a:t>
            </a:r>
            <a:r>
              <a:rPr lang="en-US" altLang="zh-CN" sz="1050" dirty="0">
                <a:solidFill>
                  <a:srgbClr val="00B0F0"/>
                </a:solidFill>
                <a:cs typeface="Times New Roman" panose="02020603050405020304" pitchFamily="18" charset="0"/>
              </a:rPr>
              <a:t>	(Thursday),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50"/>
                </a:solidFill>
                <a:cs typeface="Times New Roman" panose="02020603050405020304" pitchFamily="18" charset="0"/>
              </a:rPr>
              <a:t>June	</a:t>
            </a:r>
            <a:r>
              <a:rPr lang="en-US" altLang="zh-CN" sz="1050" dirty="0" smtClean="0">
                <a:solidFill>
                  <a:srgbClr val="00B050"/>
                </a:solidFill>
                <a:cs typeface="Times New Roman" panose="02020603050405020304" pitchFamily="18" charset="0"/>
              </a:rPr>
              <a:t>27</a:t>
            </a:r>
            <a:r>
              <a:rPr lang="en-US" altLang="zh-CN" sz="1050" dirty="0">
                <a:solidFill>
                  <a:srgbClr val="00B050"/>
                </a:solidFill>
                <a:cs typeface="Times New Roman" panose="02020603050405020304" pitchFamily="18" charset="0"/>
              </a:rPr>
              <a:t>	(Monday),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June</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28</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a:t>
            </a:r>
            <a:r>
              <a:rPr lang="en-US" altLang="zh-CN" sz="1050" dirty="0">
                <a:solidFill>
                  <a:srgbClr val="00B050"/>
                </a:solidFill>
                <a:cs typeface="Times New Roman" panose="02020603050405020304" pitchFamily="18" charset="0"/>
              </a:rPr>
              <a:t>Tuesday</a:t>
            </a:r>
            <a:r>
              <a:rPr lang="en-US" altLang="zh-CN" sz="1050" dirty="0" smtClean="0">
                <a:solidFill>
                  <a:srgbClr val="00B050"/>
                </a:solidFill>
                <a:cs typeface="Times New Roman" panose="02020603050405020304" pitchFamily="18" charset="0"/>
              </a:rPr>
              <a:t>),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F0"/>
                </a:solidFill>
                <a:cs typeface="Times New Roman" panose="02020603050405020304" pitchFamily="18" charset="0"/>
              </a:rPr>
              <a:t>June	</a:t>
            </a:r>
            <a:r>
              <a:rPr lang="en-US" altLang="zh-CN" sz="1050" dirty="0" smtClean="0">
                <a:solidFill>
                  <a:srgbClr val="00B0F0"/>
                </a:solidFill>
                <a:cs typeface="Times New Roman" panose="02020603050405020304" pitchFamily="18" charset="0"/>
              </a:rPr>
              <a:t>30</a:t>
            </a:r>
            <a:r>
              <a:rPr lang="en-US" altLang="zh-CN" sz="1050" dirty="0">
                <a:solidFill>
                  <a:srgbClr val="00B0F0"/>
                </a:solidFill>
                <a:cs typeface="Times New Roman" panose="02020603050405020304" pitchFamily="18" charset="0"/>
              </a:rPr>
              <a:t>	(Thursday),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50"/>
                </a:solidFill>
                <a:cs typeface="Times New Roman" panose="02020603050405020304" pitchFamily="18" charset="0"/>
              </a:rPr>
              <a:t>July	</a:t>
            </a:r>
            <a:r>
              <a:rPr lang="en-US" altLang="zh-CN" sz="1050" dirty="0" smtClean="0">
                <a:solidFill>
                  <a:srgbClr val="00B050"/>
                </a:solidFill>
                <a:cs typeface="Times New Roman" panose="02020603050405020304" pitchFamily="18" charset="0"/>
              </a:rPr>
              <a:t>4</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a:t>
            </a:r>
            <a:r>
              <a:rPr lang="en-US" altLang="zh-CN" sz="1050" dirty="0">
                <a:solidFill>
                  <a:srgbClr val="00B050"/>
                </a:solidFill>
                <a:cs typeface="Times New Roman" panose="02020603050405020304" pitchFamily="18" charset="0"/>
              </a:rPr>
              <a:t>Monday</a:t>
            </a:r>
            <a:r>
              <a:rPr lang="en-US" altLang="zh-CN" sz="1050" dirty="0" smtClean="0">
                <a:solidFill>
                  <a:srgbClr val="00B050"/>
                </a:solidFill>
                <a:cs typeface="Times New Roman" panose="02020603050405020304" pitchFamily="18" charset="0"/>
              </a:rPr>
              <a:t>),</a:t>
            </a:r>
            <a:r>
              <a:rPr lang="en-US" altLang="zh-CN" sz="1050" dirty="0">
                <a:solidFill>
                  <a:srgbClr val="00B050"/>
                </a:solidFill>
                <a:cs typeface="Times New Roman" panose="02020603050405020304" pitchFamily="18" charset="0"/>
              </a:rPr>
              <a:t>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July</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5</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a:t>
            </a:r>
            <a:r>
              <a:rPr lang="en-US" altLang="zh-CN" sz="1050" dirty="0">
                <a:solidFill>
                  <a:srgbClr val="00B050"/>
                </a:solidFill>
                <a:cs typeface="Times New Roman" panose="02020603050405020304" pitchFamily="18" charset="0"/>
              </a:rPr>
              <a:t>Tuesday</a:t>
            </a:r>
            <a:r>
              <a:rPr lang="en-US" altLang="zh-CN" sz="1050" dirty="0" smtClean="0">
                <a:solidFill>
                  <a:srgbClr val="00B050"/>
                </a:solidFill>
                <a:cs typeface="Times New Roman" panose="02020603050405020304" pitchFamily="18" charset="0"/>
              </a:rPr>
              <a:t>),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F0"/>
                </a:solidFill>
                <a:cs typeface="Times New Roman" panose="02020603050405020304" pitchFamily="18" charset="0"/>
              </a:rPr>
              <a:t>July</a:t>
            </a:r>
            <a:r>
              <a:rPr lang="en-US" altLang="zh-CN" sz="1050" dirty="0">
                <a:solidFill>
                  <a:srgbClr val="00B0F0"/>
                </a:solidFill>
                <a:cs typeface="Times New Roman" panose="02020603050405020304" pitchFamily="18" charset="0"/>
              </a:rPr>
              <a:t>	</a:t>
            </a:r>
            <a:r>
              <a:rPr lang="en-US" altLang="zh-CN" sz="1050" dirty="0" smtClean="0">
                <a:solidFill>
                  <a:srgbClr val="00B0F0"/>
                </a:solidFill>
                <a:cs typeface="Times New Roman" panose="02020603050405020304" pitchFamily="18" charset="0"/>
              </a:rPr>
              <a:t>7</a:t>
            </a:r>
            <a:r>
              <a:rPr lang="en-US" altLang="zh-CN" sz="1050" dirty="0">
                <a:solidFill>
                  <a:srgbClr val="00B0F0"/>
                </a:solidFill>
                <a:cs typeface="Times New Roman" panose="02020603050405020304" pitchFamily="18" charset="0"/>
              </a:rPr>
              <a:t>	(Thursday),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a:solidFill>
                <a:srgbClr val="00B0F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200" b="1" dirty="0">
                <a:solidFill>
                  <a:srgbClr val="FF0000"/>
                </a:solidFill>
                <a:cs typeface="Times New Roman" panose="02020603050405020304" pitchFamily="18" charset="0"/>
              </a:rPr>
              <a:t>To be confirmed</a:t>
            </a:r>
            <a:r>
              <a:rPr lang="en-US" altLang="zh-CN" sz="1200" b="1" dirty="0" smtClean="0">
                <a:solidFill>
                  <a:srgbClr val="FF0000"/>
                </a:solidFill>
                <a:cs typeface="Times New Roman" panose="02020603050405020304" pitchFamily="18" charset="0"/>
              </a:rPr>
              <a:t>:</a:t>
            </a:r>
            <a:endParaRPr lang="en-US" altLang="zh-CN" sz="105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200" dirty="0"/>
              <a:t>	</a:t>
            </a:r>
            <a:r>
              <a:rPr lang="en-US" altLang="zh-CN" sz="1200" dirty="0" smtClean="0"/>
              <a:t>July Plenary 2022 </a:t>
            </a:r>
            <a:r>
              <a:rPr lang="en-US" altLang="zh-CN" sz="1200" dirty="0"/>
              <a:t>(</a:t>
            </a:r>
            <a:r>
              <a:rPr lang="en-US" altLang="zh-CN" sz="1200" dirty="0" smtClean="0"/>
              <a:t>July 10-15)</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July	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July	13	(Wednesday),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July	14	(Thursday),	10am </a:t>
            </a:r>
            <a:r>
              <a:rPr lang="en-US" altLang="zh-CN" sz="1050" dirty="0">
                <a:solidFill>
                  <a:srgbClr val="00B050"/>
                </a:solidFill>
                <a:cs typeface="Times New Roman" panose="02020603050405020304" pitchFamily="18" charset="0"/>
              </a:rPr>
              <a:t>- 12:00pm ET</a:t>
            </a:r>
          </a:p>
          <a:p>
            <a:pPr marL="400050" lvl="2" indent="0" algn="just">
              <a:spcBef>
                <a:spcPct val="0"/>
              </a:spcBef>
              <a:spcAft>
                <a:spcPts val="0"/>
              </a:spcAft>
              <a:buClr>
                <a:srgbClr val="000000"/>
              </a:buClr>
              <a:buNone/>
              <a:defRPr/>
            </a:pPr>
            <a:endParaRPr lang="en-US" altLang="zh-CN" sz="90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u="sng" strike="sngStrike" dirty="0">
                <a:solidFill>
                  <a:srgbClr val="00B0F0"/>
                </a:solidFill>
                <a:cs typeface="Times New Roman" panose="02020603050405020304" pitchFamily="18" charset="0"/>
              </a:rPr>
              <a:t>July	</a:t>
            </a:r>
            <a:r>
              <a:rPr lang="en-US" altLang="zh-CN" sz="1050" u="sng" strike="sngStrike" dirty="0" smtClean="0">
                <a:solidFill>
                  <a:srgbClr val="00B0F0"/>
                </a:solidFill>
                <a:cs typeface="Times New Roman" panose="02020603050405020304" pitchFamily="18" charset="0"/>
              </a:rPr>
              <a:t>13	(</a:t>
            </a:r>
            <a:r>
              <a:rPr lang="en-US" altLang="zh-CN" sz="1050" u="sng" strike="sngStrike" dirty="0">
                <a:solidFill>
                  <a:srgbClr val="00B0F0"/>
                </a:solidFill>
                <a:cs typeface="Times New Roman" panose="02020603050405020304" pitchFamily="18" charset="0"/>
              </a:rPr>
              <a:t>Wednesday</a:t>
            </a:r>
            <a:r>
              <a:rPr lang="en-US" altLang="zh-CN" sz="1050" u="sng" strike="sngStrike" dirty="0" smtClean="0">
                <a:solidFill>
                  <a:srgbClr val="00B0F0"/>
                </a:solidFill>
                <a:cs typeface="Times New Roman" panose="02020603050405020304" pitchFamily="18" charset="0"/>
              </a:rPr>
              <a:t>),	23</a:t>
            </a:r>
            <a:r>
              <a:rPr lang="zh-CN" altLang="en-US" sz="1050" u="sng" strike="sngStrike" dirty="0">
                <a:solidFill>
                  <a:srgbClr val="00B0F0"/>
                </a:solidFill>
                <a:cs typeface="Times New Roman" panose="02020603050405020304" pitchFamily="18" charset="0"/>
              </a:rPr>
              <a:t>：</a:t>
            </a:r>
            <a:r>
              <a:rPr lang="en-US" altLang="zh-CN" sz="1050" u="sng" strike="sngStrike" dirty="0">
                <a:solidFill>
                  <a:srgbClr val="00B0F0"/>
                </a:solidFill>
                <a:cs typeface="Times New Roman" panose="02020603050405020304" pitchFamily="18" charset="0"/>
              </a:rPr>
              <a:t>00 - 01:00am </a:t>
            </a:r>
            <a:r>
              <a:rPr lang="en-US" altLang="zh-CN" sz="1050" u="sng" strike="sngStrike" dirty="0" smtClean="0">
                <a:solidFill>
                  <a:srgbClr val="00B0F0"/>
                </a:solidFill>
                <a:cs typeface="Times New Roman" panose="02020603050405020304" pitchFamily="18" charset="0"/>
              </a:rPr>
              <a:t>ET</a:t>
            </a:r>
            <a:endParaRPr lang="en-US" altLang="zh-CN" sz="1050" u="sng" strike="sngStrike"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strike="sngStrike" dirty="0">
                <a:solidFill>
                  <a:srgbClr val="00B050"/>
                </a:solidFill>
                <a:cs typeface="Times New Roman" panose="02020603050405020304" pitchFamily="18" charset="0"/>
              </a:rPr>
              <a:t>July 	</a:t>
            </a:r>
            <a:r>
              <a:rPr lang="en-US" altLang="zh-CN" sz="1050" strike="sngStrike" dirty="0" smtClean="0">
                <a:solidFill>
                  <a:srgbClr val="00B050"/>
                </a:solidFill>
                <a:cs typeface="Times New Roman" panose="02020603050405020304" pitchFamily="18" charset="0"/>
              </a:rPr>
              <a:t>15	(</a:t>
            </a:r>
            <a:r>
              <a:rPr lang="en-US" altLang="zh-CN" sz="1050" strike="sngStrike" dirty="0">
                <a:solidFill>
                  <a:srgbClr val="00B050"/>
                </a:solidFill>
                <a:cs typeface="Times New Roman" panose="02020603050405020304" pitchFamily="18" charset="0"/>
              </a:rPr>
              <a:t>Friday</a:t>
            </a:r>
            <a:r>
              <a:rPr lang="en-US" altLang="zh-CN" sz="1050" strike="sngStrike" dirty="0" smtClean="0">
                <a:solidFill>
                  <a:srgbClr val="00B050"/>
                </a:solidFill>
                <a:cs typeface="Times New Roman" panose="02020603050405020304" pitchFamily="18" charset="0"/>
              </a:rPr>
              <a:t>),	10am </a:t>
            </a:r>
            <a:r>
              <a:rPr lang="en-US" altLang="zh-CN" sz="1050"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strike="sngStrike" dirty="0">
                <a:solidFill>
                  <a:srgbClr val="00B050"/>
                </a:solidFill>
                <a:cs typeface="Times New Roman" panose="02020603050405020304" pitchFamily="18" charset="0"/>
              </a:rPr>
              <a:t>July 	</a:t>
            </a:r>
            <a:r>
              <a:rPr lang="en-US" altLang="zh-CN" sz="1050" strike="sngStrike" dirty="0" smtClean="0">
                <a:solidFill>
                  <a:srgbClr val="00B050"/>
                </a:solidFill>
                <a:cs typeface="Times New Roman" panose="02020603050405020304" pitchFamily="18" charset="0"/>
              </a:rPr>
              <a:t>18	(</a:t>
            </a:r>
            <a:r>
              <a:rPr lang="en-US" altLang="zh-CN" sz="1050" strike="sngStrike" dirty="0">
                <a:solidFill>
                  <a:srgbClr val="00B050"/>
                </a:solidFill>
                <a:cs typeface="Times New Roman" panose="02020603050405020304" pitchFamily="18" charset="0"/>
              </a:rPr>
              <a:t>Monday),	</a:t>
            </a:r>
            <a:r>
              <a:rPr lang="en-US" altLang="zh-CN" sz="1050" strike="sngStrike" dirty="0" smtClean="0">
                <a:solidFill>
                  <a:srgbClr val="00B050"/>
                </a:solidFill>
                <a:cs typeface="Times New Roman" panose="02020603050405020304" pitchFamily="18" charset="0"/>
              </a:rPr>
              <a:t>10am </a:t>
            </a:r>
            <a:r>
              <a:rPr lang="en-US" altLang="zh-CN" sz="1050" strike="sngStrike" dirty="0">
                <a:solidFill>
                  <a:srgbClr val="00B050"/>
                </a:solidFill>
                <a:cs typeface="Times New Roman" panose="02020603050405020304" pitchFamily="18" charset="0"/>
              </a:rPr>
              <a:t>- 12:00pm ET</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1.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Tree>
    <p:extLst>
      <p:ext uri="{BB962C8B-B14F-4D97-AF65-F5344CB8AC3E}">
        <p14:creationId xmlns:p14="http://schemas.microsoft.com/office/powerpoint/2010/main" val="22013587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 (</a:t>
            </a:r>
            <a:r>
              <a:rPr lang="en-US" altLang="zh-CN" sz="4000" dirty="0" smtClean="0">
                <a:solidFill>
                  <a:srgbClr val="0000FF"/>
                </a:solidFill>
              </a:rPr>
              <a:t>April 12</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6183019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April 	7, 11, 12,  	18, 19	       25, 26, 	  May 5	10:00 - 12:00 ET</a:t>
            </a:r>
          </a:p>
          <a:p>
            <a:pPr marL="285750" indent="-285750" algn="just"/>
            <a:r>
              <a:rPr lang="en-US" altLang="en-US" sz="1800" dirty="0" smtClean="0">
                <a:solidFill>
                  <a:srgbClr val="0000FF"/>
                </a:solidFill>
              </a:rPr>
              <a:t>April </a:t>
            </a:r>
            <a:r>
              <a:rPr lang="en-US" altLang="en-US" sz="1800" dirty="0">
                <a:solidFill>
                  <a:srgbClr val="0000FF"/>
                </a:solidFill>
              </a:rPr>
              <a:t>		     14,		21,	        28		</a:t>
            </a:r>
            <a:r>
              <a:rPr lang="en-US" altLang="en-US" sz="1800" dirty="0" smtClean="0">
                <a:solidFill>
                  <a:srgbClr val="0000FF"/>
                </a:solidFill>
              </a:rPr>
              <a:t>23：00 </a:t>
            </a:r>
            <a:r>
              <a:rPr lang="en-US" altLang="en-US" sz="1800" dirty="0">
                <a:solidFill>
                  <a:srgbClr val="0000FF"/>
                </a:solidFill>
              </a:rPr>
              <a:t>- 01:00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5953387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2304247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3783126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23797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75348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3298122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2408369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28446233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136748</TotalTime>
  <Words>2838</Words>
  <Application>Microsoft Office PowerPoint</Application>
  <PresentationFormat>宽屏</PresentationFormat>
  <Paragraphs>804</Paragraphs>
  <Slides>39</Slides>
  <Notes>39</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39</vt:i4>
      </vt:variant>
    </vt:vector>
  </HeadingPairs>
  <TitlesOfParts>
    <vt:vector size="49"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April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193</cp:revision>
  <cp:lastPrinted>2014-11-04T15:04:57Z</cp:lastPrinted>
  <dcterms:created xsi:type="dcterms:W3CDTF">2007-04-17T18:10:23Z</dcterms:created>
  <dcterms:modified xsi:type="dcterms:W3CDTF">2022-05-05T01:31:11Z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(3)05JufQeIQbpnc4ZY4q1PceevK1SWUvK0w2VVBMsrCuPAEkz2lfodhDbUT58M+yt0KidzWfCS
fB9imS1rePyeECYMfdb9LvcBKJTUGq1bIJK2idiOM1Qu3Ubm2s697YGR4GaG85dLkC3ny6gG
vqYy22P0A0vpGMzceORNUI5CFztlsKDCvsgykqMt+7fdVDTPqYT9X8C1SjFPv9QU7X54muFZ
x8UoIa0W1LtEb1JQ+P</vt:lpwstr>
  </property>
  <property fmtid="{D5CDD505-2E9C-101B-9397-08002B2CF9AE}" pid="27" name="_2015_ms_pID_7253431">
    <vt:lpwstr>kg7/i6LWH+WwOT39HluDhS7hPp94BU4LOOMGrPFDOujS4pu2ehREU6
PnKiQ10Mfkp3MgdcGyJaGUZdLNGjvwqwaaqnkWc3u5dfihRbe3YcgMQVUSnuBWY/RJNxICyI
e2pxF58vubybBt1ml7z+e2BlWcC/mNoC+boZtajwUNQ5lXiAF3IAtYjAlI5mkmygByuzB0OB
o/l4DybQ9ygMEXoAFqysYBvpt9nr/7Q1nZnz</vt:lpwstr>
  </property>
  <property fmtid="{D5CDD505-2E9C-101B-9397-08002B2CF9AE}" pid="28" name="_2015_ms_pID_7253432">
    <vt:lpwstr>wA0dqHztOi0Ww0WFBkw2EZY=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