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32" r:id="rId22"/>
    <p:sldId id="933" r:id="rId23"/>
    <p:sldId id="905" r:id="rId24"/>
    <p:sldId id="844" r:id="rId25"/>
    <p:sldId id="855" r:id="rId26"/>
    <p:sldId id="934" r:id="rId27"/>
    <p:sldId id="919" r:id="rId28"/>
    <p:sldId id="920" r:id="rId29"/>
    <p:sldId id="921" r:id="rId30"/>
    <p:sldId id="922" r:id="rId31"/>
    <p:sldId id="923" r:id="rId32"/>
    <p:sldId id="924" r:id="rId33"/>
    <p:sldId id="925" r:id="rId34"/>
    <p:sldId id="929" r:id="rId35"/>
    <p:sldId id="928" r:id="rId36"/>
    <p:sldId id="846" r:id="rId37"/>
    <p:sldId id="842"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62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6712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29669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802.11-22/0566r11</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5749584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53339850"/>
              </p:ext>
            </p:extLst>
          </p:nvPr>
        </p:nvGraphicFramePr>
        <p:xfrm>
          <a:off x="3733800" y="1495679"/>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Mahmoud Kamel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NDP Transmission in TF Sounding Phase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8731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51132445"/>
              </p:ext>
            </p:extLst>
          </p:nvPr>
        </p:nvGraphicFramePr>
        <p:xfrm>
          <a:off x="3733800" y="1495679"/>
          <a:ext cx="8305801" cy="245127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Robert Stacey (Intel),</a:t>
                      </a:r>
                      <a:r>
                        <a:rPr lang="en-US" altLang="zh-CN" sz="1100" kern="1200" baseline="0" dirty="0" smtClean="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baseline="0" dirty="0" smtClean="0">
                          <a:solidFill>
                            <a:schemeClr val="tx1"/>
                          </a:solidFill>
                          <a:latin typeface="+mn-lt"/>
                          <a:ea typeface="+mn-ea"/>
                          <a:cs typeface="+mn-cs"/>
                        </a:rPr>
                        <a:t>Dorothy Stanley (HPE)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Comment resolution tutorial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Guidelines for Comment Resolution (D0.1)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5437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12 or </a:t>
            </a:r>
            <a:r>
              <a:rPr lang="en-US" altLang="zh-CN" sz="1600" kern="0" dirty="0" smtClean="0">
                <a:solidFill>
                  <a:schemeClr val="bg1">
                    <a:lumMod val="50000"/>
                  </a:schemeClr>
                </a:solidFill>
              </a:rPr>
              <a:t>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Seek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approval to go to comment collection  </a:t>
            </a:r>
            <a:r>
              <a:rPr lang="en-US" altLang="zh-CN" sz="1200" kern="0" dirty="0">
                <a:solidFill>
                  <a:schemeClr val="bg1">
                    <a:lumMod val="50000"/>
                  </a:schemeClr>
                </a:solidFill>
              </a:rPr>
              <a:t>(“Move to instruct the </a:t>
            </a:r>
            <a:r>
              <a:rPr lang="en-US" altLang="zh-CN" sz="1200" kern="0" dirty="0" err="1">
                <a:solidFill>
                  <a:schemeClr val="bg1">
                    <a:lumMod val="50000"/>
                  </a:schemeClr>
                </a:solidFill>
              </a:rPr>
              <a:t>TGbf</a:t>
            </a:r>
            <a:r>
              <a:rPr lang="en-US" altLang="zh-CN" sz="1200" kern="0" dirty="0">
                <a:solidFill>
                  <a:schemeClr val="bg1">
                    <a:lumMod val="50000"/>
                  </a:schemeClr>
                </a:solidFill>
              </a:rPr>
              <a:t> editor to prepare </a:t>
            </a:r>
            <a:r>
              <a:rPr lang="en-US" altLang="zh-CN" sz="1200" kern="0" dirty="0" err="1">
                <a:solidFill>
                  <a:schemeClr val="bg1">
                    <a:lumMod val="50000"/>
                  </a:schemeClr>
                </a:solidFill>
              </a:rPr>
              <a:t>TGbf</a:t>
            </a:r>
            <a:r>
              <a:rPr lang="en-US" altLang="zh-CN" sz="1200" kern="0" dirty="0">
                <a:solidFill>
                  <a:schemeClr val="bg1">
                    <a:lumMod val="50000"/>
                  </a:schemeClr>
                </a:solidFill>
              </a:rPr>
              <a:t> D0.1 and launch a 30-day comment collection on </a:t>
            </a:r>
            <a:r>
              <a:rPr lang="en-US" altLang="zh-CN" sz="1200" kern="0" dirty="0" err="1">
                <a:solidFill>
                  <a:schemeClr val="bg1">
                    <a:lumMod val="50000"/>
                  </a:schemeClr>
                </a:solidFill>
              </a:rPr>
              <a:t>TGbf</a:t>
            </a:r>
            <a:r>
              <a:rPr lang="en-US" altLang="zh-CN" sz="1200" kern="0" dirty="0">
                <a:solidFill>
                  <a:schemeClr val="bg1">
                    <a:lumMod val="50000"/>
                  </a:schemeClr>
                </a:solidFill>
              </a:rPr>
              <a:t> D0.1</a:t>
            </a:r>
            <a:r>
              <a:rPr lang="en-US" altLang="zh-CN" sz="1200" kern="0" dirty="0" smtClean="0">
                <a:solidFill>
                  <a:schemeClr val="bg1">
                    <a:lumMod val="50000"/>
                  </a:schemeClr>
                </a:solidFill>
              </a:rPr>
              <a:t>.”)</a:t>
            </a:r>
          </a:p>
          <a:p>
            <a:pPr marL="134541" indent="-134541" defTabSz="685800" eaLnBrk="1" fontAlgn="auto" hangingPunct="1">
              <a:spcBef>
                <a:spcPts val="600"/>
              </a:spcBef>
              <a:spcAft>
                <a:spcPts val="0"/>
              </a:spcAft>
            </a:pPr>
            <a:r>
              <a:rPr lang="en-US" altLang="zh-CN" sz="1600" dirty="0">
                <a:solidFill>
                  <a:schemeClr val="bg1">
                    <a:lumMod val="50000"/>
                  </a:schemeClr>
                </a:solidFill>
              </a:rPr>
              <a:t>April 22 (Around</a:t>
            </a:r>
            <a:r>
              <a:rPr lang="en-US" altLang="zh-CN" sz="1600" dirty="0" smtClean="0">
                <a:solidFill>
                  <a:schemeClr val="bg1">
                    <a:lumMod val="50000"/>
                  </a:schemeClr>
                </a:solidFill>
              </a:rPr>
              <a:t>)</a:t>
            </a:r>
            <a:r>
              <a:rPr lang="en-US" altLang="zh-CN" sz="1600" kern="0" dirty="0" smtClean="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a:t>
            </a:r>
            <a:r>
              <a:rPr lang="en-US" altLang="zh-CN" sz="1200" kern="0" dirty="0">
                <a:solidFill>
                  <a:schemeClr val="bg1">
                    <a:lumMod val="50000"/>
                  </a:schemeClr>
                </a:solidFill>
              </a:rPr>
              <a:t>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30-day comment collection window 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chemeClr val="bg1">
                    <a:lumMod val="50000"/>
                  </a:schemeClr>
                </a:solidFill>
                <a:cs typeface="Times New Roman" panose="02020603050405020304" pitchFamily="18" charset="0"/>
              </a:rPr>
              <a:t>April      </a:t>
            </a:r>
            <a:r>
              <a:rPr lang="en-US" altLang="zh-CN" sz="1400" strike="sngStrike" dirty="0">
                <a:solidFill>
                  <a:schemeClr val="bg1">
                    <a:lumMod val="50000"/>
                  </a:schemeClr>
                </a:solidFill>
                <a:cs typeface="Times New Roman" panose="02020603050405020304" pitchFamily="18" charset="0"/>
              </a:rPr>
              <a:t>21  (Thursday), 23</a:t>
            </a:r>
            <a:r>
              <a:rPr lang="zh-CN" altLang="en-US" sz="1400" strike="sngStrike" dirty="0">
                <a:solidFill>
                  <a:schemeClr val="bg1">
                    <a:lumMod val="50000"/>
                  </a:schemeClr>
                </a:solidFill>
                <a:cs typeface="Times New Roman" panose="02020603050405020304" pitchFamily="18" charset="0"/>
              </a:rPr>
              <a:t>：</a:t>
            </a:r>
            <a:r>
              <a:rPr lang="en-US" altLang="zh-CN" sz="1400" strike="sngStrike" dirty="0">
                <a:solidFill>
                  <a:schemeClr val="bg1">
                    <a:lumMod val="50000"/>
                  </a:schemeClr>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endParaRPr lang="en-US" altLang="zh-CN" sz="600" dirty="0">
              <a:solidFill>
                <a:srgbClr val="FF0000"/>
              </a:solidFill>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May	19	(</a:t>
            </a:r>
            <a:r>
              <a:rPr lang="en-US" altLang="zh-CN" dirty="0">
                <a:solidFill>
                  <a:srgbClr val="00B0F0"/>
                </a:solidFill>
                <a:cs typeface="Times New Roman" panose="02020603050405020304" pitchFamily="18" charset="0"/>
              </a:rPr>
              <a:t>Thursday</a:t>
            </a:r>
            <a:r>
              <a:rPr lang="en-US" altLang="zh-CN" dirty="0" smtClean="0">
                <a:solidFill>
                  <a:srgbClr val="00B0F0"/>
                </a:solidFill>
                <a:cs typeface="Times New Roman" panose="02020603050405020304" pitchFamily="18" charset="0"/>
              </a:rPr>
              <a:t>),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24	(</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a:t>
            </a:r>
            <a:r>
              <a:rPr lang="en-US" altLang="zh-CN" dirty="0" smtClean="0">
                <a:solidFill>
                  <a:srgbClr val="00B0F0"/>
                </a:solidFill>
                <a:cs typeface="Times New Roman" panose="02020603050405020304" pitchFamily="18" charset="0"/>
              </a:rPr>
              <a:t>(Thursday),	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31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2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7	(Tuesday),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16</a:t>
            </a:r>
            <a:r>
              <a:rPr lang="en-US" altLang="zh-CN" dirty="0">
                <a:solidFill>
                  <a:srgbClr val="00B0F0"/>
                </a:solidFill>
                <a:cs typeface="Times New Roman" panose="02020603050405020304" pitchFamily="18" charset="0"/>
              </a:rPr>
              <a:t>	</a:t>
            </a:r>
            <a:r>
              <a:rPr lang="en-US" altLang="zh-CN" dirty="0" smtClean="0">
                <a:solidFill>
                  <a:srgbClr val="00B0F0"/>
                </a:solidFill>
                <a:cs typeface="Times New Roman" panose="02020603050405020304" pitchFamily="18" charset="0"/>
              </a:rPr>
              <a:t>(Thursday),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21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23</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28</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30</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5</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July</a:t>
            </a:r>
            <a:r>
              <a:rPr lang="en-US" altLang="zh-CN" dirty="0">
                <a:solidFill>
                  <a:srgbClr val="00B0F0"/>
                </a:solidFill>
                <a:cs typeface="Times New Roman" panose="02020603050405020304" pitchFamily="18" charset="0"/>
              </a:rPr>
              <a:t>	</a:t>
            </a:r>
            <a:r>
              <a:rPr lang="en-US" altLang="zh-CN" dirty="0" smtClean="0">
                <a:solidFill>
                  <a:srgbClr val="00B0F0"/>
                </a:solidFill>
                <a:cs typeface="Times New Roman" panose="02020603050405020304" pitchFamily="18" charset="0"/>
              </a:rPr>
              <a:t>7</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22013587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136222</TotalTime>
  <Words>2559</Words>
  <Application>Microsoft Office PowerPoint</Application>
  <PresentationFormat>宽屏</PresentationFormat>
  <Paragraphs>699</Paragraphs>
  <Slides>37</Slides>
  <Notes>37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37</vt:i4>
      </vt:variant>
    </vt:vector>
  </HeadingPairs>
  <TitlesOfParts>
    <vt:vector size="47"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176</cp:revision>
  <cp:lastPrinted>2014-11-04T15:04:57Z</cp:lastPrinted>
  <dcterms:created xsi:type="dcterms:W3CDTF">2007-04-17T18:10:23Z</dcterms:created>
  <dcterms:modified xsi:type="dcterms:W3CDTF">2022-04-28T01:19:57Z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(3)05JufQeIQbpnc4ZY4q1PceevK1SWUvK0w2VVBMsrCuPAEkz2lfodhDbUT58M+yt0KidzWfCS
fB9imS1rePyeECYMfdb9LvcBKJTUGq1bIJK2idiOM1Qu3Ubm2s697YGR4GaG85dLkC3ny6gG
vqYy22P0A0vpGMzceORNUI5CFztlsKDCvsgykqMt+7fdVDTPqYT9X8C1SjFPv9QU7X54muFZ
x8UoIa0W1LtEb1JQ+P</vt:lpwstr>
  </property>
  <property fmtid="{D5CDD505-2E9C-101B-9397-08002B2CF9AE}" pid="27" name="_2015_ms_pID_7253431">
    <vt:lpwstr>kg7/i6LWH+WwOT39HluDhS7hPp94BU4LOOMGrPFDOujS4pu2ehREU6
PnKiQ10Mfkp3MgdcGyJaGUZdLNGjvwqwaaqnkWc3u5dfihRbe3YcgMQVUSnuBWY/RJNxICyI
e2pxF58vubybBt1ml7z+e2BlWcC/mNoC+boZtajwUNQ5lXiAF3IAtYjAlI5mkmygByuzB0OB
o/l4DybQ9ygMEXoAFqysYBvpt9nr/7Q1nZnz</vt:lpwstr>
  </property>
  <property fmtid="{D5CDD505-2E9C-101B-9397-08002B2CF9AE}" pid="28" name="_2015_ms_pID_7253432">
    <vt:lpwstr>wA0dqHztOi0Ww0WFBkw2EZY=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