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05" r:id="rId24"/>
    <p:sldId id="844" r:id="rId25"/>
    <p:sldId id="855" r:id="rId26"/>
    <p:sldId id="934" r:id="rId27"/>
    <p:sldId id="919" r:id="rId28"/>
    <p:sldId id="920" r:id="rId29"/>
    <p:sldId id="921" r:id="rId30"/>
    <p:sldId id="922" r:id="rId31"/>
    <p:sldId id="923" r:id="rId32"/>
    <p:sldId id="924" r:id="rId33"/>
    <p:sldId id="925" r:id="rId34"/>
    <p:sldId id="929" r:id="rId35"/>
    <p:sldId id="928" r:id="rId36"/>
    <p:sldId id="846" r:id="rId37"/>
    <p:sldId id="842"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802.11-22/0566r10</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0879992"/>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Mahmoud Kamel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NDP Transmission in TF Sounding Phase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94487238"/>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Robert Stacey (Intel),</a:t>
                      </a:r>
                      <a:r>
                        <a:rPr lang="en-US" altLang="zh-CN" sz="1100" kern="1200" baseline="0" dirty="0" smtClean="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chemeClr val="tx1"/>
                          </a:solidFill>
                          <a:latin typeface="+mn-lt"/>
                          <a:ea typeface="+mn-ea"/>
                          <a:cs typeface="+mn-cs"/>
                        </a:rPr>
                        <a:t>Dorothy Stanley (HPE)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Comment resolution tutorial</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Guidelines for Comment Resolution (D0.1)</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12 or </a:t>
            </a:r>
            <a:r>
              <a:rPr lang="en-US" altLang="zh-CN" sz="1600" kern="0" dirty="0" smtClean="0">
                <a:solidFill>
                  <a:schemeClr val="bg1">
                    <a:lumMod val="50000"/>
                  </a:schemeClr>
                </a:solidFill>
              </a:rPr>
              <a:t>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a:t>
            </a:r>
            <a:r>
              <a:rPr lang="en-US" altLang="zh-CN" sz="1200" kern="0" dirty="0">
                <a:solidFill>
                  <a:schemeClr val="bg1">
                    <a:lumMod val="50000"/>
                  </a:schemeClr>
                </a:solidFill>
              </a:rPr>
              <a:t>(“Move to instruct the </a:t>
            </a:r>
            <a:r>
              <a:rPr lang="en-US" altLang="zh-CN" sz="1200" kern="0" dirty="0" err="1">
                <a:solidFill>
                  <a:schemeClr val="bg1">
                    <a:lumMod val="50000"/>
                  </a:schemeClr>
                </a:solidFill>
              </a:rPr>
              <a:t>TGbf</a:t>
            </a:r>
            <a:r>
              <a:rPr lang="en-US" altLang="zh-CN" sz="1200" kern="0" dirty="0">
                <a:solidFill>
                  <a:schemeClr val="bg1">
                    <a:lumMod val="50000"/>
                  </a:schemeClr>
                </a:solidFill>
              </a:rPr>
              <a:t> editor to prepare </a:t>
            </a:r>
            <a:r>
              <a:rPr lang="en-US" altLang="zh-CN" sz="1200" kern="0" dirty="0" err="1">
                <a:solidFill>
                  <a:schemeClr val="bg1">
                    <a:lumMod val="50000"/>
                  </a:schemeClr>
                </a:solidFill>
              </a:rPr>
              <a:t>TGbf</a:t>
            </a:r>
            <a:r>
              <a:rPr lang="en-US" altLang="zh-CN" sz="1200" kern="0" dirty="0">
                <a:solidFill>
                  <a:schemeClr val="bg1">
                    <a:lumMod val="50000"/>
                  </a:schemeClr>
                </a:solidFill>
              </a:rPr>
              <a:t> D0.1 and launch a 30-day comment collection on </a:t>
            </a:r>
            <a:r>
              <a:rPr lang="en-US" altLang="zh-CN" sz="1200" kern="0" dirty="0" err="1">
                <a:solidFill>
                  <a:schemeClr val="bg1">
                    <a:lumMod val="50000"/>
                  </a:schemeClr>
                </a:solidFill>
              </a:rPr>
              <a:t>TGbf</a:t>
            </a:r>
            <a:r>
              <a:rPr lang="en-US" altLang="zh-CN" sz="1200" kern="0" dirty="0">
                <a:solidFill>
                  <a:schemeClr val="bg1">
                    <a:lumMod val="50000"/>
                  </a:schemeClr>
                </a:solidFill>
              </a:rPr>
              <a:t> D0.1</a:t>
            </a:r>
            <a:r>
              <a:rPr lang="en-US" altLang="zh-CN" sz="1200" kern="0" dirty="0" smtClean="0">
                <a:solidFill>
                  <a:schemeClr val="bg1">
                    <a:lumMod val="50000"/>
                  </a:schemeClr>
                </a:solidFill>
              </a:rPr>
              <a:t>.”)</a:t>
            </a:r>
          </a:p>
          <a:p>
            <a:pPr marL="134541" indent="-134541" defTabSz="685800" eaLnBrk="1" fontAlgn="auto" hangingPunct="1">
              <a:spcBef>
                <a:spcPts val="600"/>
              </a:spcBef>
              <a:spcAft>
                <a:spcPts val="0"/>
              </a:spcAft>
            </a:pPr>
            <a:r>
              <a:rPr lang="en-US" altLang="zh-CN" sz="1600" dirty="0">
                <a:solidFill>
                  <a:schemeClr val="bg1">
                    <a:lumMod val="50000"/>
                  </a:schemeClr>
                </a:solidFill>
              </a:rPr>
              <a:t>April 22 (Around</a:t>
            </a:r>
            <a:r>
              <a:rPr lang="en-US" altLang="zh-CN" sz="1600" dirty="0" smtClean="0">
                <a:solidFill>
                  <a:schemeClr val="bg1">
                    <a:lumMod val="50000"/>
                  </a:schemeClr>
                </a:solidFill>
              </a:rPr>
              <a:t>)</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a:t>
            </a:r>
            <a:r>
              <a:rPr lang="en-US" altLang="zh-CN" sz="1200" kern="0" dirty="0">
                <a:solidFill>
                  <a:schemeClr val="bg1">
                    <a:lumMod val="50000"/>
                  </a:schemeClr>
                </a:solidFill>
              </a:rPr>
              <a:t>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30-day comment collection window 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endParaRPr lang="en-US" altLang="zh-CN" sz="6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May	19	(</a:t>
            </a:r>
            <a:r>
              <a:rPr lang="en-US" altLang="zh-CN" dirty="0">
                <a:solidFill>
                  <a:srgbClr val="00B0F0"/>
                </a:solidFill>
                <a:cs typeface="Times New Roman" panose="02020603050405020304" pitchFamily="18" charset="0"/>
              </a:rPr>
              <a:t>Thursday</a:t>
            </a:r>
            <a:r>
              <a:rPr lang="en-US" altLang="zh-CN" dirty="0" smtClean="0">
                <a:solidFill>
                  <a:srgbClr val="00B0F0"/>
                </a:solidFill>
                <a:cs typeface="Times New Roman" panose="02020603050405020304" pitchFamily="18" charset="0"/>
              </a:rPr>
              <a:t>),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24	(</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a:t>
            </a:r>
            <a:r>
              <a:rPr lang="en-US" altLang="zh-CN" dirty="0" smtClean="0">
                <a:solidFill>
                  <a:srgbClr val="00B0F0"/>
                </a:solidFill>
                <a:cs typeface="Times New Roman" panose="02020603050405020304" pitchFamily="18" charset="0"/>
              </a:rPr>
              <a:t>(Thursday),	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2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7	(Tuesday),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16</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23</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a:t>
            </a:r>
            <a:r>
              <a:rPr lang="en-US" altLang="zh-CN" dirty="0" smtClean="0">
                <a:solidFill>
                  <a:srgbClr val="00B050"/>
                </a:solidFill>
                <a:cs typeface="Times New Roman" panose="02020603050405020304" pitchFamily="18" charset="0"/>
              </a:rPr>
              <a:t>28</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a:t>
            </a:r>
            <a:r>
              <a:rPr lang="en-US" altLang="zh-CN" dirty="0" smtClean="0">
                <a:solidFill>
                  <a:srgbClr val="00B0F0"/>
                </a:solidFill>
                <a:cs typeface="Times New Roman" panose="02020603050405020304" pitchFamily="18" charset="0"/>
              </a:rPr>
              <a:t>30</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5</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Tuesday</a:t>
            </a:r>
            <a:r>
              <a:rPr lang="en-US" altLang="zh-CN" dirty="0" smtClean="0">
                <a:solidFill>
                  <a:srgbClr val="00B050"/>
                </a:solidFill>
                <a:cs typeface="Times New Roman" panose="02020603050405020304" pitchFamily="18" charset="0"/>
              </a:rPr>
              <a:t>),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July</a:t>
            </a:r>
            <a:r>
              <a:rPr lang="en-US" altLang="zh-CN" dirty="0">
                <a:solidFill>
                  <a:srgbClr val="00B0F0"/>
                </a:solidFill>
                <a:cs typeface="Times New Roman" panose="02020603050405020304" pitchFamily="18" charset="0"/>
              </a:rPr>
              <a:t>	</a:t>
            </a:r>
            <a:r>
              <a:rPr lang="en-US" altLang="zh-CN" dirty="0" smtClean="0">
                <a:solidFill>
                  <a:srgbClr val="00B0F0"/>
                </a:solidFill>
                <a:cs typeface="Times New Roman" panose="02020603050405020304" pitchFamily="18" charset="0"/>
              </a:rPr>
              <a:t>7</a:t>
            </a:r>
            <a:r>
              <a:rPr lang="en-US" altLang="zh-CN" dirty="0">
                <a:solidFill>
                  <a:srgbClr val="00B0F0"/>
                </a:solidFill>
                <a:cs typeface="Times New Roman" panose="02020603050405020304" pitchFamily="18" charset="0"/>
              </a:rPr>
              <a:t>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r>
              <a:rPr lang="en-US" altLang="zh-CN" sz="1600" dirty="0" smtClean="0"/>
              <a:t>July interim </a:t>
            </a:r>
            <a:r>
              <a:rPr lang="en-US" altLang="zh-CN" sz="1600" dirty="0"/>
              <a:t>2022 (</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136086</TotalTime>
  <Words>2477</Words>
  <Application>Microsoft Office PowerPoint</Application>
  <PresentationFormat>宽屏</PresentationFormat>
  <Paragraphs>675</Paragraphs>
  <Slides>37</Slides>
  <Notes>37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169</cp:revision>
  <cp:lastPrinted>2014-11-04T15:04:57Z</cp:lastPrinted>
  <dcterms:created xsi:type="dcterms:W3CDTF">2007-04-17T18:10:23Z</dcterms:created>
  <dcterms:modified xsi:type="dcterms:W3CDTF">2022-04-25T07:32:54Z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