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5"/>
  </p:notesMasterIdLst>
  <p:handoutMasterIdLst>
    <p:handoutMasterId r:id="rId36"/>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917" r:id="rId17"/>
    <p:sldId id="918" r:id="rId18"/>
    <p:sldId id="927" r:id="rId19"/>
    <p:sldId id="930" r:id="rId20"/>
    <p:sldId id="905" r:id="rId21"/>
    <p:sldId id="844" r:id="rId22"/>
    <p:sldId id="855" r:id="rId23"/>
    <p:sldId id="919" r:id="rId24"/>
    <p:sldId id="920" r:id="rId25"/>
    <p:sldId id="921" r:id="rId26"/>
    <p:sldId id="922" r:id="rId27"/>
    <p:sldId id="923" r:id="rId28"/>
    <p:sldId id="924" r:id="rId29"/>
    <p:sldId id="925" r:id="rId30"/>
    <p:sldId id="929" r:id="rId31"/>
    <p:sldId id="928" r:id="rId32"/>
    <p:sldId id="846" r:id="rId33"/>
    <p:sldId id="842" r:id="rId34"/>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3"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055" autoAdjust="0"/>
    <p:restoredTop sz="94075" autoAdjust="0"/>
  </p:normalViewPr>
  <p:slideViewPr>
    <p:cSldViewPr>
      <p:cViewPr varScale="1">
        <p:scale>
          <a:sx n="106" d="100"/>
          <a:sy n="106" d="100"/>
        </p:scale>
        <p:origin x="360" y="96"/>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commentAuthors" Target="commentAuthors.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7280880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3070104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4396888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03337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20</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8644519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52429067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9295504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5971474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1208657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9538955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r>
              <a:rPr lang="en-US" altLang="zh-CN" smtClean="0"/>
              <a:t>Naren</a:t>
            </a:r>
            <a:endParaRPr lang="zh-CN" altLang="en-US" dirty="0"/>
          </a:p>
        </p:txBody>
      </p:sp>
    </p:spTree>
    <p:extLst>
      <p:ext uri="{BB962C8B-B14F-4D97-AF65-F5344CB8AC3E}">
        <p14:creationId xmlns:p14="http://schemas.microsoft.com/office/powerpoint/2010/main" val="239258036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6947424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09685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449692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5975869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338261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4083418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8451785" y="304027"/>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802.11-22/0566r8</a:t>
            </a:r>
            <a:endParaRPr lang="en-US" altLang="en-US" sz="1800" b="1" dirty="0" smtClean="0">
              <a:solidFill>
                <a:srgbClr val="FF0000"/>
              </a:solidFill>
            </a:endParaRPr>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Meeting Agenda</a:t>
            </a:r>
          </a:p>
        </p:txBody>
      </p:sp>
      <p:sp>
        <p:nvSpPr>
          <p:cNvPr id="11" name="Rectangle 7"/>
          <p:cNvSpPr>
            <a:spLocks noChangeArrowheads="1"/>
          </p:cNvSpPr>
          <p:nvPr userDrawn="1"/>
        </p:nvSpPr>
        <p:spPr bwMode="auto">
          <a:xfrm>
            <a:off x="457200" y="318315"/>
            <a:ext cx="104515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April</a:t>
            </a:r>
            <a:r>
              <a:rPr lang="en-US" altLang="zh-CN" sz="1800" b="1" baseline="0" dirty="0" smtClean="0"/>
              <a:t> </a:t>
            </a:r>
            <a:r>
              <a:rPr lang="en-US" altLang="en-US" sz="1800" b="1" dirty="0" smtClean="0"/>
              <a:t>2022</a:t>
            </a:r>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smtClean="0"/>
              <a:t>Tony Xiao Han (Huawei)</a:t>
            </a:r>
            <a:endParaRPr lang="en-US" dirty="0"/>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smtClean="0"/>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smtClean="0">
                <a:solidFill>
                  <a:srgbClr val="0000FF"/>
                </a:solidFill>
              </a:rPr>
              <a:t>April teleconference </a:t>
            </a:r>
            <a:r>
              <a:rPr lang="en-US" altLang="en-US" sz="3600" dirty="0" smtClean="0"/>
              <a:t>2022</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b="0" dirty="0"/>
              <a:t> </a:t>
            </a:r>
            <a:r>
              <a:rPr lang="en-US" altLang="en-US" sz="2000" b="0" dirty="0" smtClean="0"/>
              <a:t>2021-04-1</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200" dirty="0" smtClean="0">
                          <a:solidFill>
                            <a:schemeClr val="tx1"/>
                          </a:solidFill>
                        </a:rPr>
                        <a:t>Name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Affiliation</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Address</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Phone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Email</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0000"/>
                          </a:solidFill>
                          <a:latin typeface="+mn-lt"/>
                          <a:ea typeface="Times New Roman"/>
                          <a:cs typeface="Arial"/>
                        </a:rPr>
                        <a:t>Tony Xiao Han</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smtClean="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April 7</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smtClean="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2122250634"/>
              </p:ext>
            </p:extLst>
          </p:nvPr>
        </p:nvGraphicFramePr>
        <p:xfrm>
          <a:off x="3733800" y="1495679"/>
          <a:ext cx="8305801" cy="1469862"/>
        </p:xfrm>
        <a:graphic>
          <a:graphicData uri="http://schemas.openxmlformats.org/drawingml/2006/table">
            <a:tbl>
              <a:tblPr firstRow="1" bandRow="1">
                <a:tableStyleId>{C4B1156A-380E-4F78-BDF5-A606A8083BF9}</a:tableStyleId>
              </a:tblPr>
              <a:tblGrid>
                <a:gridCol w="738738"/>
                <a:gridCol w="2009945"/>
                <a:gridCol w="4123023"/>
                <a:gridCol w="1434095"/>
              </a:tblGrid>
              <a:tr h="202319">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400" kern="1200" dirty="0" smtClean="0"/>
                        <a:t>Time duration</a:t>
                      </a:r>
                      <a:endParaRPr lang="zh-CN" altLang="en-US" sz="1400" b="1" kern="1200" dirty="0">
                        <a:solidFill>
                          <a:schemeClr val="lt1"/>
                        </a:solidFill>
                        <a:latin typeface="+mn-lt"/>
                        <a:ea typeface="+mn-ea"/>
                        <a:cs typeface="+mn-cs"/>
                      </a:endParaRPr>
                    </a:p>
                  </a:txBody>
                  <a:tcPr marL="36000" marR="36000" marT="17925" marB="17925"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22/0549</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err="1" smtClean="0">
                          <a:solidFill>
                            <a:srgbClr val="00B050"/>
                          </a:solidFill>
                          <a:latin typeface="+mn-lt"/>
                          <a:ea typeface="+mn-ea"/>
                          <a:cs typeface="+mn-cs"/>
                        </a:rPr>
                        <a:t>Anirud</a:t>
                      </a:r>
                      <a:r>
                        <a:rPr lang="en-US" altLang="zh-CN" sz="1100" kern="1200" dirty="0" smtClean="0">
                          <a:solidFill>
                            <a:srgbClr val="00B050"/>
                          </a:solidFill>
                          <a:latin typeface="+mn-lt"/>
                          <a:ea typeface="+mn-ea"/>
                          <a:cs typeface="+mn-cs"/>
                        </a:rPr>
                        <a:t> </a:t>
                      </a:r>
                      <a:r>
                        <a:rPr lang="en-US" altLang="zh-CN" sz="1100" kern="1200" dirty="0" err="1" smtClean="0">
                          <a:solidFill>
                            <a:srgbClr val="00B050"/>
                          </a:solidFill>
                          <a:latin typeface="+mn-lt"/>
                          <a:ea typeface="+mn-ea"/>
                          <a:cs typeface="+mn-cs"/>
                        </a:rPr>
                        <a:t>Sahoo</a:t>
                      </a:r>
                      <a:r>
                        <a:rPr lang="en-US" altLang="zh-CN" sz="1100" kern="1200" dirty="0" smtClean="0">
                          <a:solidFill>
                            <a:srgbClr val="00B050"/>
                          </a:solidFill>
                          <a:latin typeface="+mn-lt"/>
                          <a:ea typeface="+mn-ea"/>
                          <a:cs typeface="+mn-cs"/>
                        </a:rPr>
                        <a:t> (NIST)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altLang="zh-CN" sz="1100" kern="1200" dirty="0" smtClean="0">
                          <a:solidFill>
                            <a:srgbClr val="00B050"/>
                          </a:solidFill>
                          <a:latin typeface="+mn-lt"/>
                          <a:ea typeface="+mn-ea"/>
                          <a:cs typeface="+mn-cs"/>
                        </a:rPr>
                        <a:t>STA-STA WLAN Sensing: Scenarios and Signaling</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30 </a:t>
                      </a:r>
                      <a:r>
                        <a:rPr lang="en-US" altLang="zh-CN" sz="1100" kern="1200" dirty="0" err="1" smtClean="0">
                          <a:solidFill>
                            <a:srgbClr val="00B050"/>
                          </a:solidFill>
                          <a:latin typeface="+mn-lt"/>
                          <a:ea typeface="+mn-ea"/>
                          <a:cs typeface="+mn-cs"/>
                        </a:rPr>
                        <a:t>mins</a:t>
                      </a:r>
                      <a:endParaRPr lang="en-US" altLang="zh-CN" sz="1100" kern="1200" dirty="0" smtClean="0">
                        <a:solidFill>
                          <a:srgbClr val="00B050"/>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22/0377</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Dong Wei (NXP)</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On Sensing by Proxy</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15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22/0556</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PN-and-SN-for-sensing</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22/0557</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altLang="zh-CN" sz="1100" kern="1200" dirty="0" smtClean="0">
                          <a:solidFill>
                            <a:srgbClr val="00B050"/>
                          </a:solidFill>
                          <a:latin typeface="+mn-lt"/>
                          <a:ea typeface="+mn-ea"/>
                          <a:cs typeface="+mn-cs"/>
                        </a:rPr>
                        <a:t>Sensing trigger frame for 11bf</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rgbClr val="0000FF"/>
                        </a:solidFill>
                        <a:latin typeface="+mn-lt"/>
                        <a:ea typeface="+mn-ea"/>
                        <a:cs typeface="+mn-cs"/>
                      </a:endParaRPr>
                    </a:p>
                  </a:txBody>
                  <a:tcPr marL="36000" marR="36000" marT="17901" marB="17901" anchor="ctr"/>
                </a:tc>
              </a:tr>
            </a:tbl>
          </a:graphicData>
        </a:graphic>
      </p:graphicFrame>
      <p:graphicFrame>
        <p:nvGraphicFramePr>
          <p:cNvPr id="10" name="表格 10"/>
          <p:cNvGraphicFramePr>
            <a:graphicFrameLocks noGrp="1"/>
          </p:cNvGraphicFramePr>
          <p:nvPr>
            <p:extLst>
              <p:ext uri="{D42A27DB-BD31-4B8C-83A1-F6EECF244321}">
                <p14:modId xmlns:p14="http://schemas.microsoft.com/office/powerpoint/2010/main" val="876875370"/>
              </p:ext>
            </p:extLst>
          </p:nvPr>
        </p:nvGraphicFramePr>
        <p:xfrm>
          <a:off x="3733800" y="5029200"/>
          <a:ext cx="7162800" cy="610374"/>
        </p:xfrm>
        <a:graphic>
          <a:graphicData uri="http://schemas.openxmlformats.org/drawingml/2006/table">
            <a:tbl>
              <a:tblPr firstRow="1" bandRow="1">
                <a:tableStyleId>{C4B1156A-380E-4F78-BDF5-A606A8083BF9}</a:tableStyleId>
              </a:tblPr>
              <a:tblGrid>
                <a:gridCol w="744648"/>
                <a:gridCol w="1998552"/>
                <a:gridCol w="4419600"/>
              </a:tblGrid>
              <a:tr h="171678">
                <a:tc>
                  <a:txBody>
                    <a:bodyPr/>
                    <a:lstStyle/>
                    <a:p>
                      <a:pPr algn="ctr"/>
                      <a:r>
                        <a:rPr lang="en-US" altLang="zh-CN" sz="1100" dirty="0" smtClean="0"/>
                        <a:t>DCN</a:t>
                      </a:r>
                      <a:endParaRPr lang="zh-CN" altLang="en-US" sz="1100" dirty="0"/>
                    </a:p>
                  </a:txBody>
                  <a:tcPr marL="36000" marR="36000" marT="17925" marB="17925" anchor="ctr"/>
                </a:tc>
                <a:tc>
                  <a:txBody>
                    <a:bodyPr/>
                    <a:lstStyle/>
                    <a:p>
                      <a:pPr algn="ctr"/>
                      <a:r>
                        <a:rPr lang="en-US" altLang="zh-CN" sz="1100" dirty="0" smtClean="0"/>
                        <a:t>Author</a:t>
                      </a:r>
                      <a:endParaRPr lang="zh-CN" altLang="en-US" sz="1100" dirty="0"/>
                    </a:p>
                  </a:txBody>
                  <a:tcPr marL="36000" marR="36000" marT="17925" marB="17925" anchor="ctr"/>
                </a:tc>
                <a:tc>
                  <a:txBody>
                    <a:bodyPr/>
                    <a:lstStyle/>
                    <a:p>
                      <a:pPr algn="ctr"/>
                      <a:r>
                        <a:rPr lang="en-US" altLang="zh-CN" sz="1100" dirty="0" smtClean="0"/>
                        <a:t>Title (</a:t>
                      </a:r>
                      <a:r>
                        <a:rPr lang="en-US" altLang="zh-CN" sz="1100" dirty="0" smtClean="0">
                          <a:solidFill>
                            <a:srgbClr val="FF0000"/>
                          </a:solidFill>
                        </a:rPr>
                        <a:t>PDT SP</a:t>
                      </a:r>
                      <a:r>
                        <a:rPr lang="en-US" altLang="zh-CN" sz="1100" dirty="0" smtClean="0"/>
                        <a:t>)</a:t>
                      </a:r>
                      <a:endParaRPr lang="zh-CN" altLang="en-US" sz="1100" dirty="0"/>
                    </a:p>
                  </a:txBody>
                  <a:tcPr marL="36000" marR="36000" marT="17925" marB="17925"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rgbClr val="0000FF"/>
                          </a:solidFill>
                          <a:latin typeface="+mn-lt"/>
                          <a:ea typeface="+mn-ea"/>
                          <a:cs typeface="+mn-cs"/>
                        </a:rPr>
                        <a:t>22/0464r1</a:t>
                      </a:r>
                      <a:endParaRPr lang="zh-CN" altLang="en-US" sz="11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Assaf Kasher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PDT EDMG Multi-Static PPDU structure</a:t>
                      </a:r>
                      <a:endParaRPr lang="zh-CN" altLang="en-US" sz="1100" kern="1200" dirty="0" smtClean="0">
                        <a:solidFill>
                          <a:srgbClr val="0000FF"/>
                        </a:solidFill>
                        <a:latin typeface="+mn-lt"/>
                        <a:ea typeface="+mn-ea"/>
                        <a:cs typeface="+mn-cs"/>
                      </a:endParaRPr>
                    </a:p>
                  </a:txBody>
                  <a:tcPr marL="36000" marR="36000" marT="17901" marB="17901"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62247644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April 12</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r>
              <a:rPr lang="en-US" altLang="zh-CN" sz="1600" dirty="0" smtClean="0"/>
              <a:t>Motion (</a:t>
            </a:r>
            <a:r>
              <a:rPr lang="en-US" altLang="zh-CN" sz="1600" dirty="0" smtClean="0">
                <a:solidFill>
                  <a:srgbClr val="0000FF"/>
                </a:solidFill>
              </a:rPr>
              <a:t>88-94</a:t>
            </a:r>
            <a:r>
              <a:rPr lang="en-US" altLang="zh-CN" sz="1600" dirty="0" smtClean="0"/>
              <a:t>)</a:t>
            </a:r>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smtClean="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738487596"/>
              </p:ext>
            </p:extLst>
          </p:nvPr>
        </p:nvGraphicFramePr>
        <p:xfrm>
          <a:off x="3733800" y="1495679"/>
          <a:ext cx="8305801" cy="1469862"/>
        </p:xfrm>
        <a:graphic>
          <a:graphicData uri="http://schemas.openxmlformats.org/drawingml/2006/table">
            <a:tbl>
              <a:tblPr firstRow="1" bandRow="1">
                <a:tableStyleId>{C4B1156A-380E-4F78-BDF5-A606A8083BF9}</a:tableStyleId>
              </a:tblPr>
              <a:tblGrid>
                <a:gridCol w="738738"/>
                <a:gridCol w="2009945"/>
                <a:gridCol w="4123023"/>
                <a:gridCol w="1434095"/>
              </a:tblGrid>
              <a:tr h="202319">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400" kern="1200" dirty="0" smtClean="0"/>
                        <a:t>Time duration</a:t>
                      </a:r>
                      <a:endParaRPr lang="zh-CN" altLang="en-US" sz="1400" b="1" kern="1200" dirty="0">
                        <a:solidFill>
                          <a:schemeClr val="lt1"/>
                        </a:solidFill>
                        <a:latin typeface="+mn-lt"/>
                        <a:ea typeface="+mn-ea"/>
                        <a:cs typeface="+mn-cs"/>
                      </a:endParaRPr>
                    </a:p>
                  </a:txBody>
                  <a:tcPr marL="36000" marR="36000" marT="17925" marB="17925"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22/0457</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Dongguk Lim (LGE)</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SP:</a:t>
                      </a:r>
                      <a:r>
                        <a:rPr lang="en-US" altLang="zh-CN" sz="1100" kern="1200" baseline="0" dirty="0" smtClean="0">
                          <a:solidFill>
                            <a:srgbClr val="00B050"/>
                          </a:solidFill>
                          <a:latin typeface="+mn-lt"/>
                          <a:ea typeface="+mn-ea"/>
                          <a:cs typeface="+mn-cs"/>
                        </a:rPr>
                        <a:t> Trigger frame for 11bf	</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15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22/0636</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Yan Xin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EDMG Multi-Static Sensing Sounding PPDU Structure</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22/0626</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Pei Zhou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Updates on measurement setup termination frame</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22/0556</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SP: PN-and-SN-for-sensing</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10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10"/>
          <p:cNvGraphicFramePr>
            <a:graphicFrameLocks noGrp="1"/>
          </p:cNvGraphicFramePr>
          <p:nvPr>
            <p:extLst>
              <p:ext uri="{D42A27DB-BD31-4B8C-83A1-F6EECF244321}">
                <p14:modId xmlns:p14="http://schemas.microsoft.com/office/powerpoint/2010/main" val="2391584752"/>
              </p:ext>
            </p:extLst>
          </p:nvPr>
        </p:nvGraphicFramePr>
        <p:xfrm>
          <a:off x="3733800" y="5029200"/>
          <a:ext cx="7162800" cy="610374"/>
        </p:xfrm>
        <a:graphic>
          <a:graphicData uri="http://schemas.openxmlformats.org/drawingml/2006/table">
            <a:tbl>
              <a:tblPr firstRow="1" bandRow="1">
                <a:tableStyleId>{C4B1156A-380E-4F78-BDF5-A606A8083BF9}</a:tableStyleId>
              </a:tblPr>
              <a:tblGrid>
                <a:gridCol w="744648"/>
                <a:gridCol w="1998552"/>
                <a:gridCol w="4419600"/>
              </a:tblGrid>
              <a:tr h="171678">
                <a:tc>
                  <a:txBody>
                    <a:bodyPr/>
                    <a:lstStyle/>
                    <a:p>
                      <a:pPr algn="ctr"/>
                      <a:r>
                        <a:rPr lang="en-US" altLang="zh-CN" sz="1100" dirty="0" smtClean="0"/>
                        <a:t>DCN</a:t>
                      </a:r>
                      <a:endParaRPr lang="zh-CN" altLang="en-US" sz="1100" dirty="0"/>
                    </a:p>
                  </a:txBody>
                  <a:tcPr marL="36000" marR="36000" marT="17925" marB="17925" anchor="ctr"/>
                </a:tc>
                <a:tc>
                  <a:txBody>
                    <a:bodyPr/>
                    <a:lstStyle/>
                    <a:p>
                      <a:pPr algn="ctr"/>
                      <a:r>
                        <a:rPr lang="en-US" altLang="zh-CN" sz="1100" dirty="0" smtClean="0"/>
                        <a:t>Author</a:t>
                      </a:r>
                      <a:endParaRPr lang="zh-CN" altLang="en-US" sz="1100" dirty="0"/>
                    </a:p>
                  </a:txBody>
                  <a:tcPr marL="36000" marR="36000" marT="17925" marB="17925" anchor="ctr"/>
                </a:tc>
                <a:tc>
                  <a:txBody>
                    <a:bodyPr/>
                    <a:lstStyle/>
                    <a:p>
                      <a:pPr algn="ctr"/>
                      <a:r>
                        <a:rPr lang="en-US" altLang="zh-CN" sz="1100" dirty="0" smtClean="0"/>
                        <a:t>Title (</a:t>
                      </a:r>
                      <a:r>
                        <a:rPr lang="en-US" altLang="zh-CN" sz="1100" dirty="0" smtClean="0">
                          <a:solidFill>
                            <a:srgbClr val="FF0000"/>
                          </a:solidFill>
                        </a:rPr>
                        <a:t>PDT SP</a:t>
                      </a:r>
                      <a:r>
                        <a:rPr lang="en-US" altLang="zh-CN" sz="1100" dirty="0" smtClean="0"/>
                        <a:t>)</a:t>
                      </a:r>
                      <a:endParaRPr lang="zh-CN" altLang="en-US" sz="1100" dirty="0"/>
                    </a:p>
                  </a:txBody>
                  <a:tcPr marL="36000" marR="36000" marT="17925" marB="17925"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22/0464r2</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Assaf Kasher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PDT EDMG Multi-Static PPDU structure</a:t>
                      </a:r>
                      <a:endParaRPr lang="zh-CN" altLang="en-US" sz="1100" kern="1200" dirty="0" smtClean="0">
                        <a:solidFill>
                          <a:srgbClr val="00B050"/>
                        </a:solidFill>
                        <a:latin typeface="+mn-lt"/>
                        <a:ea typeface="+mn-ea"/>
                        <a:cs typeface="+mn-cs"/>
                      </a:endParaRPr>
                    </a:p>
                  </a:txBody>
                  <a:tcPr marL="36000" marR="36000" marT="17901" marB="17901"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43441528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April 14</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r>
              <a:rPr lang="en-US" altLang="zh-CN" sz="1600" dirty="0" smtClean="0"/>
              <a:t>Motion (</a:t>
            </a:r>
            <a:r>
              <a:rPr lang="en-US" altLang="zh-CN" sz="1600" dirty="0" smtClean="0">
                <a:solidFill>
                  <a:srgbClr val="0000FF"/>
                </a:solidFill>
              </a:rPr>
              <a:t>95</a:t>
            </a:r>
            <a:r>
              <a:rPr lang="en-US" altLang="zh-CN" sz="1600" dirty="0" smtClean="0"/>
              <a:t>)</a:t>
            </a:r>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smtClean="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1922357340"/>
              </p:ext>
            </p:extLst>
          </p:nvPr>
        </p:nvGraphicFramePr>
        <p:xfrm>
          <a:off x="3733800" y="1495679"/>
          <a:ext cx="8305801" cy="2044386"/>
        </p:xfrm>
        <a:graphic>
          <a:graphicData uri="http://schemas.openxmlformats.org/drawingml/2006/table">
            <a:tbl>
              <a:tblPr firstRow="1" bandRow="1">
                <a:tableStyleId>{C4B1156A-380E-4F78-BDF5-A606A8083BF9}</a:tableStyleId>
              </a:tblPr>
              <a:tblGrid>
                <a:gridCol w="738738"/>
                <a:gridCol w="2009945"/>
                <a:gridCol w="4123023"/>
                <a:gridCol w="1434095"/>
              </a:tblGrid>
              <a:tr h="202319">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400" kern="1200" dirty="0" smtClean="0"/>
                        <a:t>Time duration</a:t>
                      </a:r>
                      <a:endParaRPr lang="zh-CN" altLang="en-US" sz="1400" b="1" kern="1200" dirty="0">
                        <a:solidFill>
                          <a:schemeClr val="lt1"/>
                        </a:solidFill>
                        <a:latin typeface="+mn-lt"/>
                        <a:ea typeface="+mn-ea"/>
                        <a:cs typeface="+mn-cs"/>
                      </a:endParaRPr>
                    </a:p>
                  </a:txBody>
                  <a:tcPr marL="36000" marR="36000" marT="17925" marB="17925"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22/0636</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Yan Xin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EDMG Multi-Static Sensing Sounding PPDU Structure</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22/0626</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Pei Zhou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Updates on measurement setup termination frame</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22/0556</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SP: PN-and-SN-for-sensing</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10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22/0533</a:t>
                      </a:r>
                      <a:endParaRPr lang="zh-CN" altLang="en-US" sz="11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Steve Shellhammer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Updated Proposal on CSI Formatting for the Sensing Measurement Report</a:t>
                      </a:r>
                      <a:endParaRPr lang="zh-CN" altLang="en-US" sz="11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22/0642</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Junghoon Suh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SP on CSI Feedback</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21/1934</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Discussion on Session Setup</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22/0647</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Rui Du(Huawei)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Information Exchange of WLAN Sensing Link</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10"/>
          <p:cNvGraphicFramePr>
            <a:graphicFrameLocks noGrp="1"/>
          </p:cNvGraphicFramePr>
          <p:nvPr>
            <p:extLst>
              <p:ext uri="{D42A27DB-BD31-4B8C-83A1-F6EECF244321}">
                <p14:modId xmlns:p14="http://schemas.microsoft.com/office/powerpoint/2010/main" val="164302469"/>
              </p:ext>
            </p:extLst>
          </p:nvPr>
        </p:nvGraphicFramePr>
        <p:xfrm>
          <a:off x="3733800" y="5029200"/>
          <a:ext cx="7162800" cy="610374"/>
        </p:xfrm>
        <a:graphic>
          <a:graphicData uri="http://schemas.openxmlformats.org/drawingml/2006/table">
            <a:tbl>
              <a:tblPr firstRow="1" bandRow="1">
                <a:tableStyleId>{C4B1156A-380E-4F78-BDF5-A606A8083BF9}</a:tableStyleId>
              </a:tblPr>
              <a:tblGrid>
                <a:gridCol w="744648"/>
                <a:gridCol w="1998552"/>
                <a:gridCol w="4419600"/>
              </a:tblGrid>
              <a:tr h="171678">
                <a:tc>
                  <a:txBody>
                    <a:bodyPr/>
                    <a:lstStyle/>
                    <a:p>
                      <a:pPr algn="ctr"/>
                      <a:r>
                        <a:rPr lang="en-US" altLang="zh-CN" sz="1100" dirty="0" smtClean="0"/>
                        <a:t>DCN</a:t>
                      </a:r>
                      <a:endParaRPr lang="zh-CN" altLang="en-US" sz="1100" dirty="0"/>
                    </a:p>
                  </a:txBody>
                  <a:tcPr marL="36000" marR="36000" marT="17925" marB="17925" anchor="ctr"/>
                </a:tc>
                <a:tc>
                  <a:txBody>
                    <a:bodyPr/>
                    <a:lstStyle/>
                    <a:p>
                      <a:pPr algn="ctr"/>
                      <a:r>
                        <a:rPr lang="en-US" altLang="zh-CN" sz="1100" dirty="0" smtClean="0"/>
                        <a:t>Author</a:t>
                      </a:r>
                      <a:endParaRPr lang="zh-CN" altLang="en-US" sz="1100" dirty="0"/>
                    </a:p>
                  </a:txBody>
                  <a:tcPr marL="36000" marR="36000" marT="17925" marB="17925" anchor="ctr"/>
                </a:tc>
                <a:tc>
                  <a:txBody>
                    <a:bodyPr/>
                    <a:lstStyle/>
                    <a:p>
                      <a:pPr algn="ctr"/>
                      <a:r>
                        <a:rPr lang="en-US" altLang="zh-CN" sz="1100" dirty="0" smtClean="0"/>
                        <a:t>Title (</a:t>
                      </a:r>
                      <a:r>
                        <a:rPr lang="en-US" altLang="zh-CN" sz="1100" dirty="0" smtClean="0">
                          <a:solidFill>
                            <a:srgbClr val="FF0000"/>
                          </a:solidFill>
                        </a:rPr>
                        <a:t>PDT SP</a:t>
                      </a:r>
                      <a:r>
                        <a:rPr lang="en-US" altLang="zh-CN" sz="1100" dirty="0" smtClean="0"/>
                        <a:t>)</a:t>
                      </a:r>
                      <a:endParaRPr lang="zh-CN" altLang="en-US" sz="1100" dirty="0"/>
                    </a:p>
                  </a:txBody>
                  <a:tcPr marL="36000" marR="36000" marT="17925" marB="17925"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rgbClr val="00B050"/>
                        </a:solidFill>
                        <a:latin typeface="+mn-lt"/>
                        <a:ea typeface="+mn-ea"/>
                        <a:cs typeface="+mn-cs"/>
                      </a:endParaRPr>
                    </a:p>
                  </a:txBody>
                  <a:tcPr marL="36000" marR="36000" marT="17901" marB="17901"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64453897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April 18</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smtClean="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112876507"/>
              </p:ext>
            </p:extLst>
          </p:nvPr>
        </p:nvGraphicFramePr>
        <p:xfrm>
          <a:off x="3733800" y="1495679"/>
          <a:ext cx="8305801" cy="1434060"/>
        </p:xfrm>
        <a:graphic>
          <a:graphicData uri="http://schemas.openxmlformats.org/drawingml/2006/table">
            <a:tbl>
              <a:tblPr firstRow="1" bandRow="1">
                <a:tableStyleId>{C4B1156A-380E-4F78-BDF5-A606A8083BF9}</a:tableStyleId>
              </a:tblPr>
              <a:tblGrid>
                <a:gridCol w="738738"/>
                <a:gridCol w="2009945"/>
                <a:gridCol w="4123023"/>
                <a:gridCol w="1434095"/>
              </a:tblGrid>
              <a:tr h="202319">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400" kern="1200" dirty="0" smtClean="0"/>
                        <a:t>Time duration</a:t>
                      </a:r>
                      <a:endParaRPr lang="zh-CN" altLang="en-US" sz="1400" b="1" kern="1200" dirty="0">
                        <a:solidFill>
                          <a:schemeClr val="lt1"/>
                        </a:solidFill>
                        <a:latin typeface="+mn-lt"/>
                        <a:ea typeface="+mn-ea"/>
                        <a:cs typeface="+mn-cs"/>
                      </a:endParaRPr>
                    </a:p>
                  </a:txBody>
                  <a:tcPr marL="36000" marR="36000" marT="17925" marB="17925"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22/0533</a:t>
                      </a:r>
                      <a:endParaRPr lang="zh-CN" altLang="en-US" sz="11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Steve Shellhammer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Updated Proposal on CSI Formatting for the Sensing Measurement Report</a:t>
                      </a:r>
                      <a:endParaRPr lang="zh-CN" altLang="en-US" sz="11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22/0642</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Junghoon Suh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SP on CSI Feedback</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21/1934</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Discussion on Session Setup</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22/0647</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Rui Du(Huawei)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Information Exchange of WLAN Sensing Link</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10"/>
          <p:cNvGraphicFramePr>
            <a:graphicFrameLocks noGrp="1"/>
          </p:cNvGraphicFramePr>
          <p:nvPr>
            <p:extLst/>
          </p:nvPr>
        </p:nvGraphicFramePr>
        <p:xfrm>
          <a:off x="3733800" y="5029200"/>
          <a:ext cx="7162800" cy="610374"/>
        </p:xfrm>
        <a:graphic>
          <a:graphicData uri="http://schemas.openxmlformats.org/drawingml/2006/table">
            <a:tbl>
              <a:tblPr firstRow="1" bandRow="1">
                <a:tableStyleId>{C4B1156A-380E-4F78-BDF5-A606A8083BF9}</a:tableStyleId>
              </a:tblPr>
              <a:tblGrid>
                <a:gridCol w="744648"/>
                <a:gridCol w="1998552"/>
                <a:gridCol w="4419600"/>
              </a:tblGrid>
              <a:tr h="171678">
                <a:tc>
                  <a:txBody>
                    <a:bodyPr/>
                    <a:lstStyle/>
                    <a:p>
                      <a:pPr algn="ctr"/>
                      <a:r>
                        <a:rPr lang="en-US" altLang="zh-CN" sz="1100" dirty="0" smtClean="0"/>
                        <a:t>DCN</a:t>
                      </a:r>
                      <a:endParaRPr lang="zh-CN" altLang="en-US" sz="1100" dirty="0"/>
                    </a:p>
                  </a:txBody>
                  <a:tcPr marL="36000" marR="36000" marT="17925" marB="17925" anchor="ctr"/>
                </a:tc>
                <a:tc>
                  <a:txBody>
                    <a:bodyPr/>
                    <a:lstStyle/>
                    <a:p>
                      <a:pPr algn="ctr"/>
                      <a:r>
                        <a:rPr lang="en-US" altLang="zh-CN" sz="1100" dirty="0" smtClean="0"/>
                        <a:t>Author</a:t>
                      </a:r>
                      <a:endParaRPr lang="zh-CN" altLang="en-US" sz="1100" dirty="0"/>
                    </a:p>
                  </a:txBody>
                  <a:tcPr marL="36000" marR="36000" marT="17925" marB="17925" anchor="ctr"/>
                </a:tc>
                <a:tc>
                  <a:txBody>
                    <a:bodyPr/>
                    <a:lstStyle/>
                    <a:p>
                      <a:pPr algn="ctr"/>
                      <a:r>
                        <a:rPr lang="en-US" altLang="zh-CN" sz="1100" dirty="0" smtClean="0"/>
                        <a:t>Title (</a:t>
                      </a:r>
                      <a:r>
                        <a:rPr lang="en-US" altLang="zh-CN" sz="1100" dirty="0" smtClean="0">
                          <a:solidFill>
                            <a:srgbClr val="FF0000"/>
                          </a:solidFill>
                        </a:rPr>
                        <a:t>PDT SP</a:t>
                      </a:r>
                      <a:r>
                        <a:rPr lang="en-US" altLang="zh-CN" sz="1100" dirty="0" smtClean="0"/>
                        <a:t>)</a:t>
                      </a:r>
                      <a:endParaRPr lang="zh-CN" altLang="en-US" sz="1100" dirty="0"/>
                    </a:p>
                  </a:txBody>
                  <a:tcPr marL="36000" marR="36000" marT="17925" marB="17925"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rgbClr val="00B050"/>
                        </a:solidFill>
                        <a:latin typeface="+mn-lt"/>
                        <a:ea typeface="+mn-ea"/>
                        <a:cs typeface="+mn-cs"/>
                      </a:endParaRPr>
                    </a:p>
                  </a:txBody>
                  <a:tcPr marL="36000" marR="36000" marT="17901" marB="17901"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59926712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533400" y="2667000"/>
            <a:ext cx="11049000" cy="3352800"/>
          </a:xfrm>
        </p:spPr>
        <p:txBody>
          <a:bodyPr/>
          <a:lstStyle/>
          <a:p>
            <a:pPr algn="just" defTabSz="917575">
              <a:lnSpc>
                <a:spcPct val="90000"/>
              </a:lnSpc>
              <a:buNone/>
            </a:pPr>
            <a:r>
              <a:rPr lang="en-US" altLang="zh-CN" dirty="0" smtClean="0"/>
              <a:t>		</a:t>
            </a:r>
            <a:r>
              <a:rPr lang="en-US" altLang="zh-CN" dirty="0"/>
              <a:t>April </a:t>
            </a:r>
            <a:r>
              <a:rPr lang="en-US" altLang="zh-CN" dirty="0" smtClean="0"/>
              <a:t>	</a:t>
            </a:r>
            <a:r>
              <a:rPr lang="en-US" altLang="zh-CN" dirty="0" smtClean="0">
                <a:solidFill>
                  <a:srgbClr val="00B0F0"/>
                </a:solidFill>
              </a:rPr>
              <a:t>7</a:t>
            </a:r>
            <a:r>
              <a:rPr lang="en-US" altLang="zh-CN" dirty="0" smtClean="0"/>
              <a:t>, 11, 12,  	18, 19	       25, 26, 	  </a:t>
            </a:r>
            <a:r>
              <a:rPr lang="en-US" altLang="zh-CN" dirty="0" smtClean="0">
                <a:solidFill>
                  <a:srgbClr val="00B0F0"/>
                </a:solidFill>
              </a:rPr>
              <a:t>May 5</a:t>
            </a:r>
            <a:r>
              <a:rPr lang="en-US" altLang="zh-CN" dirty="0" smtClean="0"/>
              <a:t>	10:00 </a:t>
            </a:r>
            <a:r>
              <a:rPr lang="en-US" altLang="zh-CN" dirty="0"/>
              <a:t>- </a:t>
            </a:r>
            <a:r>
              <a:rPr lang="en-US" altLang="zh-CN" dirty="0" smtClean="0"/>
              <a:t>12:00 </a:t>
            </a:r>
            <a:r>
              <a:rPr lang="en-US" altLang="zh-CN" dirty="0"/>
              <a:t>ET</a:t>
            </a:r>
            <a:endParaRPr lang="en-US" altLang="zh-CN" dirty="0" smtClean="0"/>
          </a:p>
          <a:p>
            <a:pPr algn="just" defTabSz="917575">
              <a:lnSpc>
                <a:spcPct val="90000"/>
              </a:lnSpc>
              <a:buNone/>
            </a:pPr>
            <a:r>
              <a:rPr lang="en-US" altLang="zh-CN" dirty="0" smtClean="0"/>
              <a:t>		</a:t>
            </a:r>
            <a:r>
              <a:rPr lang="en-US" altLang="zh-CN" dirty="0"/>
              <a:t>April </a:t>
            </a:r>
            <a:r>
              <a:rPr lang="en-US" altLang="zh-CN" dirty="0" smtClean="0"/>
              <a:t>		     14,		21,	        28			23</a:t>
            </a:r>
            <a:r>
              <a:rPr lang="zh-CN" altLang="en-US" dirty="0" smtClean="0"/>
              <a:t>：</a:t>
            </a:r>
            <a:r>
              <a:rPr lang="en-US" altLang="zh-CN" dirty="0" smtClean="0"/>
              <a:t>00 - 01:00 ET</a:t>
            </a:r>
          </a:p>
          <a:p>
            <a:pPr algn="ctr">
              <a:lnSpc>
                <a:spcPct val="90000"/>
              </a:lnSpc>
              <a:buFontTx/>
              <a:buNone/>
            </a:pPr>
            <a:endParaRPr lang="en-US" altLang="en-US" dirty="0">
              <a:cs typeface="Times New Roman" panose="02020603050405020304" pitchFamily="18" charset="0"/>
            </a:endParaRPr>
          </a:p>
          <a:p>
            <a:pPr marL="1792288" algn="just">
              <a:lnSpc>
                <a:spcPct val="90000"/>
              </a:lnSpc>
              <a:buFontTx/>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Chair</a:t>
            </a:r>
            <a:r>
              <a:rPr lang="en-US" altLang="en-US" dirty="0">
                <a:latin typeface="Arial" panose="020B0604020202020204" pitchFamily="34" charset="0"/>
                <a:cs typeface="MS PGothic" panose="020B0600070205080204" pitchFamily="34" charset="-128"/>
              </a:rPr>
              <a:t>:	</a:t>
            </a:r>
            <a:r>
              <a:rPr lang="en-US" altLang="en-US" dirty="0" smtClean="0">
                <a:cs typeface="Times New Roman" panose="02020603050405020304" pitchFamily="18" charset="0"/>
              </a:rPr>
              <a:t>Tony </a:t>
            </a:r>
            <a:r>
              <a:rPr lang="en-US" altLang="en-US" dirty="0">
                <a:cs typeface="Times New Roman" panose="02020603050405020304" pitchFamily="18" charset="0"/>
              </a:rPr>
              <a:t>Xiao Han (Huawei)</a:t>
            </a:r>
          </a:p>
          <a:p>
            <a:pPr marL="1792288" algn="just">
              <a:lnSpc>
                <a:spcPct val="90000"/>
              </a:lnSpc>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Vice </a:t>
            </a:r>
            <a:r>
              <a:rPr lang="en-US" altLang="en-US" dirty="0">
                <a:latin typeface="Arial" panose="020B0604020202020204" pitchFamily="34" charset="0"/>
                <a:cs typeface="MS PGothic" panose="020B0600070205080204" pitchFamily="34" charset="-128"/>
              </a:rPr>
              <a:t>Chair: 	</a:t>
            </a:r>
            <a:r>
              <a:rPr lang="en-US" altLang="en-US" dirty="0">
                <a:cs typeface="Times New Roman" panose="02020603050405020304" pitchFamily="18" charset="0"/>
              </a:rPr>
              <a:t>Sang Kim (LG Electronics)</a:t>
            </a:r>
          </a:p>
          <a:p>
            <a:pPr marL="1792288"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(Qualcomm)</a:t>
            </a:r>
            <a:endParaRPr lang="en-US" altLang="en-US" dirty="0">
              <a:cs typeface="Times New Roman" panose="02020603050405020304" pitchFamily="18" charset="0"/>
            </a:endParaRPr>
          </a:p>
          <a:p>
            <a:pPr marL="1792288"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marL="1792288" algn="just">
              <a:lnSpc>
                <a:spcPct val="90000"/>
              </a:lnSpc>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Tech</a:t>
            </a:r>
            <a:r>
              <a:rPr lang="en-US" altLang="zh-CN" dirty="0" smtClean="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861168"/>
            <a:ext cx="4573588"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562599" cy="438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600"/>
              </a:spcBef>
              <a:spcAft>
                <a:spcPts val="600"/>
              </a:spcAft>
              <a:defRPr/>
            </a:pPr>
            <a:r>
              <a:rPr lang="en-US" altLang="zh-CN" sz="1800" kern="0" dirty="0">
                <a:solidFill>
                  <a:schemeClr val="bg1">
                    <a:lumMod val="50000"/>
                  </a:schemeClr>
                </a:solidFill>
              </a:rPr>
              <a:t>PAR approved		</a:t>
            </a:r>
            <a:r>
              <a:rPr lang="en-US" altLang="zh-CN" sz="1800" kern="0" dirty="0" smtClean="0">
                <a:solidFill>
                  <a:schemeClr val="bg1">
                    <a:lumMod val="50000"/>
                  </a:schemeClr>
                </a:solidFill>
              </a:rPr>
              <a:t>	Sep </a:t>
            </a:r>
            <a:r>
              <a:rPr lang="en-US" altLang="zh-CN" sz="1800" kern="0" dirty="0">
                <a:solidFill>
                  <a:schemeClr val="bg1">
                    <a:lumMod val="50000"/>
                  </a:schemeClr>
                </a:solidFill>
              </a:rPr>
              <a:t>2020</a:t>
            </a:r>
          </a:p>
          <a:p>
            <a:pPr marL="161925" lvl="1" indent="-233363" algn="just" defTabSz="685800" eaLnBrk="1" fontAlgn="auto" hangingPunct="1">
              <a:spcBef>
                <a:spcPts val="600"/>
              </a:spcBef>
              <a:spcAft>
                <a:spcPts val="600"/>
              </a:spcAft>
              <a:defRPr/>
            </a:pPr>
            <a:r>
              <a:rPr lang="en-US" altLang="zh-CN" sz="1800" kern="0" dirty="0">
                <a:solidFill>
                  <a:schemeClr val="bg1">
                    <a:lumMod val="50000"/>
                  </a:schemeClr>
                </a:solidFill>
              </a:rPr>
              <a:t>First TG meeting		</a:t>
            </a:r>
            <a:r>
              <a:rPr lang="en-US" altLang="zh-CN" sz="1800" kern="0" dirty="0" smtClean="0">
                <a:solidFill>
                  <a:schemeClr val="bg1">
                    <a:lumMod val="50000"/>
                  </a:schemeClr>
                </a:solidFill>
              </a:rPr>
              <a:t>	Oct </a:t>
            </a:r>
            <a:r>
              <a:rPr lang="en-US" altLang="zh-CN" sz="1800" kern="0" dirty="0">
                <a:solidFill>
                  <a:schemeClr val="bg1">
                    <a:lumMod val="50000"/>
                  </a:schemeClr>
                </a:solidFill>
              </a:rPr>
              <a:t>2020</a:t>
            </a:r>
          </a:p>
          <a:p>
            <a:pPr marL="214312" lvl="1" algn="just" defTabSz="685800" eaLnBrk="1" fontAlgn="auto" hangingPunct="1">
              <a:spcBef>
                <a:spcPts val="600"/>
              </a:spcBef>
              <a:spcAft>
                <a:spcPts val="600"/>
              </a:spcAft>
              <a:buFont typeface="Wingdings" panose="05000000000000000000" pitchFamily="2" charset="2"/>
              <a:buChar char="Ø"/>
              <a:defRPr/>
            </a:pPr>
            <a:r>
              <a:rPr lang="en-US" altLang="zh-CN" sz="1800" kern="0" dirty="0">
                <a:solidFill>
                  <a:srgbClr val="FF0000"/>
                </a:solidFill>
              </a:rPr>
              <a:t>Comment Collection (D0.1)	</a:t>
            </a:r>
            <a:r>
              <a:rPr lang="en-US" altLang="zh-CN" sz="1800" i="1" strike="sngStrike" kern="0" dirty="0">
                <a:solidFill>
                  <a:srgbClr val="FF0000"/>
                </a:solidFill>
              </a:rPr>
              <a:t>Jan 2022</a:t>
            </a:r>
            <a:r>
              <a:rPr lang="en-US" altLang="zh-CN" sz="1800" i="1" strike="sngStrike" kern="0" dirty="0" smtClean="0">
                <a:solidFill>
                  <a:srgbClr val="FF0000"/>
                </a:solidFill>
                <a:sym typeface="Wingdings" panose="05000000000000000000" pitchFamily="2" charset="2"/>
              </a:rPr>
              <a:t>Mar 2022</a:t>
            </a:r>
          </a:p>
          <a:p>
            <a:pPr marL="0" lvl="1" indent="0" algn="just" defTabSz="685800" eaLnBrk="1" fontAlgn="auto" hangingPunct="1">
              <a:spcBef>
                <a:spcPts val="600"/>
              </a:spcBef>
              <a:spcAft>
                <a:spcPts val="600"/>
              </a:spcAft>
              <a:buNone/>
              <a:defRPr/>
            </a:pPr>
            <a:r>
              <a:rPr lang="en-US" altLang="zh-CN" sz="1800" i="1" kern="0" dirty="0" smtClean="0">
                <a:solidFill>
                  <a:srgbClr val="FF0000"/>
                </a:solidFill>
                <a:sym typeface="Wingdings" panose="05000000000000000000" pitchFamily="2" charset="2"/>
              </a:rPr>
              <a:t>					</a:t>
            </a:r>
            <a:r>
              <a:rPr lang="en-US" altLang="zh-CN" sz="1800" i="1" kern="0" dirty="0">
                <a:solidFill>
                  <a:srgbClr val="FF0000"/>
                </a:solidFill>
                <a:sym typeface="Wingdings" panose="05000000000000000000" pitchFamily="2" charset="2"/>
              </a:rPr>
              <a:t>  </a:t>
            </a:r>
            <a:r>
              <a:rPr lang="en-US" altLang="zh-CN" sz="1800" i="1" kern="0" dirty="0" smtClean="0">
                <a:solidFill>
                  <a:srgbClr val="FF0000"/>
                </a:solidFill>
                <a:sym typeface="Wingdings" panose="05000000000000000000" pitchFamily="2" charset="2"/>
              </a:rPr>
              <a:t>April </a:t>
            </a:r>
            <a:r>
              <a:rPr lang="en-US" altLang="zh-CN" sz="1800" i="1" kern="0" dirty="0">
                <a:solidFill>
                  <a:srgbClr val="FF0000"/>
                </a:solidFill>
                <a:sym typeface="Wingdings" panose="05000000000000000000" pitchFamily="2" charset="2"/>
              </a:rPr>
              <a:t>2022</a:t>
            </a:r>
            <a:endParaRPr lang="en-US" altLang="zh-CN" sz="1800" i="1" kern="0" dirty="0">
              <a:solidFill>
                <a:srgbClr val="FF0000"/>
              </a:solidFill>
            </a:endParaRPr>
          </a:p>
          <a:p>
            <a:pPr marL="161925" lvl="1" indent="-233363" algn="just" defTabSz="685800" eaLnBrk="1" fontAlgn="auto" hangingPunct="1">
              <a:spcBef>
                <a:spcPts val="600"/>
              </a:spcBef>
              <a:spcAft>
                <a:spcPts val="600"/>
              </a:spcAft>
              <a:defRPr/>
            </a:pPr>
            <a:r>
              <a:rPr lang="en-US" altLang="zh-CN" sz="1800" kern="0" dirty="0"/>
              <a:t>Initial Letter Ballot (D1.0)	</a:t>
            </a:r>
            <a:r>
              <a:rPr lang="en-US" altLang="zh-CN" sz="1800" kern="0" dirty="0" smtClean="0"/>
              <a:t>	</a:t>
            </a:r>
            <a:r>
              <a:rPr lang="en-US" altLang="zh-CN" sz="1800" i="1" strike="sngStrike" kern="0" dirty="0" smtClean="0"/>
              <a:t>Jul </a:t>
            </a:r>
            <a:r>
              <a:rPr lang="en-US" altLang="zh-CN" sz="1800" i="1" strike="sngStrike" kern="0" dirty="0"/>
              <a:t>2022</a:t>
            </a:r>
            <a:r>
              <a:rPr lang="en-US" altLang="zh-CN" sz="1800" i="1" kern="0" dirty="0">
                <a:sym typeface="Wingdings" panose="05000000000000000000" pitchFamily="2" charset="2"/>
              </a:rPr>
              <a:t> Sep</a:t>
            </a:r>
            <a:r>
              <a:rPr lang="en-US" altLang="zh-CN" sz="1800" i="1" kern="0" dirty="0"/>
              <a:t> 2022</a:t>
            </a:r>
          </a:p>
          <a:p>
            <a:pPr marL="161925" lvl="1" indent="-233363" algn="just" defTabSz="685800" eaLnBrk="1" fontAlgn="auto" hangingPunct="1">
              <a:spcBef>
                <a:spcPts val="600"/>
              </a:spcBef>
              <a:spcAft>
                <a:spcPts val="600"/>
              </a:spcAft>
              <a:defRPr/>
            </a:pPr>
            <a:r>
              <a:rPr lang="en-US" altLang="zh-CN" sz="1800" kern="0" dirty="0"/>
              <a:t>Recirculation LB (</a:t>
            </a:r>
            <a:r>
              <a:rPr lang="en-US" altLang="zh-CN" sz="1800" kern="0" dirty="0" smtClean="0"/>
              <a:t>D2.0)		</a:t>
            </a:r>
            <a:r>
              <a:rPr lang="en-US" altLang="zh-CN" sz="1800" i="1" kern="0" dirty="0" smtClean="0"/>
              <a:t>Jan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Recirculation LB (D3.0)	</a:t>
            </a:r>
            <a:r>
              <a:rPr lang="en-US" altLang="zh-CN" sz="1800" kern="0" dirty="0" smtClean="0"/>
              <a:t>	</a:t>
            </a:r>
            <a:r>
              <a:rPr lang="en-US" altLang="zh-CN" sz="1800" i="1" kern="0" dirty="0" smtClean="0"/>
              <a:t>May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Recirculation LB (D4.0)	 </a:t>
            </a:r>
            <a:r>
              <a:rPr lang="en-US" altLang="zh-CN" sz="1800" kern="0" dirty="0" smtClean="0"/>
              <a:t>	</a:t>
            </a:r>
            <a:r>
              <a:rPr lang="en-US" altLang="zh-CN" sz="1800" i="1" kern="0" dirty="0" smtClean="0"/>
              <a:t>July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Initial SA Ballot (D4.0)	 </a:t>
            </a:r>
            <a:r>
              <a:rPr lang="en-US" altLang="zh-CN" sz="1800" kern="0" dirty="0" smtClean="0"/>
              <a:t>	Sep </a:t>
            </a:r>
            <a:r>
              <a:rPr lang="en-US" altLang="zh-CN" sz="1800" kern="0" dirty="0"/>
              <a:t>2023</a:t>
            </a:r>
          </a:p>
          <a:p>
            <a:pPr marL="161925" lvl="1" indent="-233363" algn="just" defTabSz="685800" eaLnBrk="1" fontAlgn="auto" hangingPunct="1">
              <a:spcBef>
                <a:spcPts val="600"/>
              </a:spcBef>
              <a:spcAft>
                <a:spcPts val="600"/>
              </a:spcAft>
              <a:defRPr/>
            </a:pPr>
            <a:r>
              <a:rPr lang="en-US" altLang="zh-CN" sz="1800" kern="0" dirty="0"/>
              <a:t>Final 802.11 WG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600"/>
              </a:spcBef>
              <a:spcAft>
                <a:spcPts val="600"/>
              </a:spcAft>
              <a:defRPr/>
            </a:pPr>
            <a:r>
              <a:rPr lang="en-US" altLang="zh-CN" sz="1800" kern="0" dirty="0"/>
              <a:t>802 EC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600"/>
              </a:spcBef>
              <a:spcAft>
                <a:spcPts val="600"/>
              </a:spcAft>
              <a:defRPr/>
            </a:pPr>
            <a:r>
              <a:rPr lang="en-US" altLang="zh-CN" sz="1800" kern="0" dirty="0" err="1"/>
              <a:t>RevCom</a:t>
            </a:r>
            <a:r>
              <a:rPr lang="en-US" altLang="zh-CN" sz="1800" kern="0" dirty="0"/>
              <a:t> and SASB approval 	Sep 2024</a:t>
            </a:r>
          </a:p>
        </p:txBody>
      </p:sp>
      <p:sp>
        <p:nvSpPr>
          <p:cNvPr id="9" name="Rectangle 2"/>
          <p:cNvSpPr txBox="1">
            <a:spLocks noChangeArrowheads="1"/>
          </p:cNvSpPr>
          <p:nvPr/>
        </p:nvSpPr>
        <p:spPr bwMode="auto">
          <a:xfrm>
            <a:off x="6504782" y="861167"/>
            <a:ext cx="4114801"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for </a:t>
            </a:r>
            <a:r>
              <a:rPr lang="en-US" altLang="zh-CN" kern="0" dirty="0">
                <a:solidFill>
                  <a:srgbClr val="0000FF"/>
                </a:solidFill>
              </a:rPr>
              <a:t>D0.1 </a:t>
            </a:r>
            <a:r>
              <a:rPr lang="en-US" altLang="zh-CN" kern="0" dirty="0" smtClean="0">
                <a:solidFill>
                  <a:srgbClr val="000000"/>
                </a:solidFill>
              </a:rPr>
              <a:t>(</a:t>
            </a:r>
            <a:r>
              <a:rPr lang="en-US" altLang="zh-CN" kern="0" dirty="0" smtClean="0">
                <a:solidFill>
                  <a:srgbClr val="FF0000"/>
                </a:solidFill>
              </a:rPr>
              <a:t>Updated</a:t>
            </a:r>
            <a:r>
              <a:rPr lang="en-US" altLang="zh-CN" kern="0" dirty="0" smtClean="0">
                <a:solidFill>
                  <a:srgbClr val="000000"/>
                </a:solidFill>
              </a:rPr>
              <a:t>)</a:t>
            </a:r>
            <a:endParaRPr lang="en-US" altLang="zh-CN" kern="0" dirty="0">
              <a:solidFill>
                <a:srgbClr val="000000"/>
              </a:solidFill>
            </a:endParaRPr>
          </a:p>
        </p:txBody>
      </p:sp>
      <p:sp>
        <p:nvSpPr>
          <p:cNvPr id="10" name="Rectangle 3"/>
          <p:cNvSpPr txBox="1">
            <a:spLocks noChangeArrowheads="1"/>
          </p:cNvSpPr>
          <p:nvPr/>
        </p:nvSpPr>
        <p:spPr bwMode="auto">
          <a:xfrm>
            <a:off x="6227762" y="1428750"/>
            <a:ext cx="5735638" cy="5048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34541" indent="-134541" defTabSz="685800" eaLnBrk="1" fontAlgn="auto" hangingPunct="1">
              <a:spcBef>
                <a:spcPts val="600"/>
              </a:spcBef>
              <a:spcAft>
                <a:spcPts val="0"/>
              </a:spcAft>
              <a:defRPr/>
            </a:pPr>
            <a:r>
              <a:rPr lang="en-US" altLang="zh-CN" sz="1600" kern="0" dirty="0">
                <a:solidFill>
                  <a:schemeClr val="bg1">
                    <a:lumMod val="50000"/>
                  </a:schemeClr>
                </a:solidFill>
              </a:rPr>
              <a:t>Week of January 3</a:t>
            </a:r>
          </a:p>
          <a:p>
            <a:pPr marL="269081" lvl="1" indent="-145256" defTabSz="685800" eaLnBrk="1" fontAlgn="auto" hangingPunct="1">
              <a:spcBef>
                <a:spcPts val="600"/>
              </a:spcBef>
              <a:spcAft>
                <a:spcPts val="0"/>
              </a:spcAft>
              <a:buFont typeface="微软雅黑" panose="020B0503020204020204" pitchFamily="34" charset="-122"/>
              <a:buChar char="–"/>
              <a:defRPr/>
            </a:pPr>
            <a:r>
              <a:rPr lang="en-US" altLang="zh-CN" sz="1100" kern="0" dirty="0">
                <a:solidFill>
                  <a:srgbClr val="FFFFFF">
                    <a:lumMod val="50000"/>
                  </a:srgbClr>
                </a:solidFill>
              </a:rPr>
              <a:t>Editor provides initial list of topics (and updated SFD revision)  	(Tuesday)</a:t>
            </a:r>
          </a:p>
          <a:p>
            <a:pPr marL="269081" lvl="1" indent="-145256" defTabSz="685800" eaLnBrk="1" fontAlgn="auto" hangingPunct="1">
              <a:spcBef>
                <a:spcPts val="600"/>
              </a:spcBef>
              <a:spcAft>
                <a:spcPts val="0"/>
              </a:spcAft>
              <a:buFont typeface="微软雅黑" panose="020B0503020204020204" pitchFamily="34" charset="-122"/>
              <a:buChar char="–"/>
              <a:defRPr/>
            </a:pPr>
            <a:r>
              <a:rPr lang="en-US" altLang="zh-CN" sz="1100" kern="0" dirty="0">
                <a:solidFill>
                  <a:srgbClr val="FFFFFF">
                    <a:lumMod val="50000"/>
                  </a:srgbClr>
                </a:solidFill>
              </a:rPr>
              <a:t>Chair issues call for volunteers		</a:t>
            </a:r>
            <a:r>
              <a:rPr lang="en-US" altLang="zh-CN" sz="1100" kern="0" dirty="0" smtClean="0">
                <a:solidFill>
                  <a:srgbClr val="FFFFFF">
                    <a:lumMod val="50000"/>
                  </a:srgbClr>
                </a:solidFill>
              </a:rPr>
              <a:t>		(</a:t>
            </a:r>
            <a:r>
              <a:rPr lang="en-US" altLang="zh-CN" sz="1100" kern="0" dirty="0">
                <a:solidFill>
                  <a:srgbClr val="FFFFFF">
                    <a:lumMod val="50000"/>
                  </a:srgbClr>
                </a:solidFill>
              </a:rPr>
              <a:t>Tuesday)</a:t>
            </a:r>
          </a:p>
          <a:p>
            <a:pPr marL="269081" lvl="1" indent="-145256" defTabSz="685800" eaLnBrk="1" fontAlgn="auto" hangingPunct="1">
              <a:spcBef>
                <a:spcPts val="600"/>
              </a:spcBef>
              <a:spcAft>
                <a:spcPts val="0"/>
              </a:spcAft>
              <a:buFont typeface="微软雅黑" panose="020B0503020204020204" pitchFamily="34" charset="-122"/>
              <a:buChar char="–"/>
              <a:defRPr/>
            </a:pPr>
            <a:r>
              <a:rPr lang="en-US" altLang="zh-CN" sz="1100" kern="0" dirty="0">
                <a:solidFill>
                  <a:schemeClr val="bg1">
                    <a:lumMod val="50000"/>
                  </a:schemeClr>
                </a:solidFill>
              </a:rPr>
              <a:t>POCs and volunteers are identified for topics in the initial list     	(Friday)</a:t>
            </a:r>
          </a:p>
          <a:p>
            <a:pPr marL="134541" indent="-134541" defTabSz="685800" eaLnBrk="1" fontAlgn="auto" hangingPunct="1">
              <a:spcBef>
                <a:spcPts val="600"/>
              </a:spcBef>
              <a:spcAft>
                <a:spcPts val="0"/>
              </a:spcAft>
            </a:pPr>
            <a:r>
              <a:rPr lang="en-US" altLang="zh-CN" sz="1600" kern="0" dirty="0">
                <a:solidFill>
                  <a:schemeClr val="bg1">
                    <a:lumMod val="50000"/>
                  </a:schemeClr>
                </a:solidFill>
              </a:rPr>
              <a:t>January </a:t>
            </a:r>
            <a:r>
              <a:rPr lang="en-US" altLang="zh-CN" sz="1600" strike="sngStrike" kern="0" dirty="0">
                <a:solidFill>
                  <a:schemeClr val="bg1">
                    <a:lumMod val="50000"/>
                  </a:schemeClr>
                </a:solidFill>
              </a:rPr>
              <a:t>21</a:t>
            </a:r>
            <a:r>
              <a:rPr lang="en-US" altLang="zh-CN" sz="1600" kern="0" dirty="0">
                <a:solidFill>
                  <a:schemeClr val="bg1">
                    <a:lumMod val="50000"/>
                  </a:schemeClr>
                </a:solidFill>
              </a:rPr>
              <a:t>28, 2022</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200" kern="0" dirty="0">
                <a:solidFill>
                  <a:schemeClr val="bg1">
                    <a:lumMod val="50000"/>
                  </a:schemeClr>
                </a:solidFill>
              </a:rPr>
              <a:t>Deadline for </a:t>
            </a:r>
            <a:r>
              <a:rPr lang="en-US" altLang="zh-CN" sz="1200" u="sng" kern="0" dirty="0">
                <a:solidFill>
                  <a:schemeClr val="bg1">
                    <a:lumMod val="50000"/>
                  </a:schemeClr>
                </a:solidFill>
              </a:rPr>
              <a:t>baseline document </a:t>
            </a:r>
            <a:r>
              <a:rPr lang="en-US" altLang="zh-CN" sz="1200" kern="0" dirty="0">
                <a:solidFill>
                  <a:schemeClr val="bg1">
                    <a:lumMod val="50000"/>
                  </a:schemeClr>
                </a:solidFill>
              </a:rPr>
              <a:t>for each topic (in the initial list) to be uploaded</a:t>
            </a:r>
          </a:p>
          <a:p>
            <a:pPr marL="134541" lvl="0" indent="-134541" defTabSz="685800" eaLnBrk="1" fontAlgn="auto" hangingPunct="1">
              <a:spcBef>
                <a:spcPts val="600"/>
              </a:spcBef>
              <a:spcAft>
                <a:spcPts val="0"/>
              </a:spcAft>
            </a:pPr>
            <a:r>
              <a:rPr lang="en-US" altLang="zh-CN" sz="1600" kern="0" dirty="0" smtClean="0">
                <a:solidFill>
                  <a:schemeClr val="bg1">
                    <a:lumMod val="50000"/>
                  </a:schemeClr>
                </a:solidFill>
              </a:rPr>
              <a:t>After March Plenary</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200" kern="0" dirty="0">
                <a:solidFill>
                  <a:schemeClr val="bg1">
                    <a:lumMod val="50000"/>
                  </a:schemeClr>
                </a:solidFill>
              </a:rPr>
              <a:t>Editor releases </a:t>
            </a:r>
            <a:r>
              <a:rPr lang="en-US" altLang="zh-CN" sz="1200" kern="0" dirty="0" smtClean="0">
                <a:solidFill>
                  <a:schemeClr val="bg1">
                    <a:lumMod val="50000"/>
                  </a:schemeClr>
                </a:solidFill>
              </a:rPr>
              <a:t>D0.01 (only for reference</a:t>
            </a:r>
            <a:r>
              <a:rPr lang="en-US" altLang="zh-CN" sz="1200" kern="0" dirty="0">
                <a:solidFill>
                  <a:schemeClr val="bg1">
                    <a:lumMod val="50000"/>
                  </a:schemeClr>
                </a:solidFill>
              </a:rPr>
              <a:t>, not </a:t>
            </a:r>
            <a:r>
              <a:rPr lang="en-US" altLang="zh-CN" sz="1200" kern="0" dirty="0" smtClean="0">
                <a:solidFill>
                  <a:schemeClr val="bg1">
                    <a:lumMod val="50000"/>
                  </a:schemeClr>
                </a:solidFill>
              </a:rPr>
              <a:t>for comment </a:t>
            </a:r>
            <a:r>
              <a:rPr lang="en-US" altLang="zh-CN" sz="1200" kern="0" dirty="0">
                <a:solidFill>
                  <a:schemeClr val="bg1">
                    <a:lumMod val="50000"/>
                  </a:schemeClr>
                </a:solidFill>
              </a:rPr>
              <a:t>collection)</a:t>
            </a:r>
          </a:p>
          <a:p>
            <a:pPr marL="134541" lvl="0" indent="-134541" defTabSz="685800" eaLnBrk="1" fontAlgn="auto" hangingPunct="1">
              <a:spcBef>
                <a:spcPts val="600"/>
              </a:spcBef>
              <a:spcAft>
                <a:spcPts val="0"/>
              </a:spcAft>
            </a:pPr>
            <a:r>
              <a:rPr lang="en-US" altLang="zh-CN" sz="1600" kern="0" dirty="0" smtClean="0">
                <a:solidFill>
                  <a:schemeClr val="bg1">
                    <a:lumMod val="50000"/>
                  </a:schemeClr>
                </a:solidFill>
              </a:rPr>
              <a:t>April </a:t>
            </a:r>
            <a:r>
              <a:rPr lang="en-US" altLang="zh-CN" sz="1600" kern="0" dirty="0">
                <a:solidFill>
                  <a:schemeClr val="bg1">
                    <a:lumMod val="50000"/>
                  </a:schemeClr>
                </a:solidFill>
              </a:rPr>
              <a:t>1</a:t>
            </a:r>
            <a:endParaRPr lang="zh-CN" altLang="zh-CN" sz="1600" kern="0" dirty="0">
              <a:solidFill>
                <a:schemeClr val="bg1">
                  <a:lumMod val="50000"/>
                </a:schemeClr>
              </a:solidFill>
            </a:endParaRP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200" kern="0" dirty="0" smtClean="0">
                <a:solidFill>
                  <a:schemeClr val="bg1">
                    <a:lumMod val="50000"/>
                  </a:schemeClr>
                </a:solidFill>
              </a:rPr>
              <a:t>Deadline </a:t>
            </a:r>
            <a:r>
              <a:rPr lang="en-US" altLang="zh-CN" sz="1200" kern="0" dirty="0">
                <a:solidFill>
                  <a:schemeClr val="bg1">
                    <a:lumMod val="50000"/>
                  </a:schemeClr>
                </a:solidFill>
              </a:rPr>
              <a:t>for sending the Motion request.</a:t>
            </a:r>
          </a:p>
          <a:p>
            <a:pPr marL="134541" indent="-134541" defTabSz="685800" eaLnBrk="1" fontAlgn="auto" hangingPunct="1">
              <a:spcBef>
                <a:spcPts val="600"/>
              </a:spcBef>
              <a:spcAft>
                <a:spcPts val="0"/>
              </a:spcAft>
            </a:pPr>
            <a:r>
              <a:rPr lang="en-US" altLang="zh-CN" sz="1600" kern="0" dirty="0" smtClean="0">
                <a:solidFill>
                  <a:srgbClr val="FF0000"/>
                </a:solidFill>
              </a:rPr>
              <a:t>April </a:t>
            </a:r>
            <a:r>
              <a:rPr lang="en-US" altLang="zh-CN" sz="1600" kern="0" dirty="0">
                <a:solidFill>
                  <a:srgbClr val="FF0000"/>
                </a:solidFill>
              </a:rPr>
              <a:t>12 or </a:t>
            </a:r>
            <a:r>
              <a:rPr lang="en-US" altLang="zh-CN" sz="1600" kern="0" dirty="0" smtClean="0">
                <a:solidFill>
                  <a:srgbClr val="FF0000"/>
                </a:solidFill>
              </a:rPr>
              <a:t>14 </a:t>
            </a:r>
            <a:r>
              <a:rPr lang="en-US" altLang="zh-CN" sz="1600" kern="0" dirty="0" smtClean="0">
                <a:solidFill>
                  <a:srgbClr val="000000"/>
                </a:solidFill>
              </a:rPr>
              <a:t>(10+ days after Motion request) </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200" kern="0" dirty="0" smtClean="0">
                <a:solidFill>
                  <a:srgbClr val="FF0000"/>
                </a:solidFill>
              </a:rPr>
              <a:t>Deadline</a:t>
            </a:r>
            <a:r>
              <a:rPr lang="en-US" altLang="zh-CN" sz="1200" kern="0" dirty="0" smtClean="0"/>
              <a:t> for contributions to </a:t>
            </a:r>
            <a:r>
              <a:rPr lang="en-US" altLang="zh-CN" sz="1200" kern="0" dirty="0" smtClean="0">
                <a:solidFill>
                  <a:srgbClr val="0000FF"/>
                </a:solidFill>
              </a:rPr>
              <a:t>pass motion </a:t>
            </a:r>
            <a:r>
              <a:rPr lang="en-US" altLang="zh-CN" sz="1200" kern="0" dirty="0" smtClean="0"/>
              <a:t>and be included in D0.1</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200" kern="0" dirty="0" smtClean="0"/>
              <a:t>Seek </a:t>
            </a:r>
            <a:r>
              <a:rPr lang="en-US" altLang="zh-CN" sz="1200" kern="0" dirty="0" err="1" smtClean="0"/>
              <a:t>TGbf</a:t>
            </a:r>
            <a:r>
              <a:rPr lang="en-US" altLang="zh-CN" sz="1200" kern="0" dirty="0" smtClean="0"/>
              <a:t> </a:t>
            </a:r>
            <a:r>
              <a:rPr lang="en-US" altLang="zh-CN" sz="1200" kern="0" dirty="0" smtClean="0">
                <a:solidFill>
                  <a:srgbClr val="0000FF"/>
                </a:solidFill>
              </a:rPr>
              <a:t>approval</a:t>
            </a:r>
            <a:r>
              <a:rPr lang="en-US" altLang="zh-CN" sz="1200" kern="0" dirty="0" smtClean="0"/>
              <a:t> to go to comment collection  </a:t>
            </a:r>
            <a:r>
              <a:rPr lang="en-US" altLang="zh-CN" sz="1200" kern="0" dirty="0"/>
              <a:t>(“Move to instruct the </a:t>
            </a:r>
            <a:r>
              <a:rPr lang="en-US" altLang="zh-CN" sz="1200" kern="0" dirty="0" err="1"/>
              <a:t>TGbf</a:t>
            </a:r>
            <a:r>
              <a:rPr lang="en-US" altLang="zh-CN" sz="1200" kern="0" dirty="0"/>
              <a:t> editor to prepare </a:t>
            </a:r>
            <a:r>
              <a:rPr lang="en-US" altLang="zh-CN" sz="1200" kern="0" dirty="0" err="1"/>
              <a:t>TGbf</a:t>
            </a:r>
            <a:r>
              <a:rPr lang="en-US" altLang="zh-CN" sz="1200" kern="0" dirty="0"/>
              <a:t> D0.1 and launch a 30-day comment collection on </a:t>
            </a:r>
            <a:r>
              <a:rPr lang="en-US" altLang="zh-CN" sz="1200" kern="0" dirty="0" err="1"/>
              <a:t>TGbf</a:t>
            </a:r>
            <a:r>
              <a:rPr lang="en-US" altLang="zh-CN" sz="1200" kern="0" dirty="0"/>
              <a:t> D0.1</a:t>
            </a:r>
            <a:r>
              <a:rPr lang="en-US" altLang="zh-CN" sz="1200" kern="0" dirty="0" smtClean="0"/>
              <a:t>.”)</a:t>
            </a:r>
          </a:p>
          <a:p>
            <a:pPr marL="134541" indent="-134541" defTabSz="685800" eaLnBrk="1" fontAlgn="auto" hangingPunct="1">
              <a:spcBef>
                <a:spcPts val="600"/>
              </a:spcBef>
              <a:spcAft>
                <a:spcPts val="0"/>
              </a:spcAft>
            </a:pPr>
            <a:r>
              <a:rPr lang="en-US" altLang="zh-CN" sz="1600" dirty="0">
                <a:solidFill>
                  <a:srgbClr val="FF0000"/>
                </a:solidFill>
              </a:rPr>
              <a:t>April 22 </a:t>
            </a:r>
            <a:r>
              <a:rPr lang="en-US" altLang="zh-CN" sz="1600" dirty="0"/>
              <a:t>(Around</a:t>
            </a:r>
            <a:r>
              <a:rPr lang="en-US" altLang="zh-CN" sz="1600" dirty="0" smtClean="0"/>
              <a:t>)</a:t>
            </a:r>
            <a:r>
              <a:rPr lang="en-US" altLang="zh-CN" sz="1600" kern="0" dirty="0" smtClean="0">
                <a:solidFill>
                  <a:srgbClr val="000000"/>
                </a:solidFill>
              </a:rPr>
              <a:t> </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200" kern="0" dirty="0" smtClean="0"/>
              <a:t>Editor </a:t>
            </a:r>
            <a:r>
              <a:rPr lang="en-US" altLang="zh-CN" sz="1200" kern="0" dirty="0"/>
              <a:t>releases </a:t>
            </a:r>
            <a:r>
              <a:rPr lang="en-US" altLang="zh-CN" sz="1200" kern="0" dirty="0">
                <a:solidFill>
                  <a:srgbClr val="0000FF"/>
                </a:solidFill>
              </a:rPr>
              <a:t>D0.1</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200" kern="0" dirty="0"/>
              <a:t>If the Motion is favorable, the TG chair sends a </a:t>
            </a:r>
            <a:r>
              <a:rPr lang="en-US" altLang="zh-CN" sz="1200" kern="0" dirty="0">
                <a:solidFill>
                  <a:srgbClr val="0000FF"/>
                </a:solidFill>
              </a:rPr>
              <a:t>request</a:t>
            </a:r>
            <a:r>
              <a:rPr lang="en-US" altLang="zh-CN" sz="1200" kern="0" dirty="0"/>
              <a:t> to the WG chair (Dorothy) to start the comment collection</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200" kern="0" dirty="0"/>
              <a:t>30-day comment collection window </a:t>
            </a:r>
            <a:r>
              <a:rPr lang="en-US" altLang="zh-CN" sz="1200" kern="0" dirty="0">
                <a:solidFill>
                  <a:srgbClr val="0000FF"/>
                </a:solidFill>
              </a:rPr>
              <a:t>opens</a:t>
            </a:r>
          </a:p>
        </p:txBody>
      </p:sp>
      <p:sp>
        <p:nvSpPr>
          <p:cNvPr id="4" name="左大括号 3"/>
          <p:cNvSpPr/>
          <p:nvPr/>
        </p:nvSpPr>
        <p:spPr bwMode="auto">
          <a:xfrm>
            <a:off x="6019800" y="1600200"/>
            <a:ext cx="207962" cy="4572000"/>
          </a:xfrm>
          <a:prstGeom prst="leftBrace">
            <a:avLst>
              <a:gd name="adj1" fmla="val 8333"/>
              <a:gd name="adj2" fmla="val 18807"/>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77562853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Feedback type, general protocol and procedure, </a:t>
            </a:r>
            <a:r>
              <a:rPr lang="en-US" altLang="zh-CN" sz="2400" dirty="0" smtClean="0"/>
              <a:t>frame </a:t>
            </a:r>
            <a:r>
              <a:rPr lang="en-US" altLang="zh-CN" sz="2400" dirty="0"/>
              <a:t>format</a:t>
            </a:r>
          </a:p>
          <a:p>
            <a:pPr lvl="1" algn="just"/>
            <a:r>
              <a:rPr lang="en-US" altLang="zh-CN" sz="2400" dirty="0"/>
              <a:t>Technology and standardization gaps to support WLAN sensing</a:t>
            </a:r>
          </a:p>
          <a:p>
            <a:pPr lvl="1" algn="just"/>
            <a:r>
              <a:rPr lang="en-US" altLang="zh-CN" sz="2400" dirty="0" smtClean="0">
                <a:solidFill>
                  <a:srgbClr val="FF0000"/>
                </a:solidFill>
              </a:rPr>
              <a:t>Proposed Draft </a:t>
            </a:r>
            <a:r>
              <a:rPr lang="en-US" altLang="zh-CN" sz="2400" dirty="0">
                <a:solidFill>
                  <a:srgbClr val="FF0000"/>
                </a:solidFill>
              </a:rPr>
              <a:t>T</a:t>
            </a:r>
            <a:r>
              <a:rPr lang="en-US" altLang="zh-CN" sz="2400" dirty="0" smtClean="0">
                <a:solidFill>
                  <a:srgbClr val="FF0000"/>
                </a:solidFill>
              </a:rPr>
              <a:t>ext (</a:t>
            </a:r>
            <a:r>
              <a:rPr lang="en-US" altLang="zh-CN" sz="2400" dirty="0">
                <a:solidFill>
                  <a:srgbClr val="FF0000"/>
                </a:solidFill>
              </a:rPr>
              <a:t>or more detailed text documents contribution for SFD) </a:t>
            </a:r>
          </a:p>
          <a:p>
            <a:pPr lvl="1" algn="just"/>
            <a:r>
              <a:rPr lang="en-US" altLang="zh-CN" sz="2400" dirty="0"/>
              <a:t>Other?</a:t>
            </a:r>
          </a:p>
        </p:txBody>
      </p:sp>
    </p:spTree>
    <p:extLst>
      <p:ext uri="{BB962C8B-B14F-4D97-AF65-F5344CB8AC3E}">
        <p14:creationId xmlns:p14="http://schemas.microsoft.com/office/powerpoint/2010/main" val="147415486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10" name="Rectangle 3"/>
          <p:cNvSpPr txBox="1">
            <a:spLocks noChangeArrowheads="1"/>
          </p:cNvSpPr>
          <p:nvPr/>
        </p:nvSpPr>
        <p:spPr bwMode="auto">
          <a:xfrm>
            <a:off x="457200" y="914400"/>
            <a:ext cx="11277600" cy="5561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800" b="1" dirty="0">
                <a:cs typeface="Times New Roman" panose="02020603050405020304" pitchFamily="18" charset="0"/>
              </a:rPr>
              <a:t>Confirmed</a:t>
            </a:r>
            <a:r>
              <a:rPr lang="en-US" altLang="zh-CN" sz="1800" b="1" dirty="0" smtClean="0">
                <a:cs typeface="Times New Roman" panose="02020603050405020304" pitchFamily="18" charset="0"/>
              </a:rPr>
              <a:t>:</a:t>
            </a:r>
            <a:endParaRPr lang="en-US" altLang="zh-CN" sz="700" dirty="0"/>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u="sng" dirty="0" smtClean="0">
                <a:solidFill>
                  <a:srgbClr val="00B050"/>
                </a:solidFill>
                <a:cs typeface="Times New Roman" panose="02020603050405020304" pitchFamily="18" charset="0"/>
              </a:rPr>
              <a:t>April      </a:t>
            </a:r>
            <a:r>
              <a:rPr lang="en-US" altLang="zh-CN" sz="1400" u="sng" dirty="0">
                <a:solidFill>
                  <a:srgbClr val="00B050"/>
                </a:solidFill>
                <a:cs typeface="Times New Roman" panose="02020603050405020304" pitchFamily="18" charset="0"/>
              </a:rPr>
              <a:t>7    (Thursday),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strike="sngStrike" dirty="0">
                <a:solidFill>
                  <a:schemeClr val="bg1">
                    <a:lumMod val="50000"/>
                  </a:schemeClr>
                </a:solidFill>
                <a:cs typeface="Times New Roman" panose="02020603050405020304" pitchFamily="18" charset="0"/>
              </a:rPr>
              <a:t>April      11  (Monday),  10am - 12:00pm </a:t>
            </a:r>
            <a:r>
              <a:rPr lang="en-US" altLang="zh-CN" sz="1400" strike="sngStrike" dirty="0" smtClean="0">
                <a:solidFill>
                  <a:schemeClr val="bg1">
                    <a:lumMod val="50000"/>
                  </a:schemeClr>
                </a:solidFill>
                <a:cs typeface="Times New Roman" panose="02020603050405020304" pitchFamily="18" charset="0"/>
              </a:rPr>
              <a:t>ET</a:t>
            </a:r>
            <a:r>
              <a:rPr lang="en-US" altLang="zh-CN" sz="1400" dirty="0" smtClean="0">
                <a:solidFill>
                  <a:srgbClr val="00B050"/>
                </a:solidFill>
                <a:cs typeface="Times New Roman" panose="02020603050405020304" pitchFamily="18" charset="0"/>
              </a:rPr>
              <a:t>	April        </a:t>
            </a:r>
            <a:r>
              <a:rPr lang="en-US" altLang="zh-CN" sz="1400" dirty="0">
                <a:solidFill>
                  <a:srgbClr val="00B050"/>
                </a:solidFill>
                <a:cs typeface="Times New Roman" panose="02020603050405020304" pitchFamily="18" charset="0"/>
              </a:rPr>
              <a:t>12    (Tuesday),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smtClean="0">
                <a:solidFill>
                  <a:srgbClr val="00B0F0"/>
                </a:solidFill>
                <a:cs typeface="Times New Roman" panose="02020603050405020304" pitchFamily="18" charset="0"/>
              </a:rPr>
              <a:t>April      14  (Thursday), 23</a:t>
            </a:r>
            <a:r>
              <a:rPr lang="zh-CN" altLang="en-US" sz="1400" dirty="0" smtClean="0">
                <a:solidFill>
                  <a:srgbClr val="00B0F0"/>
                </a:solidFill>
                <a:cs typeface="Times New Roman" panose="02020603050405020304" pitchFamily="18" charset="0"/>
              </a:rPr>
              <a:t>：</a:t>
            </a:r>
            <a:r>
              <a:rPr lang="en-US" altLang="zh-CN" sz="1400" dirty="0" smtClean="0">
                <a:solidFill>
                  <a:srgbClr val="00B0F0"/>
                </a:solidFill>
                <a:cs typeface="Times New Roman" panose="02020603050405020304" pitchFamily="18" charset="0"/>
              </a:rPr>
              <a:t>00 - 01:00am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smtClean="0">
                <a:solidFill>
                  <a:srgbClr val="00B050"/>
                </a:solidFill>
                <a:cs typeface="Times New Roman" panose="02020603050405020304" pitchFamily="18" charset="0"/>
              </a:rPr>
              <a:t>April      18  (Monday),  10am - 12:00pm ET	April        19    (Tuesday),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smtClean="0">
                <a:solidFill>
                  <a:srgbClr val="00B0F0"/>
                </a:solidFill>
                <a:cs typeface="Times New Roman" panose="02020603050405020304" pitchFamily="18" charset="0"/>
              </a:rPr>
              <a:t>April      </a:t>
            </a:r>
            <a:r>
              <a:rPr lang="en-US" altLang="zh-CN" sz="1400" dirty="0">
                <a:solidFill>
                  <a:srgbClr val="00B0F0"/>
                </a:solidFill>
                <a:cs typeface="Times New Roman" panose="02020603050405020304" pitchFamily="18" charset="0"/>
              </a:rPr>
              <a:t>21  (Thursday), 23</a:t>
            </a:r>
            <a:r>
              <a:rPr lang="zh-CN" altLang="en-US" sz="1400" dirty="0">
                <a:solidFill>
                  <a:srgbClr val="00B0F0"/>
                </a:solidFill>
                <a:cs typeface="Times New Roman" panose="02020603050405020304" pitchFamily="18" charset="0"/>
              </a:rPr>
              <a:t>：</a:t>
            </a:r>
            <a:r>
              <a:rPr lang="en-US" altLang="zh-CN" sz="1400" dirty="0">
                <a:solidFill>
                  <a:srgbClr val="00B0F0"/>
                </a:solidFill>
                <a:cs typeface="Times New Roman" panose="02020603050405020304" pitchFamily="18" charset="0"/>
              </a:rPr>
              <a:t>00 - 01:00am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50"/>
                </a:solidFill>
                <a:cs typeface="Times New Roman" panose="02020603050405020304" pitchFamily="18" charset="0"/>
              </a:rPr>
              <a:t>April      25  (Monday),  10am - 12:00pm </a:t>
            </a:r>
            <a:r>
              <a:rPr lang="en-US" altLang="zh-CN" sz="1400" dirty="0" smtClean="0">
                <a:solidFill>
                  <a:srgbClr val="00B050"/>
                </a:solidFill>
                <a:cs typeface="Times New Roman" panose="02020603050405020304" pitchFamily="18" charset="0"/>
              </a:rPr>
              <a:t>ET	April        </a:t>
            </a:r>
            <a:r>
              <a:rPr lang="en-US" altLang="zh-CN" sz="1400" dirty="0">
                <a:solidFill>
                  <a:srgbClr val="00B050"/>
                </a:solidFill>
                <a:cs typeface="Times New Roman" panose="02020603050405020304" pitchFamily="18" charset="0"/>
              </a:rPr>
              <a:t>26    (Tuesday),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F0"/>
                </a:solidFill>
                <a:cs typeface="Times New Roman" panose="02020603050405020304" pitchFamily="18" charset="0"/>
              </a:rPr>
              <a:t>April      28  (Thursday), 23</a:t>
            </a:r>
            <a:r>
              <a:rPr lang="zh-CN" altLang="en-US" sz="1400" dirty="0">
                <a:solidFill>
                  <a:srgbClr val="00B0F0"/>
                </a:solidFill>
                <a:cs typeface="Times New Roman" panose="02020603050405020304" pitchFamily="18" charset="0"/>
              </a:rPr>
              <a:t>：</a:t>
            </a:r>
            <a:r>
              <a:rPr lang="en-US" altLang="zh-CN" sz="1400" dirty="0">
                <a:solidFill>
                  <a:srgbClr val="00B0F0"/>
                </a:solidFill>
                <a:cs typeface="Times New Roman" panose="02020603050405020304" pitchFamily="18" charset="0"/>
              </a:rPr>
              <a:t>00 - 01:00am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u="sng" dirty="0">
                <a:solidFill>
                  <a:srgbClr val="00B050"/>
                </a:solidFill>
                <a:cs typeface="Times New Roman" panose="02020603050405020304" pitchFamily="18" charset="0"/>
              </a:rPr>
              <a:t>May       5    (Thursday), 10am - 12:00pm ET</a:t>
            </a:r>
          </a:p>
          <a:p>
            <a:pPr lvl="1" indent="-228600" algn="just">
              <a:spcBef>
                <a:spcPct val="0"/>
              </a:spcBef>
              <a:spcAft>
                <a:spcPts val="0"/>
              </a:spcAft>
              <a:buClr>
                <a:srgbClr val="000000"/>
              </a:buClr>
              <a:buFont typeface="Arial" panose="020B0604020202020204" pitchFamily="34" charset="0"/>
              <a:buChar char="•"/>
              <a:defRPr/>
            </a:pPr>
            <a:endParaRPr lang="en-US" altLang="zh-CN" sz="800" b="1" dirty="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400" dirty="0" smtClean="0">
              <a:cs typeface="Times New Roman" panose="02020603050405020304" pitchFamily="18" charset="0"/>
            </a:endParaRPr>
          </a:p>
          <a:p>
            <a:pPr marL="361950" lvl="1" indent="-361950" algn="just">
              <a:spcBef>
                <a:spcPct val="0"/>
              </a:spcBef>
              <a:spcAft>
                <a:spcPts val="0"/>
              </a:spcAft>
              <a:buClr>
                <a:srgbClr val="000000"/>
              </a:buClr>
              <a:buNone/>
              <a:defRPr/>
            </a:pPr>
            <a:r>
              <a:rPr lang="en-US" altLang="zh-CN" sz="1800" dirty="0"/>
              <a:t>	</a:t>
            </a:r>
            <a:r>
              <a:rPr lang="en-US" altLang="zh-CN" sz="1800" dirty="0" smtClean="0"/>
              <a:t>May </a:t>
            </a:r>
            <a:r>
              <a:rPr lang="en-US" altLang="zh-CN" sz="1800" dirty="0"/>
              <a:t>interim 2022 (May </a:t>
            </a:r>
            <a:r>
              <a:rPr lang="en-US" altLang="zh-CN" sz="1800" dirty="0" smtClean="0"/>
              <a:t>8-17)</a:t>
            </a:r>
            <a:endParaRPr lang="en-US" altLang="zh-CN" sz="18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smtClean="0">
                <a:solidFill>
                  <a:srgbClr val="00B050"/>
                </a:solidFill>
                <a:cs typeface="Times New Roman" panose="02020603050405020304" pitchFamily="18" charset="0"/>
              </a:rPr>
              <a:t>May        </a:t>
            </a:r>
            <a:r>
              <a:rPr lang="en-US" altLang="zh-CN" sz="1400" dirty="0">
                <a:solidFill>
                  <a:srgbClr val="00B050"/>
                </a:solidFill>
                <a:cs typeface="Times New Roman" panose="02020603050405020304" pitchFamily="18" charset="0"/>
              </a:rPr>
              <a:t>10   (Tuesday),		10am - 12:00pm ET</a:t>
            </a:r>
            <a:endParaRPr lang="en-US" altLang="zh-CN" sz="1100" strike="sngStrike"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u="sng" dirty="0">
                <a:solidFill>
                  <a:srgbClr val="00B0F0"/>
                </a:solidFill>
                <a:cs typeface="Times New Roman" panose="02020603050405020304" pitchFamily="18" charset="0"/>
              </a:rPr>
              <a:t>May 	11   (Wednesday),		23</a:t>
            </a:r>
            <a:r>
              <a:rPr lang="zh-CN" altLang="en-US" sz="1400" u="sng" dirty="0">
                <a:solidFill>
                  <a:srgbClr val="00B0F0"/>
                </a:solidFill>
                <a:cs typeface="Times New Roman" panose="02020603050405020304" pitchFamily="18" charset="0"/>
              </a:rPr>
              <a:t>：</a:t>
            </a:r>
            <a:r>
              <a:rPr lang="en-US" altLang="zh-CN" sz="1400" u="sng" dirty="0">
                <a:solidFill>
                  <a:srgbClr val="00B0F0"/>
                </a:solidFill>
                <a:cs typeface="Times New Roman" panose="02020603050405020304" pitchFamily="18" charset="0"/>
              </a:rPr>
              <a:t>00 - 01:00am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50"/>
                </a:solidFill>
                <a:cs typeface="Times New Roman" panose="02020603050405020304" pitchFamily="18" charset="0"/>
              </a:rPr>
              <a:t>May 	13  (Friday),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50"/>
                </a:solidFill>
                <a:cs typeface="Times New Roman" panose="02020603050405020304" pitchFamily="18" charset="0"/>
              </a:rPr>
              <a:t>May 	16  (Monday),		10am - 12:00pm ET</a:t>
            </a:r>
          </a:p>
          <a:p>
            <a:pPr marL="0" lvl="1" indent="0" algn="just">
              <a:spcBef>
                <a:spcPct val="0"/>
              </a:spcBef>
              <a:spcAft>
                <a:spcPts val="300"/>
              </a:spcAft>
              <a:buClr>
                <a:srgbClr val="000000"/>
              </a:buClr>
              <a:buNone/>
              <a:defRPr/>
            </a:pPr>
            <a:endParaRPr lang="en-US" altLang="zh-CN" sz="1400" dirty="0" smtClean="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400" dirty="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400" dirty="0" smtClean="0">
              <a:cs typeface="Times New Roman" panose="02020603050405020304" pitchFamily="18" charset="0"/>
            </a:endParaRPr>
          </a:p>
          <a:p>
            <a:pPr marL="0" lvl="1" indent="0" algn="just">
              <a:spcBef>
                <a:spcPct val="0"/>
              </a:spcBef>
              <a:spcAft>
                <a:spcPts val="300"/>
              </a:spcAft>
              <a:buClr>
                <a:srgbClr val="000000"/>
              </a:buClr>
              <a:buNone/>
              <a:defRPr/>
            </a:pPr>
            <a:r>
              <a:rPr lang="en-US" altLang="zh-CN" sz="1400" dirty="0" smtClean="0">
                <a:cs typeface="Times New Roman" panose="02020603050405020304" pitchFamily="18" charset="0"/>
              </a:rPr>
              <a:t>** </a:t>
            </a:r>
            <a:r>
              <a:rPr lang="en-US" altLang="zh-CN" sz="1400" dirty="0">
                <a:cs typeface="Times New Roman" panose="02020603050405020304" pitchFamily="18" charset="0"/>
              </a:rPr>
              <a:t>Note: </a:t>
            </a:r>
          </a:p>
          <a:p>
            <a:pPr marL="0" lvl="1" indent="0" algn="just">
              <a:spcBef>
                <a:spcPct val="0"/>
              </a:spcBef>
              <a:spcAft>
                <a:spcPts val="300"/>
              </a:spcAft>
              <a:buClr>
                <a:srgbClr val="000000"/>
              </a:buClr>
              <a:buNone/>
              <a:defRPr/>
            </a:pPr>
            <a:r>
              <a:rPr lang="en-US" altLang="zh-CN" sz="1100" dirty="0">
                <a:cs typeface="Times New Roman" panose="02020603050405020304" pitchFamily="18" charset="0"/>
              </a:rPr>
              <a:t>1. when conflict with CAC, the call will be changed from </a:t>
            </a:r>
            <a:r>
              <a:rPr lang="en-US" altLang="zh-CN" sz="1100" dirty="0">
                <a:solidFill>
                  <a:srgbClr val="FF3300"/>
                </a:solidFill>
                <a:cs typeface="Times New Roman" panose="02020603050405020304" pitchFamily="18" charset="0"/>
              </a:rPr>
              <a:t>10am</a:t>
            </a:r>
            <a:r>
              <a:rPr lang="en-US" altLang="zh-CN" sz="1100" dirty="0">
                <a:cs typeface="Times New Roman" panose="02020603050405020304" pitchFamily="18" charset="0"/>
              </a:rPr>
              <a:t> -12:00pm to </a:t>
            </a:r>
            <a:r>
              <a:rPr lang="en-US" altLang="zh-CN" sz="1100" dirty="0">
                <a:solidFill>
                  <a:srgbClr val="FF3300"/>
                </a:solidFill>
                <a:cs typeface="Times New Roman" panose="02020603050405020304" pitchFamily="18" charset="0"/>
              </a:rPr>
              <a:t>11am</a:t>
            </a:r>
            <a:r>
              <a:rPr lang="en-US" altLang="zh-CN" sz="1100" dirty="0">
                <a:cs typeface="Times New Roman" panose="02020603050405020304" pitchFamily="18" charset="0"/>
              </a:rPr>
              <a:t> -12:00pm (March - May 2022 CAC calls (TBD):   )</a:t>
            </a:r>
          </a:p>
          <a:p>
            <a:pPr marL="0" lvl="1" indent="0" algn="just">
              <a:spcBef>
                <a:spcPct val="0"/>
              </a:spcBef>
              <a:spcAft>
                <a:spcPts val="300"/>
              </a:spcAft>
              <a:buClr>
                <a:srgbClr val="000000"/>
              </a:buClr>
              <a:buNone/>
              <a:defRPr/>
            </a:pPr>
            <a:r>
              <a:rPr lang="en-US" altLang="zh-CN" sz="1100" dirty="0">
                <a:cs typeface="Times New Roman" panose="02020603050405020304" pitchFamily="18" charset="0"/>
              </a:rPr>
              <a:t>2. </a:t>
            </a:r>
            <a:r>
              <a:rPr lang="en-US" altLang="zh-CN" sz="1100" dirty="0">
                <a:cs typeface="MS PGothic" charset="0"/>
              </a:rPr>
              <a:t>Thursday </a:t>
            </a:r>
            <a:r>
              <a:rPr lang="en-US" altLang="zh-CN" sz="1100" dirty="0">
                <a:solidFill>
                  <a:srgbClr val="00B0F0"/>
                </a:solidFill>
                <a:cs typeface="Times New Roman" panose="02020603050405020304" pitchFamily="18" charset="0"/>
              </a:rPr>
              <a:t>23:00 - 01:00am ET </a:t>
            </a:r>
            <a:r>
              <a:rPr lang="en-US" altLang="zh-CN" sz="1100" dirty="0">
                <a:cs typeface="MS PGothic" charset="0"/>
              </a:rPr>
              <a:t>(Thursday 20</a:t>
            </a:r>
            <a:r>
              <a:rPr lang="zh-CN" altLang="en-US" sz="1100" dirty="0">
                <a:cs typeface="MS PGothic" charset="0"/>
              </a:rPr>
              <a:t>：</a:t>
            </a:r>
            <a:r>
              <a:rPr lang="en-US" altLang="zh-CN" sz="1100" dirty="0">
                <a:cs typeface="MS PGothic" charset="0"/>
              </a:rPr>
              <a:t>00  – 22:00 PT, Friday 11am-13:00 in China, Friday 6am-8am in Israel, Friday 5am – 7am in Central Europe), and </a:t>
            </a:r>
            <a:r>
              <a:rPr lang="en-US" altLang="zh-CN" sz="1100" dirty="0">
                <a:solidFill>
                  <a:srgbClr val="0000FF"/>
                </a:solidFill>
                <a:cs typeface="MS PGothic" charset="0"/>
              </a:rPr>
              <a:t>Sang Kim </a:t>
            </a:r>
            <a:r>
              <a:rPr lang="en-US" altLang="zh-CN" sz="1100" dirty="0">
                <a:cs typeface="MS PGothic" charset="0"/>
              </a:rPr>
              <a:t>will help to take the minutes for these slots.</a:t>
            </a:r>
            <a:endParaRPr lang="zh-CN" altLang="en-US" sz="1100" dirty="0"/>
          </a:p>
        </p:txBody>
      </p:sp>
    </p:spTree>
    <p:extLst>
      <p:ext uri="{BB962C8B-B14F-4D97-AF65-F5344CB8AC3E}">
        <p14:creationId xmlns:p14="http://schemas.microsoft.com/office/powerpoint/2010/main" val="337121304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88 (</a:t>
            </a:r>
            <a:r>
              <a:rPr lang="en-US" altLang="zh-CN" sz="4000" dirty="0" smtClean="0">
                <a:solidFill>
                  <a:srgbClr val="0000FF"/>
                </a:solidFill>
              </a:rPr>
              <a:t>April 12</a:t>
            </a:r>
            <a:r>
              <a:rPr lang="en-US" altLang="zh-CN" sz="4000" dirty="0" smtClean="0"/>
              <a:t>)</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22/0370r3	 </a:t>
            </a:r>
            <a:r>
              <a:rPr lang="en-US" altLang="zh-CN" sz="1600" dirty="0"/>
              <a:t>	</a:t>
            </a:r>
            <a:r>
              <a:rPr lang="en-US" altLang="zh-CN" sz="1600" dirty="0" smtClean="0"/>
              <a:t>PDT-DMG-Multi-Static-Instance</a:t>
            </a:r>
            <a:endParaRPr lang="en-US" altLang="zh-CN" sz="1600" b="1" kern="0" dirty="0" smtClean="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 </a:t>
            </a:r>
            <a:r>
              <a:rPr lang="en-US" altLang="zh-CN" sz="1800" b="1" kern="0" dirty="0" smtClean="0"/>
              <a:t>	</a:t>
            </a:r>
            <a:r>
              <a:rPr lang="en-US" altLang="zh-CN" sz="1800" b="1" kern="0" dirty="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22/0370r3</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17/6/17</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361830190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89</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22/0524r1 </a:t>
            </a:r>
            <a:r>
              <a:rPr lang="en-US" altLang="zh-CN" sz="1600" dirty="0"/>
              <a:t>	Proposed Draft Text for SBP and Motion 60</a:t>
            </a: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Claudio da Silva </a:t>
            </a:r>
            <a:r>
              <a:rPr lang="en-US" altLang="zh-CN" sz="1800" b="1" kern="0" dirty="0" smtClean="0"/>
              <a:t>	</a:t>
            </a:r>
            <a:r>
              <a:rPr lang="en-US" altLang="zh-CN" sz="1800" b="1" kern="0" dirty="0"/>
              <a:t>	</a:t>
            </a:r>
            <a:r>
              <a:rPr lang="en-US" altLang="zh-CN" sz="1800" b="1" dirty="0"/>
              <a:t>	</a:t>
            </a:r>
            <a:r>
              <a:rPr lang="en-US" altLang="zh-CN" sz="1800" b="1" kern="0" dirty="0"/>
              <a:t>Second: </a:t>
            </a:r>
            <a:r>
              <a:rPr lang="en-US" altLang="zh-CN" sz="1800" b="1" kern="0" dirty="0" err="1"/>
              <a:t>Jinsoo</a:t>
            </a:r>
            <a:r>
              <a:rPr lang="en-US" altLang="zh-CN" sz="1800" b="1" kern="0" dirty="0"/>
              <a:t> Choi</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8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22/0524r1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59533876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90</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22/0521r1 	</a:t>
            </a:r>
            <a:r>
              <a:rPr lang="it-IT" altLang="zh-CN" sz="1600" dirty="0"/>
              <a:t>PDT STA to STA </a:t>
            </a:r>
            <a:r>
              <a:rPr lang="it-IT" altLang="zh-CN" sz="1600" dirty="0" smtClean="0"/>
              <a:t>Sensing</a:t>
            </a:r>
          </a:p>
          <a:p>
            <a:pPr lvl="1">
              <a:buFont typeface="Arial" panose="020B0604020202020204" pitchFamily="34" charset="0"/>
              <a:buChar char="–"/>
              <a:defRPr/>
            </a:pPr>
            <a:endParaRPr lang="it-IT"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Sang Kim </a:t>
            </a:r>
            <a:r>
              <a:rPr lang="en-US" altLang="zh-CN" sz="1800" b="1" kern="0" dirty="0" smtClean="0"/>
              <a:t>	</a:t>
            </a:r>
            <a:r>
              <a:rPr lang="en-US" altLang="zh-CN" sz="1800" b="1" kern="0" dirty="0"/>
              <a:t>	</a:t>
            </a:r>
            <a:r>
              <a:rPr lang="en-US" altLang="zh-CN" sz="1800" b="1" dirty="0"/>
              <a:t>	</a:t>
            </a:r>
            <a:r>
              <a:rPr lang="en-US" altLang="zh-CN" sz="1800" b="1" kern="0" dirty="0"/>
              <a:t>Second: </a:t>
            </a:r>
            <a:r>
              <a:rPr lang="en-US" altLang="zh-CN" sz="1800" b="1" kern="0" dirty="0" err="1"/>
              <a:t>Dongguk</a:t>
            </a:r>
            <a:r>
              <a:rPr lang="en-US" altLang="zh-CN" sz="1800" b="1" kern="0" dirty="0"/>
              <a:t> Lim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22/0521r1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123042477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91</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22/0513r2 </a:t>
            </a:r>
            <a:r>
              <a:rPr lang="en-US" altLang="zh-CN" sz="1600" dirty="0"/>
              <a:t>	Proposed Draft Text for MLME - Part </a:t>
            </a:r>
            <a:r>
              <a:rPr lang="en-US" altLang="zh-CN" sz="1600" dirty="0" smtClean="0"/>
              <a:t>II</a:t>
            </a:r>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err="1"/>
              <a:t>Rui</a:t>
            </a:r>
            <a:r>
              <a:rPr lang="en-US" altLang="zh-CN" sz="1800" b="1" kern="0" dirty="0"/>
              <a:t> Du </a:t>
            </a:r>
            <a:r>
              <a:rPr lang="en-US" altLang="zh-CN" sz="1800" b="1" kern="0" dirty="0" smtClean="0"/>
              <a:t>	</a:t>
            </a:r>
            <a:r>
              <a:rPr lang="en-US" altLang="zh-CN" sz="1800" b="1" kern="0" dirty="0"/>
              <a:t>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22/0513r1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37831265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92</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22/0132r</a:t>
            </a:r>
            <a:r>
              <a:rPr lang="en-US" altLang="zh-CN" sz="1600" dirty="0"/>
              <a:t>6</a:t>
            </a:r>
            <a:r>
              <a:rPr lang="en-US" altLang="zh-CN" sz="1600" dirty="0" smtClean="0"/>
              <a:t> </a:t>
            </a:r>
            <a:r>
              <a:rPr lang="en-US" altLang="zh-CN" sz="1600" dirty="0"/>
              <a:t>	PDT for DMG sensing monostatic </a:t>
            </a:r>
            <a:r>
              <a:rPr lang="en-US" altLang="zh-CN" sz="1600" dirty="0" smtClean="0"/>
              <a:t>configurations</a:t>
            </a:r>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Rui Du	</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22/0132r</a:t>
            </a:r>
            <a:r>
              <a:rPr lang="en-US" altLang="zh-CN" dirty="0"/>
              <a:t>6</a:t>
            </a:r>
            <a:r>
              <a:rPr lang="en-US" altLang="zh-CN" dirty="0" smtClean="0"/>
              <a:t>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17237970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93</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22/0555r1 </a:t>
            </a:r>
            <a:r>
              <a:rPr lang="en-US" altLang="zh-CN" sz="1600" dirty="0"/>
              <a:t>	Proposed Draft Text for SBP Procedure Enhancement</a:t>
            </a:r>
          </a:p>
          <a:p>
            <a:pPr lvl="1">
              <a:buFont typeface="Arial" panose="020B0604020202020204" pitchFamily="34" charset="0"/>
              <a:buChar char="–"/>
              <a:defRPr/>
            </a:pPr>
            <a:endParaRPr lang="en-US" altLang="zh-CN" sz="1600" dirty="0" smtClean="0"/>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Enrico Rantala </a:t>
            </a:r>
            <a:r>
              <a:rPr lang="en-US" altLang="zh-CN" sz="1800" b="1" kern="0" dirty="0" smtClean="0"/>
              <a:t>	</a:t>
            </a:r>
            <a:r>
              <a:rPr lang="en-US" altLang="zh-CN" sz="1800" b="1" kern="0" dirty="0"/>
              <a:t>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22/0555r1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178753487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94 (</a:t>
            </a:r>
            <a:r>
              <a:rPr lang="en-US" altLang="zh-CN" sz="4000" dirty="0" smtClean="0">
                <a:solidFill>
                  <a:srgbClr val="FF0000"/>
                </a:solidFill>
              </a:rPr>
              <a:t>Record</a:t>
            </a:r>
            <a:r>
              <a:rPr lang="en-US" altLang="zh-CN" sz="4000" dirty="0" smtClean="0"/>
              <a:t>)</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22/0464r2</a:t>
            </a:r>
            <a:r>
              <a:rPr lang="en-US" altLang="zh-CN" sz="1600" dirty="0"/>
              <a:t>	PDT EDMG Multi-Static PPDU structure</a:t>
            </a:r>
          </a:p>
          <a:p>
            <a:pPr lvl="1">
              <a:buFont typeface="Arial" panose="020B0604020202020204" pitchFamily="34" charset="0"/>
              <a:buChar char="–"/>
              <a:defRPr/>
            </a:pPr>
            <a:endParaRPr lang="en-US" altLang="zh-CN" sz="1600" dirty="0" smtClean="0"/>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a:t>
            </a:r>
            <a:r>
              <a:rPr lang="en-US" altLang="zh-CN" sz="1800" b="1" kern="0" dirty="0" smtClean="0"/>
              <a:t>	</a:t>
            </a:r>
            <a:r>
              <a:rPr lang="en-US" altLang="zh-CN" sz="1800" b="1" kern="0" dirty="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a:t>Preliminary Result: (   </a:t>
            </a:r>
            <a:r>
              <a:rPr lang="en-US" altLang="zh-CN" sz="1800" b="1" kern="0" dirty="0" smtClean="0"/>
              <a:t>12Y</a:t>
            </a:r>
            <a:r>
              <a:rPr lang="en-US" altLang="zh-CN" sz="1800" b="1" kern="0" dirty="0"/>
              <a:t>/ </a:t>
            </a:r>
            <a:r>
              <a:rPr lang="en-US" altLang="zh-CN" sz="1800" b="1" kern="0" dirty="0" smtClean="0"/>
              <a:t>7 </a:t>
            </a:r>
            <a:r>
              <a:rPr lang="en-US" altLang="zh-CN" sz="1800" b="1" kern="0" dirty="0"/>
              <a:t>N/  </a:t>
            </a:r>
            <a:r>
              <a:rPr lang="en-US" altLang="zh-CN" sz="1800" b="1" kern="0" dirty="0" smtClean="0"/>
              <a:t>21A</a:t>
            </a:r>
            <a:r>
              <a:rPr lang="en-US" altLang="zh-CN" sz="1800" b="1" kern="0" dirty="0"/>
              <a:t>)</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FF0000"/>
                </a:highlight>
              </a:rPr>
              <a:t>Motion Fails </a:t>
            </a:r>
            <a:r>
              <a:rPr lang="en-US" altLang="zh-CN" sz="1800" dirty="0" smtClean="0">
                <a:highlight>
                  <a:srgbClr val="FF0000"/>
                </a:highlight>
              </a:rPr>
              <a:t>(12Y</a:t>
            </a:r>
            <a:r>
              <a:rPr lang="en-US" altLang="zh-CN" sz="1800" dirty="0">
                <a:highlight>
                  <a:srgbClr val="FF0000"/>
                </a:highlight>
              </a:rPr>
              <a:t>, </a:t>
            </a:r>
            <a:r>
              <a:rPr lang="en-US" altLang="zh-CN" sz="1800" dirty="0" smtClean="0">
                <a:highlight>
                  <a:srgbClr val="FF0000"/>
                </a:highlight>
              </a:rPr>
              <a:t>7N</a:t>
            </a:r>
            <a:r>
              <a:rPr lang="en-US" altLang="zh-CN" sz="1800" dirty="0">
                <a:highlight>
                  <a:srgbClr val="FF0000"/>
                </a:highlight>
              </a:rPr>
              <a:t>, </a:t>
            </a:r>
            <a:r>
              <a:rPr lang="en-US" altLang="zh-CN" sz="1800" dirty="0" smtClean="0">
                <a:highlight>
                  <a:srgbClr val="FF0000"/>
                </a:highlight>
              </a:rPr>
              <a:t>21A</a:t>
            </a:r>
            <a:r>
              <a:rPr lang="en-US" altLang="zh-CN" sz="1800" dirty="0">
                <a:highlight>
                  <a:srgbClr val="FF0000"/>
                </a:highlight>
              </a:rPr>
              <a:t>)</a:t>
            </a: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0</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smtClean="0"/>
              <a:t>Related document </a:t>
            </a:r>
            <a:r>
              <a:rPr lang="en-US" altLang="zh-CN" dirty="0"/>
              <a:t>22/0464r2</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12Y / 10N / 23A</a:t>
            </a:r>
            <a:endParaRPr lang="en-US" altLang="zh-CN" kern="0" dirty="0"/>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332981224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smtClean="0"/>
              <a:t>    This </a:t>
            </a:r>
            <a:r>
              <a:rPr lang="en-US" altLang="en-US" dirty="0"/>
              <a:t>presentation contains the IEEE 802.11 Task Group bf agenda items for the teleconference calls on </a:t>
            </a:r>
          </a:p>
          <a:p>
            <a:pPr marL="285750" indent="-285750" algn="just"/>
            <a:r>
              <a:rPr lang="en-US" altLang="en-US" sz="1800" dirty="0">
                <a:solidFill>
                  <a:srgbClr val="0000FF"/>
                </a:solidFill>
              </a:rPr>
              <a:t>April 	7, 11, 12,  	18, 19	       25, 26, 	  May 5	10:00 - 12:00 ET</a:t>
            </a:r>
          </a:p>
          <a:p>
            <a:pPr marL="285750" indent="-285750" algn="just"/>
            <a:r>
              <a:rPr lang="en-US" altLang="en-US" sz="1800" dirty="0" smtClean="0">
                <a:solidFill>
                  <a:srgbClr val="0000FF"/>
                </a:solidFill>
              </a:rPr>
              <a:t>April </a:t>
            </a:r>
            <a:r>
              <a:rPr lang="en-US" altLang="en-US" sz="1800" dirty="0">
                <a:solidFill>
                  <a:srgbClr val="0000FF"/>
                </a:solidFill>
              </a:rPr>
              <a:t>		     14,		21,	        28		</a:t>
            </a:r>
            <a:r>
              <a:rPr lang="en-US" altLang="en-US" sz="1800" dirty="0" smtClean="0">
                <a:solidFill>
                  <a:srgbClr val="0000FF"/>
                </a:solidFill>
              </a:rPr>
              <a:t>23：00 </a:t>
            </a:r>
            <a:r>
              <a:rPr lang="en-US" altLang="en-US" sz="1800" dirty="0">
                <a:solidFill>
                  <a:srgbClr val="0000FF"/>
                </a:solidFill>
              </a:rPr>
              <a:t>- 01:00 </a:t>
            </a:r>
            <a:r>
              <a:rPr lang="en-US" altLang="en-US" sz="1800" dirty="0" smtClean="0">
                <a:solidFill>
                  <a:srgbClr val="0000FF"/>
                </a:solidFill>
              </a:rPr>
              <a:t>ET</a:t>
            </a:r>
            <a:r>
              <a:rPr lang="en-US" altLang="en-US" dirty="0" smtClean="0"/>
              <a:t>.</a:t>
            </a:r>
            <a:endParaRPr lang="en-US" altLang="en-US" dirty="0"/>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April </a:t>
            </a:r>
            <a:r>
              <a:rPr lang="en-US" altLang="zh-CN" sz="4000" dirty="0" smtClean="0">
                <a:solidFill>
                  <a:srgbClr val="0000FF"/>
                </a:solidFill>
              </a:rPr>
              <a:t>14</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224083695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838200"/>
            <a:ext cx="112776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a:t>Motion </a:t>
            </a:r>
            <a:r>
              <a:rPr lang="en-US" altLang="zh-CN" sz="4000" smtClean="0">
                <a:solidFill>
                  <a:srgbClr val="0000FF"/>
                </a:solidFill>
              </a:rPr>
              <a:t>95 </a:t>
            </a:r>
            <a:r>
              <a:rPr lang="en-US" altLang="zh-CN" sz="4000" dirty="0" smtClean="0">
                <a:solidFill>
                  <a:srgbClr val="0000FF"/>
                </a:solidFill>
              </a:rPr>
              <a:t>(Comment </a:t>
            </a:r>
            <a:r>
              <a:rPr lang="en-US" altLang="zh-CN" sz="4000" dirty="0">
                <a:solidFill>
                  <a:srgbClr val="0000FF"/>
                </a:solidFill>
              </a:rPr>
              <a:t>collection on </a:t>
            </a:r>
            <a:r>
              <a:rPr lang="en-US" altLang="zh-CN" sz="4000" dirty="0" err="1">
                <a:solidFill>
                  <a:srgbClr val="0000FF"/>
                </a:solidFill>
              </a:rPr>
              <a:t>TGbf</a:t>
            </a:r>
            <a:r>
              <a:rPr lang="en-US" altLang="zh-CN" sz="4000" dirty="0">
                <a:solidFill>
                  <a:srgbClr val="0000FF"/>
                </a:solidFill>
              </a:rPr>
              <a:t> D0.1)</a:t>
            </a:r>
            <a:endParaRPr lang="en-US" altLang="en-US" sz="3600" dirty="0">
              <a:solidFill>
                <a:srgbClr val="0000FF"/>
              </a:solidFill>
            </a:endParaRPr>
          </a:p>
        </p:txBody>
      </p:sp>
      <p:sp>
        <p:nvSpPr>
          <p:cNvPr id="5" name="Rectangle 3"/>
          <p:cNvSpPr txBox="1">
            <a:spLocks noChangeArrowheads="1"/>
          </p:cNvSpPr>
          <p:nvPr/>
        </p:nvSpPr>
        <p:spPr bwMode="auto">
          <a:xfrm>
            <a:off x="914400" y="1524000"/>
            <a:ext cx="10668000" cy="396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1050" kern="0" dirty="0"/>
          </a:p>
          <a:p>
            <a:pPr marL="342900" lvl="1" indent="-342900" algn="just">
              <a:buFont typeface="Arial" panose="020B0604020202020204" pitchFamily="34" charset="0"/>
              <a:buChar char="•"/>
              <a:defRPr/>
            </a:pPr>
            <a:r>
              <a:rPr lang="en-US" altLang="zh-CN" sz="2400" b="1" kern="0" dirty="0"/>
              <a:t>Move to instruct the </a:t>
            </a:r>
            <a:r>
              <a:rPr lang="en-US" altLang="zh-CN" sz="2400" b="1" kern="0" dirty="0" err="1"/>
              <a:t>TGbf</a:t>
            </a:r>
            <a:r>
              <a:rPr lang="en-US" altLang="zh-CN" sz="2400" b="1" kern="0" dirty="0"/>
              <a:t> editor to prepare </a:t>
            </a:r>
            <a:r>
              <a:rPr lang="en-US" altLang="zh-CN" sz="2400" b="1" kern="0" dirty="0" err="1"/>
              <a:t>TGbf</a:t>
            </a:r>
            <a:r>
              <a:rPr lang="en-US" altLang="zh-CN" sz="2400" b="1" kern="0" dirty="0"/>
              <a:t> D0.1 and launch a 30-day comment collection on </a:t>
            </a:r>
            <a:r>
              <a:rPr lang="en-US" altLang="zh-CN" sz="2400" b="1" kern="0" dirty="0" err="1"/>
              <a:t>TGbf</a:t>
            </a:r>
            <a:r>
              <a:rPr lang="en-US" altLang="zh-CN" sz="2400" b="1" kern="0" dirty="0"/>
              <a:t> D0.1.</a:t>
            </a:r>
          </a:p>
          <a:p>
            <a:pPr marL="342900" lvl="1" indent="-342900" algn="just">
              <a:buFont typeface="Arial" panose="020B0604020202020204" pitchFamily="34" charset="0"/>
              <a:buChar char="•"/>
              <a:defRPr/>
            </a:pPr>
            <a:endParaRPr lang="en-US" altLang="zh-CN" sz="2400" b="1" kern="0" dirty="0"/>
          </a:p>
          <a:p>
            <a:pPr marL="342900" lvl="1" indent="-342900" algn="just">
              <a:buFont typeface="Arial" panose="020B0604020202020204" pitchFamily="34" charset="0"/>
              <a:buChar char="•"/>
              <a:defRPr/>
            </a:pPr>
            <a:endParaRPr lang="en-US" altLang="zh-CN" sz="2400" b="1" kern="0" dirty="0"/>
          </a:p>
          <a:p>
            <a:pPr marL="342900" lvl="1" indent="-342900" algn="just">
              <a:buFont typeface="Arial" panose="020B0604020202020204" pitchFamily="34" charset="0"/>
              <a:buChar char="•"/>
              <a:defRPr/>
            </a:pPr>
            <a:r>
              <a:rPr lang="en-US" altLang="zh-CN" sz="2400" b="1" kern="0" dirty="0"/>
              <a:t>Move: Claudio Da Silva 	</a:t>
            </a:r>
            <a:r>
              <a:rPr lang="en-US" altLang="zh-CN" sz="2400" b="1" dirty="0"/>
              <a:t>	</a:t>
            </a:r>
            <a:r>
              <a:rPr lang="en-US" altLang="zh-CN" sz="2400" b="1" kern="0" dirty="0"/>
              <a:t>Second</a:t>
            </a:r>
            <a:r>
              <a:rPr lang="en-US" altLang="zh-CN" sz="2400" b="1" kern="0" dirty="0" smtClean="0"/>
              <a:t>: </a:t>
            </a:r>
            <a:r>
              <a:rPr lang="en-US" altLang="zh-CN" sz="2400" b="1" kern="0" dirty="0"/>
              <a:t>Cheng Chen</a:t>
            </a:r>
          </a:p>
          <a:p>
            <a:pPr marL="342900" lvl="1" indent="-342900" algn="just">
              <a:buFont typeface="Arial" panose="020B0604020202020204" pitchFamily="34" charset="0"/>
              <a:buChar char="•"/>
              <a:defRPr/>
            </a:pPr>
            <a:r>
              <a:rPr lang="en-US" altLang="zh-CN" sz="2400" b="1" kern="0" dirty="0"/>
              <a:t>Preliminary Result: (  </a:t>
            </a:r>
            <a:r>
              <a:rPr lang="en-US" altLang="zh-CN" sz="2400" b="1" kern="0" dirty="0" smtClean="0"/>
              <a:t>42 </a:t>
            </a:r>
            <a:r>
              <a:rPr lang="en-US" altLang="zh-CN" sz="2400" b="1" kern="0" dirty="0"/>
              <a:t>Y/  </a:t>
            </a:r>
            <a:r>
              <a:rPr lang="en-US" altLang="zh-CN" sz="2400" b="1" kern="0" dirty="0" smtClean="0"/>
              <a:t>0N</a:t>
            </a:r>
            <a:r>
              <a:rPr lang="en-US" altLang="zh-CN" sz="2400" b="1" kern="0" dirty="0"/>
              <a:t>/ </a:t>
            </a:r>
            <a:r>
              <a:rPr lang="en-US" altLang="zh-CN" sz="2400" b="1" kern="0" dirty="0" smtClean="0"/>
              <a:t>7 </a:t>
            </a:r>
            <a:r>
              <a:rPr lang="en-US" altLang="zh-CN" sz="2400" b="1" kern="0" dirty="0"/>
              <a:t>A)</a:t>
            </a:r>
          </a:p>
          <a:p>
            <a:pPr marL="342900" lvl="1" indent="-342900" algn="just">
              <a:buFont typeface="Arial" panose="020B0604020202020204" pitchFamily="34" charset="0"/>
              <a:buChar char="•"/>
              <a:defRPr/>
            </a:pPr>
            <a:r>
              <a:rPr lang="en-US" altLang="zh-CN" sz="2400" b="1" kern="0" dirty="0" smtClean="0"/>
              <a:t>Result*: </a:t>
            </a:r>
            <a:r>
              <a:rPr lang="en-US" altLang="zh-CN" sz="2400" b="1" dirty="0">
                <a:highlight>
                  <a:srgbClr val="00FF00"/>
                </a:highlight>
              </a:rPr>
              <a:t>Motion Passes (42 Y/  0N/ 7 A)</a:t>
            </a:r>
            <a:endParaRPr lang="en-US" altLang="zh-CN" sz="2400" dirty="0">
              <a:highlight>
                <a:srgbClr val="00FF00"/>
              </a:highlight>
            </a:endParaRPr>
          </a:p>
          <a:p>
            <a:pPr marL="342900" lvl="1" indent="-342900" algn="just">
              <a:buFont typeface="Arial" panose="020B0604020202020204" pitchFamily="34" charset="0"/>
              <a:buChar char="•"/>
              <a:defRPr/>
            </a:pPr>
            <a:endParaRPr lang="en-US" altLang="zh-CN" sz="1200" kern="0" dirty="0" smtClean="0"/>
          </a:p>
          <a:p>
            <a:pPr marL="0" lvl="1" indent="0">
              <a:buNone/>
              <a:defRPr/>
            </a:pPr>
            <a:endParaRPr lang="en-US" altLang="zh-CN" kern="0" dirty="0"/>
          </a:p>
          <a:p>
            <a:pPr marL="0" lvl="1" indent="0">
              <a:buNone/>
              <a:defRPr/>
            </a:pPr>
            <a:r>
              <a:rPr lang="en-US" altLang="zh-CN" kern="0" dirty="0"/>
              <a:t>Note</a:t>
            </a:r>
            <a:r>
              <a:rPr lang="zh-CN" altLang="en-US" kern="0" dirty="0"/>
              <a:t>：  </a:t>
            </a:r>
            <a:endParaRPr lang="en-US" altLang="zh-CN" kern="0" dirty="0"/>
          </a:p>
          <a:p>
            <a:pPr marL="628650" lvl="2">
              <a:buFont typeface="微软雅黑" panose="020B0503020204020204" pitchFamily="34" charset="-122"/>
              <a:buChar char="–"/>
              <a:defRPr/>
            </a:pPr>
            <a:r>
              <a:rPr lang="en-US" altLang="zh-CN" sz="1600" kern="0" dirty="0"/>
              <a:t>* Amended result accounts for removal of </a:t>
            </a:r>
            <a:r>
              <a:rPr lang="en-US" altLang="zh-CN" sz="1600" kern="0" dirty="0" smtClean="0">
                <a:solidFill>
                  <a:srgbClr val="FF0000"/>
                </a:solidFill>
              </a:rPr>
              <a:t>0</a:t>
            </a:r>
            <a:r>
              <a:rPr lang="en-US" altLang="zh-CN" sz="1600" kern="0" dirty="0" smtClean="0"/>
              <a:t> </a:t>
            </a:r>
            <a:r>
              <a:rPr lang="en-US" altLang="zh-CN" sz="1600" kern="0" dirty="0"/>
              <a:t>votes of non-voting members.</a:t>
            </a:r>
          </a:p>
          <a:p>
            <a:pPr marL="628650" lvl="2">
              <a:buFont typeface="微软雅黑" panose="020B0503020204020204" pitchFamily="34" charset="-122"/>
              <a:buChar char="–"/>
              <a:defRPr/>
            </a:pPr>
            <a:r>
              <a:rPr lang="en-US" altLang="zh-CN" sz="1600" kern="0" dirty="0" smtClean="0"/>
              <a:t>SP </a:t>
            </a:r>
            <a:r>
              <a:rPr lang="en-US" altLang="zh-CN" sz="1600" kern="0" dirty="0"/>
              <a:t>Result:  </a:t>
            </a:r>
            <a:r>
              <a:rPr lang="en-US" altLang="zh-CN" sz="1600" kern="0" dirty="0" smtClean="0"/>
              <a:t>33Y</a:t>
            </a:r>
            <a:r>
              <a:rPr lang="en-US" altLang="zh-CN" sz="1600" kern="0" dirty="0"/>
              <a:t>/ </a:t>
            </a:r>
            <a:r>
              <a:rPr lang="en-US" altLang="zh-CN" sz="1600" kern="0" dirty="0" smtClean="0"/>
              <a:t>0N</a:t>
            </a:r>
            <a:r>
              <a:rPr lang="en-US" altLang="zh-CN" sz="1600" kern="0" dirty="0"/>
              <a:t>/ </a:t>
            </a:r>
            <a:r>
              <a:rPr lang="en-US" altLang="zh-CN" sz="1600" kern="0" dirty="0" smtClean="0"/>
              <a:t>3A</a:t>
            </a:r>
            <a:endParaRPr lang="en-US" altLang="zh-CN" sz="1600" kern="0" dirty="0"/>
          </a:p>
          <a:p>
            <a:pPr marL="628650" lvl="2">
              <a:buFont typeface="微软雅黑" panose="020B0503020204020204" pitchFamily="34" charset="-122"/>
              <a:buChar char="–"/>
              <a:defRPr/>
            </a:pPr>
            <a:endParaRPr lang="en-US" altLang="zh-CN" b="1" kern="0" dirty="0"/>
          </a:p>
        </p:txBody>
      </p:sp>
    </p:spTree>
    <p:extLst>
      <p:ext uri="{BB962C8B-B14F-4D97-AF65-F5344CB8AC3E}">
        <p14:creationId xmlns:p14="http://schemas.microsoft.com/office/powerpoint/2010/main" val="284462330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xx</a:t>
            </a:r>
          </a:p>
        </p:txBody>
      </p:sp>
    </p:spTree>
    <p:extLst>
      <p:ext uri="{BB962C8B-B14F-4D97-AF65-F5344CB8AC3E}">
        <p14:creationId xmlns:p14="http://schemas.microsoft.com/office/powerpoint/2010/main" val="345253244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132529</TotalTime>
  <Words>2118</Words>
  <Application>Microsoft Office PowerPoint</Application>
  <PresentationFormat>宽屏</PresentationFormat>
  <Paragraphs>518</Paragraphs>
  <Slides>33</Slides>
  <Notes>33</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33</vt:i4>
      </vt:variant>
    </vt:vector>
  </HeadingPairs>
  <TitlesOfParts>
    <vt:vector size="43" baseType="lpstr">
      <vt:lpstr>Monotype Sorts</vt:lpstr>
      <vt:lpstr>MS Gothic</vt:lpstr>
      <vt:lpstr>MS PGothic</vt:lpstr>
      <vt:lpstr>微软雅黑</vt:lpstr>
      <vt:lpstr>Arial</vt:lpstr>
      <vt:lpstr>Calibri</vt:lpstr>
      <vt:lpstr>Helvetica</vt:lpstr>
      <vt:lpstr>Times New Roman</vt:lpstr>
      <vt:lpstr>Wingdings</vt:lpstr>
      <vt:lpstr>802-11-Submission</vt:lpstr>
      <vt:lpstr>Task Group bf Meeting agenda, April teleconference 2022</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Task Group bf Meeting agenda, March teleconference 2022</dc:title>
  <dc:description/>
  <cp:lastModifiedBy>Hanxiao (Tony, WT Lab)</cp:lastModifiedBy>
  <cp:revision>148</cp:revision>
  <cp:lastPrinted>2014-11-04T15:04:57Z</cp:lastPrinted>
  <dcterms:created xsi:type="dcterms:W3CDTF">2007-04-17T18:10:23Z</dcterms:created>
  <dcterms:modified xsi:type="dcterms:W3CDTF">2022-04-18T03:08:48Z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(3)r78c0HcuCo84ruSw+9O39bez/gkbrG8blvC6ua3llU1b65VW0UF2x9e+IKepbazHKjP1ONdr
qGn67EZRB5UzkSysd39hkKTHpDQyr0e/24zQUjOm7NIDZN8KsUOWudVtt2dsC4ZBluyAvGXt
+WA2470o6zinMBd6icML2AmipIPcnPqK141Gn0yNgOwUmmzD9JgDNHNMqp5QiS54qbFuIjLO
uWyFu9SwHsFwaQ3cZE</vt:lpwstr>
  </property>
  <property fmtid="{D5CDD505-2E9C-101B-9397-08002B2CF9AE}" pid="27" name="_2015_ms_pID_7253431">
    <vt:lpwstr>XTowAUZDBKkZ8MBW1lVH3QQnLGl4gWRRkaVzMAN3ILRvpJk7GhyVVg
RXTY7ywN895dcfelXHVz5yFc0/KX67blQESHwqc/GQA1zzpkktxId/i7EzgRk7OR56V84p8L
f0xvZFmP1z5zer7ReUm5zKEqG0ILdjfnBbGKu+tz+oyB2Fo0N95uGEIlWBQbbQO99W3jMSmk
gMA0hu6dDvlXu+xzwST1wsahVenW4mgBP4B3</vt:lpwstr>
  </property>
  <property fmtid="{D5CDD505-2E9C-101B-9397-08002B2CF9AE}" pid="28" name="_2015_ms_pID_7253432">
    <vt:lpwstr>kRltxEw5e94jCXwh9x3DTXA=</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