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3"/>
  </p:notesMasterIdLst>
  <p:handoutMasterIdLst>
    <p:handoutMasterId r:id="rId24"/>
  </p:handoutMasterIdLst>
  <p:sldIdLst>
    <p:sldId id="269" r:id="rId2"/>
    <p:sldId id="813" r:id="rId3"/>
    <p:sldId id="424" r:id="rId4"/>
    <p:sldId id="423" r:id="rId5"/>
    <p:sldId id="757" r:id="rId6"/>
    <p:sldId id="754" r:id="rId7"/>
    <p:sldId id="755" r:id="rId8"/>
    <p:sldId id="458" r:id="rId9"/>
    <p:sldId id="489" r:id="rId10"/>
    <p:sldId id="814" r:id="rId11"/>
    <p:sldId id="815" r:id="rId12"/>
    <p:sldId id="749" r:id="rId13"/>
    <p:sldId id="767" r:id="rId14"/>
    <p:sldId id="768" r:id="rId15"/>
    <p:sldId id="746" r:id="rId16"/>
    <p:sldId id="917" r:id="rId17"/>
    <p:sldId id="905" r:id="rId18"/>
    <p:sldId id="844" r:id="rId19"/>
    <p:sldId id="855" r:id="rId20"/>
    <p:sldId id="846" r:id="rId21"/>
    <p:sldId id="842" r:id="rId22"/>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3"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1055" autoAdjust="0"/>
    <p:restoredTop sz="94075" autoAdjust="0"/>
  </p:normalViewPr>
  <p:slideViewPr>
    <p:cSldViewPr>
      <p:cViewPr varScale="1">
        <p:scale>
          <a:sx n="106" d="100"/>
          <a:sy n="106" d="100"/>
        </p:scale>
        <p:origin x="360" y="96"/>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4441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7280880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17</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08644519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52429067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5929550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lgn="just"/>
            <a:endParaRPr lang="en-US" altLang="zh-CN" dirty="0" smtClean="0"/>
          </a:p>
          <a:p>
            <a:endParaRPr lang="en-US" altLang="en-US" dirty="0" smtClean="0"/>
          </a:p>
        </p:txBody>
      </p:sp>
    </p:spTree>
    <p:extLst>
      <p:ext uri="{BB962C8B-B14F-4D97-AF65-F5344CB8AC3E}">
        <p14:creationId xmlns:p14="http://schemas.microsoft.com/office/powerpoint/2010/main" val="5402345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4083418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42192901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4452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80711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61443241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650942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smtClean="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31" name="Rectangle 7"/>
          <p:cNvSpPr>
            <a:spLocks noChangeArrowheads="1"/>
          </p:cNvSpPr>
          <p:nvPr/>
        </p:nvSpPr>
        <p:spPr bwMode="auto">
          <a:xfrm>
            <a:off x="8451785" y="304027"/>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IEEE </a:t>
            </a:r>
            <a:r>
              <a:rPr lang="en-US" altLang="en-US" sz="1800" b="1" dirty="0" smtClean="0"/>
              <a:t>802.11-22/0566r1</a:t>
            </a:r>
            <a:endParaRPr lang="en-US" altLang="en-US" sz="1800" b="1" dirty="0" smtClean="0">
              <a:solidFill>
                <a:srgbClr val="FF0000"/>
              </a:solidFill>
            </a:endParaRPr>
          </a:p>
        </p:txBody>
      </p:sp>
      <p:sp>
        <p:nvSpPr>
          <p:cNvPr id="2" name="Line 8"/>
          <p:cNvSpPr>
            <a:spLocks noChangeShapeType="1"/>
          </p:cNvSpPr>
          <p:nvPr/>
        </p:nvSpPr>
        <p:spPr bwMode="auto">
          <a:xfrm>
            <a:off x="457200" y="609600"/>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4572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smtClean="0"/>
              <a:t>Meeting Agenda</a:t>
            </a:r>
          </a:p>
        </p:txBody>
      </p:sp>
      <p:sp>
        <p:nvSpPr>
          <p:cNvPr id="11" name="Rectangle 7"/>
          <p:cNvSpPr>
            <a:spLocks noChangeArrowheads="1"/>
          </p:cNvSpPr>
          <p:nvPr userDrawn="1"/>
        </p:nvSpPr>
        <p:spPr bwMode="auto">
          <a:xfrm>
            <a:off x="457200" y="318315"/>
            <a:ext cx="104515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smtClean="0"/>
              <a:t>April</a:t>
            </a:r>
            <a:r>
              <a:rPr lang="en-US" altLang="zh-CN" sz="1800" b="1" baseline="0" dirty="0" smtClean="0"/>
              <a:t> </a:t>
            </a:r>
            <a:r>
              <a:rPr lang="en-US" altLang="en-US" sz="1800" b="1" dirty="0" smtClean="0"/>
              <a:t>2022</a:t>
            </a:r>
          </a:p>
        </p:txBody>
      </p:sp>
      <p:sp>
        <p:nvSpPr>
          <p:cNvPr id="12" name="Line 8"/>
          <p:cNvSpPr>
            <a:spLocks noChangeShapeType="1"/>
          </p:cNvSpPr>
          <p:nvPr userDrawn="1"/>
        </p:nvSpPr>
        <p:spPr bwMode="auto">
          <a:xfrm>
            <a:off x="457200" y="6475413"/>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3" name="Rectangle 5"/>
          <p:cNvSpPr txBox="1">
            <a:spLocks noChangeArrowheads="1"/>
          </p:cNvSpPr>
          <p:nvPr userDrawn="1"/>
        </p:nvSpPr>
        <p:spPr bwMode="auto">
          <a:xfrm>
            <a:off x="8064500"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dirty="0" smtClean="0"/>
              <a:t>Tony Xiao Han (Huawei)</a:t>
            </a:r>
            <a:endParaRPr lang="en-US" dirty="0"/>
          </a:p>
        </p:txBody>
      </p:sp>
      <p:sp>
        <p:nvSpPr>
          <p:cNvPr id="14" name="Rectangle 6"/>
          <p:cNvSpPr txBox="1">
            <a:spLocks noChangeArrowheads="1"/>
          </p:cNvSpPr>
          <p:nvPr userDrawn="1"/>
        </p:nvSpPr>
        <p:spPr bwMode="auto">
          <a:xfrm>
            <a:off x="5828299" y="6474897"/>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altLang="en-US" smtClean="0"/>
              <a:t>Slide </a:t>
            </a:r>
            <a:fld id="{5DFA9695-C1BB-41B2-BF85-AF49C303836D}" type="slidenum">
              <a:rPr lang="en-US" altLang="en-US" smtClean="0"/>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a:xfrm>
            <a:off x="457200" y="914400"/>
            <a:ext cx="11277600" cy="1066800"/>
          </a:xfrm>
        </p:spPr>
        <p:txBody>
          <a:bodyPr/>
          <a:lstStyle/>
          <a:p>
            <a:r>
              <a:rPr lang="en-US" altLang="en-US" sz="3600" dirty="0"/>
              <a:t>Task Group </a:t>
            </a:r>
            <a:r>
              <a:rPr lang="en-US" altLang="zh-CN" sz="3600" dirty="0"/>
              <a:t>bf</a:t>
            </a:r>
            <a:r>
              <a:rPr lang="en-US" altLang="en-US" sz="3600" dirty="0"/>
              <a:t/>
            </a:r>
            <a:br>
              <a:rPr lang="en-US" altLang="en-US" sz="3600" dirty="0"/>
            </a:br>
            <a:r>
              <a:rPr lang="en-US" altLang="en-US" sz="3600" dirty="0"/>
              <a:t>Meeting agenda, </a:t>
            </a:r>
            <a:r>
              <a:rPr lang="en-US" altLang="zh-CN" sz="3600" dirty="0" smtClean="0">
                <a:solidFill>
                  <a:srgbClr val="0000FF"/>
                </a:solidFill>
              </a:rPr>
              <a:t>April teleconference </a:t>
            </a:r>
            <a:r>
              <a:rPr lang="en-US" altLang="en-US" sz="3600" dirty="0" smtClean="0"/>
              <a:t>2022</a:t>
            </a:r>
          </a:p>
        </p:txBody>
      </p:sp>
      <p:sp>
        <p:nvSpPr>
          <p:cNvPr id="4101" name="Rectangle 6"/>
          <p:cNvSpPr>
            <a:spLocks noGrp="1" noChangeArrowheads="1"/>
          </p:cNvSpPr>
          <p:nvPr>
            <p:ph type="body" idx="1"/>
          </p:nvPr>
        </p:nvSpPr>
        <p:spPr>
          <a:xfrm>
            <a:off x="2209800" y="2514600"/>
            <a:ext cx="7772400" cy="381000"/>
          </a:xfrm>
        </p:spPr>
        <p:txBody>
          <a:bodyPr/>
          <a:lstStyle/>
          <a:p>
            <a:pPr algn="ctr">
              <a:buFontTx/>
              <a:buNone/>
            </a:pPr>
            <a:r>
              <a:rPr lang="en-US" altLang="en-US" sz="2000" dirty="0"/>
              <a:t>Date:</a:t>
            </a:r>
            <a:r>
              <a:rPr lang="en-US" altLang="en-US" sz="2000" b="0" dirty="0"/>
              <a:t> </a:t>
            </a:r>
            <a:r>
              <a:rPr lang="en-US" altLang="en-US" sz="2000" b="0" dirty="0" smtClean="0"/>
              <a:t>2021-04-1</a:t>
            </a:r>
            <a:endParaRPr lang="en-US" altLang="en-US" sz="2000" b="0" dirty="0"/>
          </a:p>
        </p:txBody>
      </p:sp>
      <p:sp>
        <p:nvSpPr>
          <p:cNvPr id="4102" name="Rectangle 12"/>
          <p:cNvSpPr>
            <a:spLocks noChangeArrowheads="1"/>
          </p:cNvSpPr>
          <p:nvPr/>
        </p:nvSpPr>
        <p:spPr bwMode="auto">
          <a:xfrm>
            <a:off x="2209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extLst>
              <p:ext uri="{D42A27DB-BD31-4B8C-83A1-F6EECF244321}">
                <p14:modId xmlns:p14="http://schemas.microsoft.com/office/powerpoint/2010/main" val="1478343348"/>
              </p:ext>
            </p:extLst>
          </p:nvPr>
        </p:nvGraphicFramePr>
        <p:xfrm>
          <a:off x="2362200" y="3671889"/>
          <a:ext cx="7620000" cy="915353"/>
        </p:xfrm>
        <a:graphic>
          <a:graphicData uri="http://schemas.openxmlformats.org/drawingml/2006/table">
            <a:tbl>
              <a:tblPr firstRow="1" bandRow="1">
                <a:tableStyleId>{F5AB1C69-6EDB-4FF4-983F-18BD219EF322}</a:tableStyleId>
              </a:tblPr>
              <a:tblGrid>
                <a:gridCol w="1524000"/>
                <a:gridCol w="1203158"/>
                <a:gridCol w="2165684"/>
                <a:gridCol w="802105"/>
                <a:gridCol w="1925053"/>
              </a:tblGrid>
              <a:tr h="275273">
                <a:tc>
                  <a:txBody>
                    <a:bodyPr/>
                    <a:lstStyle/>
                    <a:p>
                      <a:pPr algn="ctr"/>
                      <a:r>
                        <a:rPr lang="en-US" sz="1200" dirty="0" smtClean="0">
                          <a:solidFill>
                            <a:schemeClr val="tx1"/>
                          </a:solidFill>
                        </a:rPr>
                        <a:t>Name</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Affiliation</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Address</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Phone</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Email</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solidFill>
                            <a:srgbClr val="000000"/>
                          </a:solidFill>
                          <a:latin typeface="+mn-lt"/>
                          <a:ea typeface="Times New Roman"/>
                          <a:cs typeface="Arial"/>
                        </a:rPr>
                        <a:t>Tony Xiao Han</a:t>
                      </a:r>
                      <a:endParaRPr lang="en-US" sz="14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smtClean="0">
                          <a:solidFill>
                            <a:srgbClr val="000000"/>
                          </a:solidFill>
                          <a:latin typeface="+mn-lt"/>
                          <a:ea typeface="Times New Roman"/>
                          <a:cs typeface="Arial"/>
                        </a:rPr>
                        <a:t>Huawei Technologies Co., Ltd.</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smtClean="0">
                          <a:solidFill>
                            <a:srgbClr val="000000"/>
                          </a:solidFill>
                          <a:latin typeface="+mn-lt"/>
                          <a:ea typeface="Times New Roman"/>
                          <a:cs typeface="Arial"/>
                        </a:rPr>
                        <a:t>F3, Huawei Base, Shenzhen, China</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buFont typeface="Arial" panose="020B0604020202020204" pitchFamily="34" charset="0"/>
              <a:buChar char="•"/>
            </a:pPr>
            <a:r>
              <a:rPr lang="en-US" altLang="en-US"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3200"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20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#5</a:t>
            </a:r>
            <a:endParaRPr lang="en-US" altLang="en-US" b="0" dirty="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524000"/>
            <a:ext cx="11277600" cy="4648200"/>
          </a:xfrm>
        </p:spPr>
        <p:txBody>
          <a:bodyPr/>
          <a:lstStyle/>
          <a:p>
            <a:pPr marL="355600" lvl="2" indent="-285750">
              <a:buSzPct val="150000"/>
              <a:buFont typeface="Arial" panose="020B0604020202020204" pitchFamily="34" charset="0"/>
              <a:buChar char="•"/>
            </a:pPr>
            <a:r>
              <a:rPr lang="en-US" altLang="zh-CN"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sz="1800" dirty="0"/>
              <a:t>IEEE SA Copyright Policy, see </a:t>
            </a:r>
            <a:br>
              <a:rPr lang="en-US" altLang="zh-CN" sz="1800" dirty="0"/>
            </a:br>
            <a:r>
              <a:rPr lang="en-US" altLang="zh-CN" sz="1800" dirty="0"/>
              <a:t>	Clause 7 of the IEEE SA Standards Board Bylaws</a:t>
            </a:r>
            <a:br>
              <a:rPr lang="en-US" altLang="zh-CN" sz="1800" dirty="0"/>
            </a:br>
            <a:r>
              <a:rPr lang="en-US" altLang="zh-CN" sz="1800" dirty="0"/>
              <a:t> 	</a:t>
            </a:r>
            <a:r>
              <a:rPr lang="en-US" altLang="zh-CN" dirty="0">
                <a:hlinkClick r:id="rId3"/>
              </a:rPr>
              <a:t>https://standards.ieee.org/about/policies/bylaws/sect6-7.html#7</a:t>
            </a:r>
            <a:r>
              <a:rPr lang="en-US" altLang="zh-CN" dirty="0"/>
              <a:t/>
            </a:r>
            <a:br>
              <a:rPr lang="en-US" altLang="zh-CN" dirty="0"/>
            </a:br>
            <a:r>
              <a:rPr lang="en-US" altLang="zh-CN" sz="1800" dirty="0"/>
              <a:t>	Clause 6.1 of the IEEE SA Standards Board Operations Manual</a:t>
            </a:r>
            <a:br>
              <a:rPr lang="en-US" altLang="zh-CN" sz="1800" dirty="0"/>
            </a:br>
            <a:r>
              <a:rPr lang="en-US" altLang="zh-CN" sz="1800" dirty="0"/>
              <a:t>	</a:t>
            </a: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r>
              <a:rPr lang="en-US" altLang="zh-CN" dirty="0"/>
              <a:t>IEEE SA Copyright Permission</a:t>
            </a:r>
          </a:p>
          <a:p>
            <a:pPr marL="355600" lvl="3" indent="-285750">
              <a:buSzPct val="150000"/>
              <a:buFont typeface="Arial" panose="020B0604020202020204" pitchFamily="34" charset="0"/>
              <a:buChar char="•"/>
            </a:pPr>
            <a:r>
              <a:rPr lang="en-US" altLang="zh-CN" dirty="0">
                <a:hlinkClick r:id="rId5"/>
              </a:rPr>
              <a:t>https://standards.ieee.org/content/dam/ieee-standards/standards/web/documents/other/permissionltrs.zip</a:t>
            </a:r>
            <a:endParaRPr lang="en-US" altLang="zh-CN" dirty="0"/>
          </a:p>
          <a:p>
            <a:pPr marL="355600" lvl="2" indent="-285750">
              <a:buSzPct val="150000"/>
              <a:buFont typeface="Arial" panose="020B0604020202020204" pitchFamily="34" charset="0"/>
              <a:buChar char="•"/>
            </a:pPr>
            <a:r>
              <a:rPr lang="en-US" altLang="zh-CN" dirty="0"/>
              <a:t>IEEE SA Copyright FAQs</a:t>
            </a:r>
          </a:p>
          <a:p>
            <a:pPr marL="355600" lvl="3" indent="-285750">
              <a:buSzPct val="150000"/>
              <a:buFont typeface="Arial" panose="020B0604020202020204" pitchFamily="34" charset="0"/>
              <a:buChar char="•"/>
            </a:pPr>
            <a:r>
              <a:rPr lang="en-US" altLang="zh-CN" dirty="0">
                <a:hlinkClick r:id="rId6"/>
              </a:rPr>
              <a:t>http://standards.ieee.org/faqs/copyrights.html/</a:t>
            </a:r>
            <a:endParaRPr lang="en-US" altLang="zh-CN" dirty="0"/>
          </a:p>
          <a:p>
            <a:pPr marL="355600" lvl="2" indent="-285750">
              <a:buSzPct val="150000"/>
              <a:buFont typeface="Arial" panose="020B0604020202020204" pitchFamily="34" charset="0"/>
              <a:buChar char="•"/>
            </a:pPr>
            <a:r>
              <a:rPr lang="en-US" altLang="zh-CN" dirty="0"/>
              <a:t>IEEE SA Best Practices for IEEE Standards Development </a:t>
            </a:r>
          </a:p>
          <a:p>
            <a:pPr marL="355600" lvl="3" indent="-285750">
              <a:buSzPct val="150000"/>
              <a:buFont typeface="Arial" panose="020B0604020202020204" pitchFamily="34" charset="0"/>
              <a:buChar char="•"/>
            </a:pPr>
            <a:r>
              <a:rPr lang="en-US" altLang="zh-CN" dirty="0">
                <a:hlinkClick r:id="rId7"/>
              </a:rPr>
              <a:t>http://standards.ieee.org/develop/policies/best_practices_for_ieee_standards_development_051215.pdf</a:t>
            </a:r>
            <a:endParaRPr lang="en-US" altLang="zh-CN" dirty="0"/>
          </a:p>
          <a:p>
            <a:pPr marL="355600" lvl="2" indent="-285750">
              <a:buSzPct val="150000"/>
              <a:buFont typeface="Arial" panose="020B0604020202020204" pitchFamily="34" charset="0"/>
              <a:buChar char="•"/>
            </a:pPr>
            <a:r>
              <a:rPr lang="en-US" altLang="zh-CN" dirty="0"/>
              <a:t>Distribution of Draft Standards (see 6.1.3 of the SASB Operations Manual)</a:t>
            </a:r>
          </a:p>
          <a:p>
            <a:pPr marL="355600" lvl="3" indent="-285750">
              <a:buSzPct val="150000"/>
              <a:buFont typeface="Arial" panose="020B0604020202020204" pitchFamily="34" charset="0"/>
              <a:buChar char="•"/>
            </a:pP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endParaRPr lang="en-US" altLang="en-US" sz="16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spcAft>
                <a:spcPts val="600"/>
              </a:spcAft>
            </a:pPr>
            <a:r>
              <a:rPr lang="en-US" altLang="en-US" b="0" dirty="0"/>
              <a:t>All participants in IEEE-SA activities are expected to adhere to the core principles underlying the:</a:t>
            </a:r>
          </a:p>
          <a:p>
            <a:pPr lvl="1">
              <a:buFont typeface="Times New Roman" panose="02020603050405020304" pitchFamily="18" charset="0"/>
              <a:buChar char="−"/>
            </a:pPr>
            <a:r>
              <a:rPr lang="en-US" altLang="en-US" sz="1800" dirty="0">
                <a:hlinkClick r:id="rId3"/>
              </a:rPr>
              <a:t>IEEE Code of Ethics</a:t>
            </a:r>
            <a:endParaRPr lang="en-US" altLang="en-US" sz="1800" dirty="0"/>
          </a:p>
          <a:p>
            <a:pPr lvl="1">
              <a:buFont typeface="Times New Roman" panose="02020603050405020304" pitchFamily="18" charset="0"/>
              <a:buChar char="−"/>
            </a:pPr>
            <a:r>
              <a:rPr lang="en-US" altLang="en-US" sz="1800" dirty="0">
                <a:hlinkClick r:id="rId4"/>
              </a:rPr>
              <a:t>IEEE Code of Conduct</a:t>
            </a:r>
            <a:endParaRPr lang="en-US" altLang="en-US" sz="1800" dirty="0"/>
          </a:p>
          <a:p>
            <a:pPr algn="just">
              <a:spcAft>
                <a:spcPts val="600"/>
              </a:spcAft>
            </a:pPr>
            <a:r>
              <a:rPr lang="en-US" altLang="en-US" b="0" dirty="0"/>
              <a:t>The core principles of the IEEE Codes of Ethics &amp; Conduct are to:</a:t>
            </a:r>
          </a:p>
          <a:p>
            <a:pPr lvl="1" algn="just">
              <a:spcAft>
                <a:spcPts val="600"/>
              </a:spcAft>
            </a:pPr>
            <a:r>
              <a:rPr lang="en-US" altLang="en-US" sz="1800" dirty="0"/>
              <a:t>Uphold the highest standards of integrity, responsible behavior, and ethical and professional conduct</a:t>
            </a:r>
          </a:p>
          <a:p>
            <a:pPr lvl="1" algn="just">
              <a:spcAft>
                <a:spcPts val="600"/>
              </a:spcAft>
            </a:pPr>
            <a:r>
              <a:rPr lang="en-US" altLang="en-US" sz="1800" dirty="0"/>
              <a:t>Treat people fairly and with respect, to not engage in harassment, discrimination, or retaliation, and to protect people's privacy.</a:t>
            </a:r>
          </a:p>
          <a:p>
            <a:pPr lvl="1" algn="just">
              <a:spcAft>
                <a:spcPts val="600"/>
              </a:spcAft>
            </a:pPr>
            <a:r>
              <a:rPr lang="en-US" altLang="en-US" sz="1800" dirty="0"/>
              <a:t>Avoid injuring others, their property, reputation, or employment by false or malicious action</a:t>
            </a:r>
          </a:p>
          <a:p>
            <a:pPr algn="just">
              <a:spcAft>
                <a:spcPts val="600"/>
              </a:spcAft>
            </a:pPr>
            <a:r>
              <a:rPr lang="en-US" altLang="en-US" b="0" dirty="0"/>
              <a:t>The most recent versions of these Codes are available at</a:t>
            </a:r>
          </a:p>
          <a:p>
            <a:pPr lvl="1" algn="just">
              <a:spcAft>
                <a:spcPts val="600"/>
              </a:spcAft>
            </a:pPr>
            <a:r>
              <a:rPr lang="en-US" altLang="en-US" sz="1800" dirty="0">
                <a:hlinkClick r:id="rId5"/>
              </a:rPr>
              <a:t>http://www.ieee.org/about/corporate/governance</a:t>
            </a:r>
            <a:endParaRPr lang="en-US" altLang="en-US" sz="1800" dirty="0"/>
          </a:p>
          <a:p>
            <a:pPr>
              <a:spcAft>
                <a:spcPts val="600"/>
              </a:spcAft>
            </a:pPr>
            <a:endParaRPr lang="en-US" altLang="en-US" sz="3600" dirty="0"/>
          </a:p>
        </p:txBody>
      </p:sp>
      <p:sp>
        <p:nvSpPr>
          <p:cNvPr id="14341"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 behavior in IEEE-SA activities is guided by the IEEE Codes of Ethics &amp; Conduct</a:t>
            </a: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require that “participants in the IEEE standards development individual process shall act based on their qualifications and experience”</a:t>
            </a:r>
          </a:p>
          <a:p>
            <a:pPr algn="just"/>
            <a:r>
              <a:rPr lang="en-US" altLang="en-US" sz="2000" dirty="0"/>
              <a:t>This means participants:</a:t>
            </a:r>
          </a:p>
          <a:p>
            <a:pPr lvl="1" algn="just">
              <a:buFont typeface="Times New Roman" panose="02020603050405020304" pitchFamily="18" charset="0"/>
              <a:buChar char="−"/>
            </a:pPr>
            <a:r>
              <a:rPr lang="en-US" altLang="en-US" sz="1800" b="1" dirty="0">
                <a:solidFill>
                  <a:srgbClr val="00B050"/>
                </a:solidFill>
              </a:rPr>
              <a:t>Shall act &amp; vote </a:t>
            </a:r>
            <a:r>
              <a:rPr lang="en-US" altLang="en-US" sz="1800" dirty="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dirty="0">
                <a:solidFill>
                  <a:srgbClr val="FF0000"/>
                </a:solidFill>
              </a:rPr>
              <a:t>Shall not act or vote </a:t>
            </a:r>
            <a:r>
              <a:rPr lang="en-US" altLang="en-US" sz="1800" dirty="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dirty="0">
                <a:solidFill>
                  <a:srgbClr val="FF0000"/>
                </a:solidFill>
              </a:rPr>
              <a:t>Shall not direct </a:t>
            </a:r>
            <a:r>
              <a:rPr lang="en-US" altLang="en-US" sz="1800" dirty="0"/>
              <a:t>the actions or votes of other participants or retaliate against other participants for fulfilling their responsibility to act &amp; vote based on their personal &amp; independently developed opinions</a:t>
            </a:r>
          </a:p>
          <a:p>
            <a:pPr algn="just"/>
            <a:r>
              <a:rPr lang="en-US" altLang="en-US" sz="2000" dirty="0"/>
              <a:t>By participating in standards activities using the “</a:t>
            </a:r>
            <a:r>
              <a:rPr lang="en-US" altLang="en-US" sz="2000" i="1" dirty="0"/>
              <a:t>individual process</a:t>
            </a:r>
            <a:r>
              <a:rPr lang="en-US" altLang="en-US" sz="2000" dirty="0"/>
              <a:t>”, you are deemed to accept these requirements; if you are unable to satisfy these requirements then you shall immediately cease any participation</a:t>
            </a:r>
          </a:p>
        </p:txBody>
      </p:sp>
      <p:sp>
        <p:nvSpPr>
          <p:cNvPr id="15365"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Participants in the IEEE-SA “individual process” shall act independently of others, including employers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(clause 5.2.1.3) specifies that “</a:t>
            </a:r>
            <a:r>
              <a:rPr lang="en-US" altLang="en-US" sz="2000" i="1" dirty="0"/>
              <a:t>the standards development process shall not be dominated by any single interest category, individual, or organization</a:t>
            </a:r>
            <a:r>
              <a:rPr lang="en-US" altLang="en-US" sz="2000" dirty="0"/>
              <a:t>”</a:t>
            </a:r>
          </a:p>
          <a:p>
            <a:pPr lvl="1" algn="just">
              <a:buFont typeface="Times New Roman" panose="02020603050405020304" pitchFamily="18" charset="0"/>
              <a:buChar char="−"/>
            </a:pPr>
            <a:r>
              <a:rPr lang="en-US" altLang="en-US" dirty="0"/>
              <a:t>This means no participant may exercise “</a:t>
            </a:r>
            <a:r>
              <a:rPr lang="en-US" altLang="en-US" i="1" dirty="0"/>
              <a:t>authority, leadership, or influence by reason of superior leverage, strength, or representation to the exclusion of fair and equitable consideration of other viewpoints</a:t>
            </a:r>
            <a:r>
              <a:rPr lang="en-US" altLang="en-US" dirty="0"/>
              <a:t>” or “</a:t>
            </a:r>
            <a:r>
              <a:rPr lang="en-US" altLang="en-US" i="1" dirty="0"/>
              <a:t>to hinder the progress of the standards development activity</a:t>
            </a:r>
            <a:r>
              <a:rPr lang="en-US" altLang="en-US" dirty="0"/>
              <a:t>”</a:t>
            </a:r>
          </a:p>
          <a:p>
            <a:pPr algn="just">
              <a:spcBef>
                <a:spcPts val="1200"/>
              </a:spcBef>
            </a:pPr>
            <a:r>
              <a:rPr lang="en-US" altLang="en-US" sz="2000" dirty="0"/>
              <a:t>This rule applies equally to those participating in a standards development project and to that project’s leadership group</a:t>
            </a:r>
          </a:p>
          <a:p>
            <a:pPr algn="just">
              <a:spcBef>
                <a:spcPts val="1200"/>
              </a:spcBef>
            </a:pPr>
            <a:r>
              <a:rPr lang="en-US" altLang="en-US" sz="2000" dirty="0"/>
              <a:t>Any person who reasonably suspects that dominance is occurring in a standards development project is encouraged to bring the issue to the attention of the Standards Committee or the project’s IEEE-SA Program Manager</a:t>
            </a:r>
            <a:endParaRPr lang="en-US" altLang="en-US" sz="2800" dirty="0" smtClean="0"/>
          </a:p>
        </p:txBody>
      </p:sp>
      <p:sp>
        <p:nvSpPr>
          <p:cNvPr id="16389"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IEEE-SA standards activities shall allow the fair &amp;</a:t>
            </a:r>
            <a:br>
              <a:rPr lang="en-US" altLang="en-US" sz="3200" dirty="0"/>
            </a:br>
            <a:r>
              <a:rPr lang="en-US" altLang="en-US" sz="3200" dirty="0"/>
              <a:t>equitable consideration of all viewpoints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Required notices</a:t>
            </a:r>
          </a:p>
        </p:txBody>
      </p:sp>
      <p:sp>
        <p:nvSpPr>
          <p:cNvPr id="17412"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None/>
            </a:pPr>
            <a:r>
              <a:rPr lang="en-US" altLang="en-US" dirty="0"/>
              <a:t>Patent FAQ </a:t>
            </a:r>
          </a:p>
          <a:p>
            <a:pPr>
              <a:spcBef>
                <a:spcPct val="0"/>
              </a:spcBef>
              <a:spcAft>
                <a:spcPts val="900"/>
              </a:spcAft>
              <a:buNone/>
            </a:pPr>
            <a:r>
              <a:rPr lang="en-US" altLang="en-US" sz="1800" dirty="0">
                <a:hlinkClick r:id="rId3"/>
              </a:rPr>
              <a:t>http://standards.ieee.org/board/pat/faq.pdf</a:t>
            </a:r>
            <a:r>
              <a:rPr lang="en-US" altLang="en-US" sz="1800" dirty="0"/>
              <a:t> </a:t>
            </a:r>
          </a:p>
          <a:p>
            <a:pPr algn="just">
              <a:spcBef>
                <a:spcPts val="300"/>
              </a:spcBef>
              <a:buNone/>
            </a:pPr>
            <a:r>
              <a:rPr lang="en-US" altLang="en-US" dirty="0"/>
              <a:t>Disclosure of Affiliation</a:t>
            </a:r>
          </a:p>
          <a:p>
            <a:pPr algn="just">
              <a:spcBef>
                <a:spcPts val="300"/>
              </a:spcBef>
              <a:buNone/>
            </a:pPr>
            <a:r>
              <a:rPr lang="en-US" altLang="en-US" sz="1800" dirty="0">
                <a:hlinkClick r:id="rId4"/>
              </a:rPr>
              <a:t>http://standards.ieee.org/faqs/affiliationFAQ.html</a:t>
            </a:r>
            <a:endParaRPr lang="en-US" altLang="en-US" dirty="0"/>
          </a:p>
          <a:p>
            <a:pPr algn="just">
              <a:spcBef>
                <a:spcPts val="1200"/>
              </a:spcBef>
              <a:buNone/>
            </a:pPr>
            <a:r>
              <a:rPr lang="en-US" altLang="en-US" dirty="0"/>
              <a:t>Anti-Trust Guidelines </a:t>
            </a:r>
          </a:p>
          <a:p>
            <a:pPr algn="just">
              <a:spcBef>
                <a:spcPct val="0"/>
              </a:spcBef>
              <a:spcAft>
                <a:spcPts val="900"/>
              </a:spcAft>
              <a:buNone/>
            </a:pPr>
            <a:r>
              <a:rPr lang="en-US" altLang="en-US" sz="1800" dirty="0">
                <a:hlinkClick r:id="rId5"/>
              </a:rPr>
              <a:t>http://standards.ieee.org/resources/antitrust-guidelines.pdf</a:t>
            </a:r>
            <a:endParaRPr lang="en-US" altLang="en-US" dirty="0"/>
          </a:p>
          <a:p>
            <a:pPr algn="just">
              <a:spcBef>
                <a:spcPts val="300"/>
              </a:spcBef>
              <a:buNone/>
            </a:pPr>
            <a:r>
              <a:rPr lang="en-US" altLang="en-US" dirty="0"/>
              <a:t>Code of Ethics</a:t>
            </a:r>
          </a:p>
          <a:p>
            <a:pPr>
              <a:spcBef>
                <a:spcPct val="0"/>
              </a:spcBef>
              <a:spcAft>
                <a:spcPts val="900"/>
              </a:spcAft>
              <a:buNone/>
            </a:pPr>
            <a:r>
              <a:rPr lang="en-US" altLang="en-US" sz="1800" dirty="0">
                <a:hlinkClick r:id="rId6"/>
              </a:rPr>
              <a:t>http://www.ieee.org/web/membership/ethics/code_ethics.html</a:t>
            </a:r>
            <a:r>
              <a:rPr lang="en-US" altLang="en-US" sz="1800" dirty="0"/>
              <a:t>  </a:t>
            </a:r>
            <a:endParaRPr lang="en-US" altLang="en-US" dirty="0"/>
          </a:p>
          <a:p>
            <a:pPr algn="just">
              <a:spcBef>
                <a:spcPts val="300"/>
              </a:spcBef>
              <a:buNone/>
            </a:pPr>
            <a:r>
              <a:rPr lang="en-US" altLang="en-US" dirty="0"/>
              <a:t>IEEE 802.11 Working Group Operations Manual </a:t>
            </a:r>
          </a:p>
          <a:p>
            <a:pPr algn="just">
              <a:spcBef>
                <a:spcPts val="300"/>
              </a:spcBef>
              <a:spcAft>
                <a:spcPts val="300"/>
              </a:spcAft>
              <a:buNone/>
            </a:pPr>
            <a:r>
              <a:rPr lang="nl-NL" altLang="en-US" sz="1800" dirty="0">
                <a:hlinkClick r:id="rId7"/>
              </a:rPr>
              <a:t>https://mentor.ieee.org/802.11/dcn/14/11-14-0629-22-0000-802-11-operations-manual.docx</a:t>
            </a:r>
            <a:r>
              <a:rPr lang="nl-NL" altLang="en-US" sz="1800" dirty="0"/>
              <a:t>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smtClean="0">
                <a:solidFill>
                  <a:srgbClr val="0000FF"/>
                </a:solidFill>
                <a:cs typeface="Times New Roman" panose="02020603050405020304" pitchFamily="18" charset="0"/>
              </a:rPr>
              <a:t>April 7</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a:t>
            </a:r>
            <a:r>
              <a:rPr lang="en-US" altLang="en-US" sz="1600" dirty="0" smtClean="0"/>
              <a:t>submissions</a:t>
            </a:r>
          </a:p>
          <a:p>
            <a:pPr algn="just"/>
            <a:endParaRPr lang="en-US" altLang="en-US" sz="1600" dirty="0" smtClean="0"/>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lvl="1" algn="just"/>
            <a:endParaRPr lang="en-US" altLang="en-US" sz="1200" dirty="0" smtClean="0"/>
          </a:p>
          <a:p>
            <a:pPr lvl="1" algn="just"/>
            <a:endParaRPr lang="en-US" altLang="en-US" sz="12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3616612871"/>
              </p:ext>
            </p:extLst>
          </p:nvPr>
        </p:nvGraphicFramePr>
        <p:xfrm>
          <a:off x="3733800" y="1495679"/>
          <a:ext cx="8305801" cy="1469862"/>
        </p:xfrm>
        <a:graphic>
          <a:graphicData uri="http://schemas.openxmlformats.org/drawingml/2006/table">
            <a:tbl>
              <a:tblPr firstRow="1" bandRow="1">
                <a:tableStyleId>{C4B1156A-380E-4F78-BDF5-A606A8083BF9}</a:tableStyleId>
              </a:tblPr>
              <a:tblGrid>
                <a:gridCol w="738738"/>
                <a:gridCol w="2009945"/>
                <a:gridCol w="4123023"/>
                <a:gridCol w="1434095"/>
              </a:tblGrid>
              <a:tr h="202319">
                <a:tc>
                  <a:txBody>
                    <a:bodyPr/>
                    <a:lstStyle/>
                    <a:p>
                      <a:pPr algn="ctr"/>
                      <a:r>
                        <a:rPr lang="en-US" altLang="zh-CN" sz="1400" dirty="0" smtClean="0"/>
                        <a:t>DCN</a:t>
                      </a:r>
                      <a:endParaRPr lang="zh-CN" altLang="en-US" sz="1400" dirty="0"/>
                    </a:p>
                  </a:txBody>
                  <a:tcPr marL="36000" marR="36000" marT="17925" marB="17925" anchor="ctr"/>
                </a:tc>
                <a:tc>
                  <a:txBody>
                    <a:bodyPr/>
                    <a:lstStyle/>
                    <a:p>
                      <a:pPr algn="ctr"/>
                      <a:r>
                        <a:rPr lang="en-US" altLang="zh-CN" sz="1400" dirty="0" smtClean="0"/>
                        <a:t>Author</a:t>
                      </a:r>
                      <a:endParaRPr lang="zh-CN" altLang="en-US" sz="1400" dirty="0"/>
                    </a:p>
                  </a:txBody>
                  <a:tcPr marL="36000" marR="36000" marT="17925" marB="17925" anchor="ctr"/>
                </a:tc>
                <a:tc>
                  <a:txBody>
                    <a:bodyPr/>
                    <a:lstStyle/>
                    <a:p>
                      <a:pPr algn="ctr"/>
                      <a:r>
                        <a:rPr lang="en-US" altLang="zh-CN" sz="1400" dirty="0" smtClean="0"/>
                        <a:t>Title</a:t>
                      </a:r>
                      <a:endParaRPr lang="zh-CN" altLang="en-US" sz="1400" dirty="0"/>
                    </a:p>
                  </a:txBody>
                  <a:tcPr marL="36000" marR="36000" marT="17925" marB="17925" anchor="ctr"/>
                </a:tc>
                <a:tc>
                  <a:txBody>
                    <a:bodyPr/>
                    <a:lstStyle/>
                    <a:p>
                      <a:pPr marL="0" algn="ctr" defTabSz="914400" rtl="0" eaLnBrk="1" latinLnBrk="0" hangingPunct="1"/>
                      <a:r>
                        <a:rPr lang="en-US" sz="1400" kern="1200" dirty="0" smtClean="0"/>
                        <a:t>Time duration</a:t>
                      </a:r>
                      <a:endParaRPr lang="zh-CN" altLang="en-US" sz="1400" b="1" kern="1200" dirty="0">
                        <a:solidFill>
                          <a:schemeClr val="lt1"/>
                        </a:solidFill>
                        <a:latin typeface="+mn-lt"/>
                        <a:ea typeface="+mn-ea"/>
                        <a:cs typeface="+mn-cs"/>
                      </a:endParaRPr>
                    </a:p>
                  </a:txBody>
                  <a:tcPr marL="36000" marR="36000" marT="17925" marB="17925"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00FF"/>
                          </a:solidFill>
                          <a:latin typeface="+mn-lt"/>
                          <a:ea typeface="+mn-ea"/>
                          <a:cs typeface="+mn-cs"/>
                        </a:rPr>
                        <a:t>22/0549</a:t>
                      </a:r>
                      <a:endParaRPr lang="zh-CN" altLang="en-US" sz="11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err="1" smtClean="0">
                          <a:solidFill>
                            <a:srgbClr val="0000FF"/>
                          </a:solidFill>
                          <a:latin typeface="+mn-lt"/>
                          <a:ea typeface="+mn-ea"/>
                          <a:cs typeface="+mn-cs"/>
                        </a:rPr>
                        <a:t>Anirud</a:t>
                      </a:r>
                      <a:r>
                        <a:rPr lang="en-US" altLang="zh-CN" sz="1100" kern="1200" dirty="0" smtClean="0">
                          <a:solidFill>
                            <a:srgbClr val="0000FF"/>
                          </a:solidFill>
                          <a:latin typeface="+mn-lt"/>
                          <a:ea typeface="+mn-ea"/>
                          <a:cs typeface="+mn-cs"/>
                        </a:rPr>
                        <a:t> </a:t>
                      </a:r>
                      <a:r>
                        <a:rPr lang="en-US" altLang="zh-CN" sz="1100" kern="1200" dirty="0" err="1" smtClean="0">
                          <a:solidFill>
                            <a:srgbClr val="0000FF"/>
                          </a:solidFill>
                          <a:latin typeface="+mn-lt"/>
                          <a:ea typeface="+mn-ea"/>
                          <a:cs typeface="+mn-cs"/>
                        </a:rPr>
                        <a:t>Sahoo</a:t>
                      </a:r>
                      <a:r>
                        <a:rPr lang="en-US" altLang="zh-CN" sz="1100" kern="1200" dirty="0" smtClean="0">
                          <a:solidFill>
                            <a:srgbClr val="0000FF"/>
                          </a:solidFill>
                          <a:latin typeface="+mn-lt"/>
                          <a:ea typeface="+mn-ea"/>
                          <a:cs typeface="+mn-cs"/>
                        </a:rPr>
                        <a:t> (NIST)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it-IT" altLang="zh-CN" sz="1100" kern="1200" dirty="0" smtClean="0">
                          <a:solidFill>
                            <a:srgbClr val="0000FF"/>
                          </a:solidFill>
                          <a:latin typeface="+mn-lt"/>
                          <a:ea typeface="+mn-ea"/>
                          <a:cs typeface="+mn-cs"/>
                        </a:rPr>
                        <a:t>STA-STA WLAN Sensing: Scenarios and Signaling</a:t>
                      </a:r>
                      <a:endParaRPr lang="zh-CN" altLang="en-US" sz="11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00FF"/>
                          </a:solidFill>
                          <a:latin typeface="+mn-lt"/>
                          <a:ea typeface="+mn-ea"/>
                          <a:cs typeface="+mn-cs"/>
                        </a:rPr>
                        <a:t>30 </a:t>
                      </a:r>
                      <a:r>
                        <a:rPr lang="en-US" altLang="zh-CN" sz="1100" kern="1200" dirty="0" err="1" smtClean="0">
                          <a:solidFill>
                            <a:srgbClr val="0000FF"/>
                          </a:solidFill>
                          <a:latin typeface="+mn-lt"/>
                          <a:ea typeface="+mn-ea"/>
                          <a:cs typeface="+mn-cs"/>
                        </a:rPr>
                        <a:t>mins</a:t>
                      </a:r>
                      <a:endParaRPr lang="en-US" altLang="zh-CN" sz="1100" kern="1200" dirty="0" smtClean="0">
                        <a:solidFill>
                          <a:srgbClr val="0000FF"/>
                        </a:solidFill>
                        <a:latin typeface="+mn-lt"/>
                        <a:ea typeface="+mn-ea"/>
                        <a:cs typeface="+mn-cs"/>
                      </a:endParaRP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22/0377</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Dong Wei (NXP)</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On Sensing by Proxy</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15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22/0556</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Chaoming Luo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PN-and-SN-for-sensing</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30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22/0557</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Narengerile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b-NO" altLang="zh-CN" sz="1100" kern="1200" dirty="0" smtClean="0">
                          <a:solidFill>
                            <a:schemeClr val="tx1"/>
                          </a:solidFill>
                          <a:latin typeface="+mn-lt"/>
                          <a:ea typeface="+mn-ea"/>
                          <a:cs typeface="+mn-cs"/>
                        </a:rPr>
                        <a:t>Sensing trigger frame for 11bf</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chemeClr val="tx1"/>
                        </a:solidFill>
                        <a:latin typeface="+mn-lt"/>
                        <a:ea typeface="+mn-ea"/>
                        <a:cs typeface="+mn-cs"/>
                      </a:endParaRP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rgbClr val="0000FF"/>
                        </a:solidFill>
                        <a:latin typeface="+mn-lt"/>
                        <a:ea typeface="+mn-ea"/>
                        <a:cs typeface="+mn-cs"/>
                      </a:endParaRPr>
                    </a:p>
                  </a:txBody>
                  <a:tcPr marL="36000" marR="36000" marT="17901" marB="17901" anchor="ctr"/>
                </a:tc>
              </a:tr>
            </a:tbl>
          </a:graphicData>
        </a:graphic>
      </p:graphicFrame>
      <p:graphicFrame>
        <p:nvGraphicFramePr>
          <p:cNvPr id="10" name="表格 10"/>
          <p:cNvGraphicFramePr>
            <a:graphicFrameLocks noGrp="1"/>
          </p:cNvGraphicFramePr>
          <p:nvPr>
            <p:extLst>
              <p:ext uri="{D42A27DB-BD31-4B8C-83A1-F6EECF244321}">
                <p14:modId xmlns:p14="http://schemas.microsoft.com/office/powerpoint/2010/main" val="3058099038"/>
              </p:ext>
            </p:extLst>
          </p:nvPr>
        </p:nvGraphicFramePr>
        <p:xfrm>
          <a:off x="3733800" y="5029200"/>
          <a:ext cx="7162800" cy="610374"/>
        </p:xfrm>
        <a:graphic>
          <a:graphicData uri="http://schemas.openxmlformats.org/drawingml/2006/table">
            <a:tbl>
              <a:tblPr firstRow="1" bandRow="1">
                <a:tableStyleId>{C4B1156A-380E-4F78-BDF5-A606A8083BF9}</a:tableStyleId>
              </a:tblPr>
              <a:tblGrid>
                <a:gridCol w="744648"/>
                <a:gridCol w="1998552"/>
                <a:gridCol w="4419600"/>
              </a:tblGrid>
              <a:tr h="171678">
                <a:tc>
                  <a:txBody>
                    <a:bodyPr/>
                    <a:lstStyle/>
                    <a:p>
                      <a:pPr algn="ctr"/>
                      <a:r>
                        <a:rPr lang="en-US" altLang="zh-CN" sz="1100" dirty="0" smtClean="0"/>
                        <a:t>DCN</a:t>
                      </a:r>
                      <a:endParaRPr lang="zh-CN" altLang="en-US" sz="1100" dirty="0"/>
                    </a:p>
                  </a:txBody>
                  <a:tcPr marL="36000" marR="36000" marT="17925" marB="17925" anchor="ctr"/>
                </a:tc>
                <a:tc>
                  <a:txBody>
                    <a:bodyPr/>
                    <a:lstStyle/>
                    <a:p>
                      <a:pPr algn="ctr"/>
                      <a:r>
                        <a:rPr lang="en-US" altLang="zh-CN" sz="1100" dirty="0" smtClean="0"/>
                        <a:t>Author</a:t>
                      </a:r>
                      <a:endParaRPr lang="zh-CN" altLang="en-US" sz="1100" dirty="0"/>
                    </a:p>
                  </a:txBody>
                  <a:tcPr marL="36000" marR="36000" marT="17925" marB="17925" anchor="ctr"/>
                </a:tc>
                <a:tc>
                  <a:txBody>
                    <a:bodyPr/>
                    <a:lstStyle/>
                    <a:p>
                      <a:pPr algn="ctr"/>
                      <a:r>
                        <a:rPr lang="en-US" altLang="zh-CN" sz="1100" dirty="0" smtClean="0"/>
                        <a:t>Title (</a:t>
                      </a:r>
                      <a:r>
                        <a:rPr lang="en-US" altLang="zh-CN" sz="1100" dirty="0" smtClean="0">
                          <a:solidFill>
                            <a:srgbClr val="FF0000"/>
                          </a:solidFill>
                        </a:rPr>
                        <a:t>PDT SP</a:t>
                      </a:r>
                      <a:r>
                        <a:rPr lang="en-US" altLang="zh-CN" sz="1100" dirty="0" smtClean="0"/>
                        <a:t>)</a:t>
                      </a:r>
                      <a:endParaRPr lang="zh-CN" altLang="en-US" sz="1100" dirty="0"/>
                    </a:p>
                  </a:txBody>
                  <a:tcPr marL="36000" marR="36000" marT="17925" marB="17925" anchor="ctr"/>
                </a:tc>
              </a:tr>
              <a:tr h="13171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smtClean="0">
                          <a:solidFill>
                            <a:schemeClr val="tx1"/>
                          </a:solidFill>
                          <a:latin typeface="+mn-lt"/>
                          <a:ea typeface="+mn-ea"/>
                          <a:cs typeface="+mn-cs"/>
                        </a:rPr>
                        <a:t>22/0464r1</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Assaf Kasher (Qualcomm)</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PDT EDMG Multi-Static PPDU structure</a:t>
                      </a:r>
                      <a:endParaRPr lang="zh-CN" altLang="en-US" sz="1100" kern="1200" dirty="0" smtClean="0">
                        <a:solidFill>
                          <a:schemeClr val="tx1"/>
                        </a:solidFill>
                        <a:latin typeface="+mn-lt"/>
                        <a:ea typeface="+mn-ea"/>
                        <a:cs typeface="+mn-cs"/>
                      </a:endParaRPr>
                    </a:p>
                  </a:txBody>
                  <a:tcPr marL="36000" marR="36000" marT="17901" marB="17901" anchor="ctr"/>
                </a:tc>
              </a:tr>
              <a:tr h="13171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pt-BR" altLang="zh-CN"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262247644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861168"/>
            <a:ext cx="4573588" cy="457199"/>
          </a:xfrm>
        </p:spPr>
        <p:txBody>
          <a:bodyPr/>
          <a:lstStyle/>
          <a:p>
            <a:r>
              <a:rPr lang="en-US" altLang="zh-CN" sz="2400" dirty="0" err="1">
                <a:solidFill>
                  <a:schemeClr val="tx1"/>
                </a:solidFill>
              </a:rPr>
              <a:t>TGbf</a:t>
            </a:r>
            <a:r>
              <a:rPr lang="en-US" altLang="zh-CN" sz="2400" dirty="0">
                <a:solidFill>
                  <a:schemeClr val="tx1"/>
                </a:solidFill>
              </a:rPr>
              <a:t> Timeline (Updated)</a:t>
            </a:r>
          </a:p>
        </p:txBody>
      </p:sp>
      <p:sp>
        <p:nvSpPr>
          <p:cNvPr id="8" name="Rectangle 3"/>
          <p:cNvSpPr txBox="1">
            <a:spLocks noChangeArrowheads="1"/>
          </p:cNvSpPr>
          <p:nvPr/>
        </p:nvSpPr>
        <p:spPr bwMode="auto">
          <a:xfrm>
            <a:off x="457201" y="1485900"/>
            <a:ext cx="5562599" cy="438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161925" lvl="1" indent="-233363" algn="just" defTabSz="685800" eaLnBrk="1" fontAlgn="auto" hangingPunct="1">
              <a:spcBef>
                <a:spcPts val="600"/>
              </a:spcBef>
              <a:spcAft>
                <a:spcPts val="600"/>
              </a:spcAft>
              <a:defRPr/>
            </a:pPr>
            <a:r>
              <a:rPr lang="en-US" altLang="zh-CN" sz="1800" kern="0" dirty="0">
                <a:solidFill>
                  <a:schemeClr val="bg1">
                    <a:lumMod val="50000"/>
                  </a:schemeClr>
                </a:solidFill>
              </a:rPr>
              <a:t>PAR approved		</a:t>
            </a:r>
            <a:r>
              <a:rPr lang="en-US" altLang="zh-CN" sz="1800" kern="0" dirty="0" smtClean="0">
                <a:solidFill>
                  <a:schemeClr val="bg1">
                    <a:lumMod val="50000"/>
                  </a:schemeClr>
                </a:solidFill>
              </a:rPr>
              <a:t>	Sep </a:t>
            </a:r>
            <a:r>
              <a:rPr lang="en-US" altLang="zh-CN" sz="1800" kern="0" dirty="0">
                <a:solidFill>
                  <a:schemeClr val="bg1">
                    <a:lumMod val="50000"/>
                  </a:schemeClr>
                </a:solidFill>
              </a:rPr>
              <a:t>2020</a:t>
            </a:r>
          </a:p>
          <a:p>
            <a:pPr marL="161925" lvl="1" indent="-233363" algn="just" defTabSz="685800" eaLnBrk="1" fontAlgn="auto" hangingPunct="1">
              <a:spcBef>
                <a:spcPts val="600"/>
              </a:spcBef>
              <a:spcAft>
                <a:spcPts val="600"/>
              </a:spcAft>
              <a:defRPr/>
            </a:pPr>
            <a:r>
              <a:rPr lang="en-US" altLang="zh-CN" sz="1800" kern="0" dirty="0">
                <a:solidFill>
                  <a:schemeClr val="bg1">
                    <a:lumMod val="50000"/>
                  </a:schemeClr>
                </a:solidFill>
              </a:rPr>
              <a:t>First TG meeting		</a:t>
            </a:r>
            <a:r>
              <a:rPr lang="en-US" altLang="zh-CN" sz="1800" kern="0" dirty="0" smtClean="0">
                <a:solidFill>
                  <a:schemeClr val="bg1">
                    <a:lumMod val="50000"/>
                  </a:schemeClr>
                </a:solidFill>
              </a:rPr>
              <a:t>	Oct </a:t>
            </a:r>
            <a:r>
              <a:rPr lang="en-US" altLang="zh-CN" sz="1800" kern="0" dirty="0">
                <a:solidFill>
                  <a:schemeClr val="bg1">
                    <a:lumMod val="50000"/>
                  </a:schemeClr>
                </a:solidFill>
              </a:rPr>
              <a:t>2020</a:t>
            </a:r>
          </a:p>
          <a:p>
            <a:pPr marL="214312" lvl="1" algn="just" defTabSz="685800" eaLnBrk="1" fontAlgn="auto" hangingPunct="1">
              <a:spcBef>
                <a:spcPts val="600"/>
              </a:spcBef>
              <a:spcAft>
                <a:spcPts val="600"/>
              </a:spcAft>
              <a:buFont typeface="Wingdings" panose="05000000000000000000" pitchFamily="2" charset="2"/>
              <a:buChar char="Ø"/>
              <a:defRPr/>
            </a:pPr>
            <a:r>
              <a:rPr lang="en-US" altLang="zh-CN" sz="1800" kern="0" dirty="0">
                <a:solidFill>
                  <a:srgbClr val="FF0000"/>
                </a:solidFill>
              </a:rPr>
              <a:t>Comment Collection (D0.1)	</a:t>
            </a:r>
            <a:r>
              <a:rPr lang="en-US" altLang="zh-CN" sz="1800" i="1" strike="sngStrike" kern="0" dirty="0">
                <a:solidFill>
                  <a:srgbClr val="FF0000"/>
                </a:solidFill>
              </a:rPr>
              <a:t>Jan 2022</a:t>
            </a:r>
            <a:r>
              <a:rPr lang="en-US" altLang="zh-CN" sz="1800" i="1" strike="sngStrike" kern="0" dirty="0" smtClean="0">
                <a:solidFill>
                  <a:srgbClr val="FF0000"/>
                </a:solidFill>
                <a:sym typeface="Wingdings" panose="05000000000000000000" pitchFamily="2" charset="2"/>
              </a:rPr>
              <a:t>Mar 2022</a:t>
            </a:r>
          </a:p>
          <a:p>
            <a:pPr marL="0" lvl="1" indent="0" algn="just" defTabSz="685800" eaLnBrk="1" fontAlgn="auto" hangingPunct="1">
              <a:spcBef>
                <a:spcPts val="600"/>
              </a:spcBef>
              <a:spcAft>
                <a:spcPts val="600"/>
              </a:spcAft>
              <a:buNone/>
              <a:defRPr/>
            </a:pPr>
            <a:r>
              <a:rPr lang="en-US" altLang="zh-CN" sz="1800" i="1" kern="0" dirty="0" smtClean="0">
                <a:solidFill>
                  <a:srgbClr val="FF0000"/>
                </a:solidFill>
                <a:sym typeface="Wingdings" panose="05000000000000000000" pitchFamily="2" charset="2"/>
              </a:rPr>
              <a:t>					</a:t>
            </a:r>
            <a:r>
              <a:rPr lang="en-US" altLang="zh-CN" sz="1800" i="1" kern="0" dirty="0">
                <a:solidFill>
                  <a:srgbClr val="FF0000"/>
                </a:solidFill>
                <a:sym typeface="Wingdings" panose="05000000000000000000" pitchFamily="2" charset="2"/>
              </a:rPr>
              <a:t>  </a:t>
            </a:r>
            <a:r>
              <a:rPr lang="en-US" altLang="zh-CN" sz="1800" i="1" kern="0" dirty="0" smtClean="0">
                <a:solidFill>
                  <a:srgbClr val="FF0000"/>
                </a:solidFill>
                <a:sym typeface="Wingdings" panose="05000000000000000000" pitchFamily="2" charset="2"/>
              </a:rPr>
              <a:t>April </a:t>
            </a:r>
            <a:r>
              <a:rPr lang="en-US" altLang="zh-CN" sz="1800" i="1" kern="0" dirty="0">
                <a:solidFill>
                  <a:srgbClr val="FF0000"/>
                </a:solidFill>
                <a:sym typeface="Wingdings" panose="05000000000000000000" pitchFamily="2" charset="2"/>
              </a:rPr>
              <a:t>2022</a:t>
            </a:r>
            <a:endParaRPr lang="en-US" altLang="zh-CN" sz="1800" i="1" kern="0" dirty="0">
              <a:solidFill>
                <a:srgbClr val="FF0000"/>
              </a:solidFill>
            </a:endParaRPr>
          </a:p>
          <a:p>
            <a:pPr marL="161925" lvl="1" indent="-233363" algn="just" defTabSz="685800" eaLnBrk="1" fontAlgn="auto" hangingPunct="1">
              <a:spcBef>
                <a:spcPts val="600"/>
              </a:spcBef>
              <a:spcAft>
                <a:spcPts val="600"/>
              </a:spcAft>
              <a:defRPr/>
            </a:pPr>
            <a:r>
              <a:rPr lang="en-US" altLang="zh-CN" sz="1800" kern="0" dirty="0"/>
              <a:t>Initial Letter Ballot (D1.0)	</a:t>
            </a:r>
            <a:r>
              <a:rPr lang="en-US" altLang="zh-CN" sz="1800" kern="0" dirty="0" smtClean="0"/>
              <a:t>	</a:t>
            </a:r>
            <a:r>
              <a:rPr lang="en-US" altLang="zh-CN" sz="1800" i="1" strike="sngStrike" kern="0" dirty="0" smtClean="0"/>
              <a:t>Jul </a:t>
            </a:r>
            <a:r>
              <a:rPr lang="en-US" altLang="zh-CN" sz="1800" i="1" strike="sngStrike" kern="0" dirty="0"/>
              <a:t>2022</a:t>
            </a:r>
            <a:r>
              <a:rPr lang="en-US" altLang="zh-CN" sz="1800" i="1" kern="0" dirty="0">
                <a:sym typeface="Wingdings" panose="05000000000000000000" pitchFamily="2" charset="2"/>
              </a:rPr>
              <a:t> Sep</a:t>
            </a:r>
            <a:r>
              <a:rPr lang="en-US" altLang="zh-CN" sz="1800" i="1" kern="0" dirty="0"/>
              <a:t> 2022</a:t>
            </a:r>
          </a:p>
          <a:p>
            <a:pPr marL="161925" lvl="1" indent="-233363" algn="just" defTabSz="685800" eaLnBrk="1" fontAlgn="auto" hangingPunct="1">
              <a:spcBef>
                <a:spcPts val="600"/>
              </a:spcBef>
              <a:spcAft>
                <a:spcPts val="600"/>
              </a:spcAft>
              <a:defRPr/>
            </a:pPr>
            <a:r>
              <a:rPr lang="en-US" altLang="zh-CN" sz="1800" kern="0" dirty="0"/>
              <a:t>Recirculation LB (</a:t>
            </a:r>
            <a:r>
              <a:rPr lang="en-US" altLang="zh-CN" sz="1800" kern="0" dirty="0" smtClean="0"/>
              <a:t>D2.0)		</a:t>
            </a:r>
            <a:r>
              <a:rPr lang="en-US" altLang="zh-CN" sz="1800" i="1" kern="0" dirty="0" smtClean="0"/>
              <a:t>Jan </a:t>
            </a:r>
            <a:r>
              <a:rPr lang="en-US" altLang="zh-CN" sz="1800" i="1" kern="0" dirty="0"/>
              <a:t>2023</a:t>
            </a:r>
          </a:p>
          <a:p>
            <a:pPr marL="161925" lvl="1" indent="-233363" algn="just" defTabSz="685800" eaLnBrk="1" fontAlgn="auto" hangingPunct="1">
              <a:spcBef>
                <a:spcPts val="600"/>
              </a:spcBef>
              <a:spcAft>
                <a:spcPts val="600"/>
              </a:spcAft>
              <a:defRPr/>
            </a:pPr>
            <a:r>
              <a:rPr lang="en-US" altLang="zh-CN" sz="1800" kern="0" dirty="0"/>
              <a:t>Recirculation LB (D3.0)	</a:t>
            </a:r>
            <a:r>
              <a:rPr lang="en-US" altLang="zh-CN" sz="1800" kern="0" dirty="0" smtClean="0"/>
              <a:t>	</a:t>
            </a:r>
            <a:r>
              <a:rPr lang="en-US" altLang="zh-CN" sz="1800" i="1" kern="0" dirty="0" smtClean="0"/>
              <a:t>May </a:t>
            </a:r>
            <a:r>
              <a:rPr lang="en-US" altLang="zh-CN" sz="1800" i="1" kern="0" dirty="0"/>
              <a:t>2023</a:t>
            </a:r>
          </a:p>
          <a:p>
            <a:pPr marL="161925" lvl="1" indent="-233363" algn="just" defTabSz="685800" eaLnBrk="1" fontAlgn="auto" hangingPunct="1">
              <a:spcBef>
                <a:spcPts val="600"/>
              </a:spcBef>
              <a:spcAft>
                <a:spcPts val="600"/>
              </a:spcAft>
              <a:defRPr/>
            </a:pPr>
            <a:r>
              <a:rPr lang="en-US" altLang="zh-CN" sz="1800" kern="0" dirty="0"/>
              <a:t>Recirculation LB (D4.0)	 </a:t>
            </a:r>
            <a:r>
              <a:rPr lang="en-US" altLang="zh-CN" sz="1800" kern="0" dirty="0" smtClean="0"/>
              <a:t>	</a:t>
            </a:r>
            <a:r>
              <a:rPr lang="en-US" altLang="zh-CN" sz="1800" i="1" kern="0" dirty="0" smtClean="0"/>
              <a:t>July </a:t>
            </a:r>
            <a:r>
              <a:rPr lang="en-US" altLang="zh-CN" sz="1800" i="1" kern="0" dirty="0"/>
              <a:t>2023</a:t>
            </a:r>
          </a:p>
          <a:p>
            <a:pPr marL="161925" lvl="1" indent="-233363" algn="just" defTabSz="685800" eaLnBrk="1" fontAlgn="auto" hangingPunct="1">
              <a:spcBef>
                <a:spcPts val="600"/>
              </a:spcBef>
              <a:spcAft>
                <a:spcPts val="600"/>
              </a:spcAft>
              <a:defRPr/>
            </a:pPr>
            <a:r>
              <a:rPr lang="en-US" altLang="zh-CN" sz="1800" kern="0" dirty="0"/>
              <a:t>Initial SA Ballot (D4.0)	 </a:t>
            </a:r>
            <a:r>
              <a:rPr lang="en-US" altLang="zh-CN" sz="1800" kern="0" dirty="0" smtClean="0"/>
              <a:t>	Sep </a:t>
            </a:r>
            <a:r>
              <a:rPr lang="en-US" altLang="zh-CN" sz="1800" kern="0" dirty="0"/>
              <a:t>2023</a:t>
            </a:r>
          </a:p>
          <a:p>
            <a:pPr marL="161925" lvl="1" indent="-233363" algn="just" defTabSz="685800" eaLnBrk="1" fontAlgn="auto" hangingPunct="1">
              <a:spcBef>
                <a:spcPts val="600"/>
              </a:spcBef>
              <a:spcAft>
                <a:spcPts val="600"/>
              </a:spcAft>
              <a:defRPr/>
            </a:pPr>
            <a:r>
              <a:rPr lang="en-US" altLang="zh-CN" sz="1800" kern="0" dirty="0"/>
              <a:t>Final 802.11 WG approval	</a:t>
            </a:r>
            <a:r>
              <a:rPr lang="en-US" altLang="zh-CN" sz="1800" kern="0" dirty="0" smtClean="0"/>
              <a:t>	</a:t>
            </a:r>
            <a:r>
              <a:rPr lang="en-US" altLang="zh-CN" sz="1800" i="1" kern="0" dirty="0" smtClean="0"/>
              <a:t>July </a:t>
            </a:r>
            <a:r>
              <a:rPr lang="en-US" altLang="zh-CN" sz="1800" i="1" kern="0" dirty="0"/>
              <a:t>2024 </a:t>
            </a:r>
          </a:p>
          <a:p>
            <a:pPr marL="161925" lvl="1" indent="-233363" algn="just" defTabSz="685800" eaLnBrk="1" fontAlgn="auto" hangingPunct="1">
              <a:spcBef>
                <a:spcPts val="600"/>
              </a:spcBef>
              <a:spcAft>
                <a:spcPts val="600"/>
              </a:spcAft>
              <a:defRPr/>
            </a:pPr>
            <a:r>
              <a:rPr lang="en-US" altLang="zh-CN" sz="1800" kern="0" dirty="0"/>
              <a:t>802 EC approval		</a:t>
            </a:r>
            <a:r>
              <a:rPr lang="en-US" altLang="zh-CN" sz="1800" kern="0" dirty="0" smtClean="0"/>
              <a:t>	</a:t>
            </a:r>
            <a:r>
              <a:rPr lang="en-US" altLang="zh-CN" sz="1800" i="1" kern="0" dirty="0" smtClean="0"/>
              <a:t>July </a:t>
            </a:r>
            <a:r>
              <a:rPr lang="en-US" altLang="zh-CN" sz="1800" i="1" kern="0" dirty="0"/>
              <a:t>2024 </a:t>
            </a:r>
          </a:p>
          <a:p>
            <a:pPr marL="161925" lvl="1" indent="-233363" algn="just" defTabSz="685800" eaLnBrk="1" fontAlgn="auto" hangingPunct="1">
              <a:spcBef>
                <a:spcPts val="600"/>
              </a:spcBef>
              <a:spcAft>
                <a:spcPts val="600"/>
              </a:spcAft>
              <a:defRPr/>
            </a:pPr>
            <a:r>
              <a:rPr lang="en-US" altLang="zh-CN" sz="1800" kern="0" dirty="0" err="1"/>
              <a:t>RevCom</a:t>
            </a:r>
            <a:r>
              <a:rPr lang="en-US" altLang="zh-CN" sz="1800" kern="0" dirty="0"/>
              <a:t> and SASB approval 	Sep 2024</a:t>
            </a:r>
          </a:p>
        </p:txBody>
      </p:sp>
      <p:sp>
        <p:nvSpPr>
          <p:cNvPr id="9" name="Rectangle 2"/>
          <p:cNvSpPr txBox="1">
            <a:spLocks noChangeArrowheads="1"/>
          </p:cNvSpPr>
          <p:nvPr/>
        </p:nvSpPr>
        <p:spPr bwMode="auto">
          <a:xfrm>
            <a:off x="6504782" y="861167"/>
            <a:ext cx="4114801" cy="4112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defTabSz="685800" eaLnBrk="1" fontAlgn="auto" hangingPunct="1">
              <a:spcAft>
                <a:spcPts val="0"/>
              </a:spcAft>
              <a:buNone/>
              <a:defRPr/>
            </a:pPr>
            <a:r>
              <a:rPr lang="en-US" altLang="zh-CN" kern="0" dirty="0">
                <a:solidFill>
                  <a:srgbClr val="000000"/>
                </a:solidFill>
              </a:rPr>
              <a:t>Timeline for </a:t>
            </a:r>
            <a:r>
              <a:rPr lang="en-US" altLang="zh-CN" kern="0" dirty="0">
                <a:solidFill>
                  <a:srgbClr val="0000FF"/>
                </a:solidFill>
              </a:rPr>
              <a:t>D0.1 </a:t>
            </a:r>
            <a:r>
              <a:rPr lang="en-US" altLang="zh-CN" kern="0" dirty="0" smtClean="0">
                <a:solidFill>
                  <a:srgbClr val="000000"/>
                </a:solidFill>
              </a:rPr>
              <a:t>(</a:t>
            </a:r>
            <a:r>
              <a:rPr lang="en-US" altLang="zh-CN" kern="0" dirty="0" smtClean="0">
                <a:solidFill>
                  <a:srgbClr val="FF0000"/>
                </a:solidFill>
              </a:rPr>
              <a:t>Updated</a:t>
            </a:r>
            <a:r>
              <a:rPr lang="en-US" altLang="zh-CN" kern="0" dirty="0" smtClean="0">
                <a:solidFill>
                  <a:srgbClr val="000000"/>
                </a:solidFill>
              </a:rPr>
              <a:t>)</a:t>
            </a:r>
            <a:endParaRPr lang="en-US" altLang="zh-CN" kern="0" dirty="0">
              <a:solidFill>
                <a:srgbClr val="000000"/>
              </a:solidFill>
            </a:endParaRPr>
          </a:p>
        </p:txBody>
      </p:sp>
      <p:sp>
        <p:nvSpPr>
          <p:cNvPr id="10" name="Rectangle 3"/>
          <p:cNvSpPr txBox="1">
            <a:spLocks noChangeArrowheads="1"/>
          </p:cNvSpPr>
          <p:nvPr/>
        </p:nvSpPr>
        <p:spPr bwMode="auto">
          <a:xfrm>
            <a:off x="6227762" y="1428750"/>
            <a:ext cx="5735638" cy="5048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134541" indent="-134541" defTabSz="685800" eaLnBrk="1" fontAlgn="auto" hangingPunct="1">
              <a:spcBef>
                <a:spcPts val="600"/>
              </a:spcBef>
              <a:spcAft>
                <a:spcPts val="0"/>
              </a:spcAft>
              <a:defRPr/>
            </a:pPr>
            <a:r>
              <a:rPr lang="en-US" altLang="zh-CN" sz="1600" kern="0" dirty="0">
                <a:solidFill>
                  <a:schemeClr val="bg1">
                    <a:lumMod val="50000"/>
                  </a:schemeClr>
                </a:solidFill>
              </a:rPr>
              <a:t>Week of January 3</a:t>
            </a:r>
          </a:p>
          <a:p>
            <a:pPr marL="269081" lvl="1" indent="-145256" defTabSz="685800" eaLnBrk="1" fontAlgn="auto" hangingPunct="1">
              <a:spcBef>
                <a:spcPts val="600"/>
              </a:spcBef>
              <a:spcAft>
                <a:spcPts val="0"/>
              </a:spcAft>
              <a:buFont typeface="微软雅黑" panose="020B0503020204020204" pitchFamily="34" charset="-122"/>
              <a:buChar char="–"/>
              <a:defRPr/>
            </a:pPr>
            <a:r>
              <a:rPr lang="en-US" altLang="zh-CN" sz="1100" kern="0" dirty="0">
                <a:solidFill>
                  <a:srgbClr val="FFFFFF">
                    <a:lumMod val="50000"/>
                  </a:srgbClr>
                </a:solidFill>
              </a:rPr>
              <a:t>Editor provides initial list of topics (and updated SFD revision)  	(Tuesday)</a:t>
            </a:r>
          </a:p>
          <a:p>
            <a:pPr marL="269081" lvl="1" indent="-145256" defTabSz="685800" eaLnBrk="1" fontAlgn="auto" hangingPunct="1">
              <a:spcBef>
                <a:spcPts val="600"/>
              </a:spcBef>
              <a:spcAft>
                <a:spcPts val="0"/>
              </a:spcAft>
              <a:buFont typeface="微软雅黑" panose="020B0503020204020204" pitchFamily="34" charset="-122"/>
              <a:buChar char="–"/>
              <a:defRPr/>
            </a:pPr>
            <a:r>
              <a:rPr lang="en-US" altLang="zh-CN" sz="1100" kern="0" dirty="0">
                <a:solidFill>
                  <a:srgbClr val="FFFFFF">
                    <a:lumMod val="50000"/>
                  </a:srgbClr>
                </a:solidFill>
              </a:rPr>
              <a:t>Chair issues call for volunteers		</a:t>
            </a:r>
            <a:r>
              <a:rPr lang="en-US" altLang="zh-CN" sz="1100" kern="0" dirty="0" smtClean="0">
                <a:solidFill>
                  <a:srgbClr val="FFFFFF">
                    <a:lumMod val="50000"/>
                  </a:srgbClr>
                </a:solidFill>
              </a:rPr>
              <a:t>		(</a:t>
            </a:r>
            <a:r>
              <a:rPr lang="en-US" altLang="zh-CN" sz="1100" kern="0" dirty="0">
                <a:solidFill>
                  <a:srgbClr val="FFFFFF">
                    <a:lumMod val="50000"/>
                  </a:srgbClr>
                </a:solidFill>
              </a:rPr>
              <a:t>Tuesday)</a:t>
            </a:r>
          </a:p>
          <a:p>
            <a:pPr marL="269081" lvl="1" indent="-145256" defTabSz="685800" eaLnBrk="1" fontAlgn="auto" hangingPunct="1">
              <a:spcBef>
                <a:spcPts val="600"/>
              </a:spcBef>
              <a:spcAft>
                <a:spcPts val="0"/>
              </a:spcAft>
              <a:buFont typeface="微软雅黑" panose="020B0503020204020204" pitchFamily="34" charset="-122"/>
              <a:buChar char="–"/>
              <a:defRPr/>
            </a:pPr>
            <a:r>
              <a:rPr lang="en-US" altLang="zh-CN" sz="1100" kern="0" dirty="0">
                <a:solidFill>
                  <a:schemeClr val="bg1">
                    <a:lumMod val="50000"/>
                  </a:schemeClr>
                </a:solidFill>
              </a:rPr>
              <a:t>POCs and volunteers are identified for topics in the initial list     	(Friday)</a:t>
            </a:r>
          </a:p>
          <a:p>
            <a:pPr marL="134541" indent="-134541" defTabSz="685800" eaLnBrk="1" fontAlgn="auto" hangingPunct="1">
              <a:spcBef>
                <a:spcPts val="600"/>
              </a:spcBef>
              <a:spcAft>
                <a:spcPts val="0"/>
              </a:spcAft>
            </a:pPr>
            <a:r>
              <a:rPr lang="en-US" altLang="zh-CN" sz="1600" kern="0" dirty="0">
                <a:solidFill>
                  <a:schemeClr val="bg1">
                    <a:lumMod val="50000"/>
                  </a:schemeClr>
                </a:solidFill>
              </a:rPr>
              <a:t>January </a:t>
            </a:r>
            <a:r>
              <a:rPr lang="en-US" altLang="zh-CN" sz="1600" strike="sngStrike" kern="0" dirty="0">
                <a:solidFill>
                  <a:schemeClr val="bg1">
                    <a:lumMod val="50000"/>
                  </a:schemeClr>
                </a:solidFill>
              </a:rPr>
              <a:t>21</a:t>
            </a:r>
            <a:r>
              <a:rPr lang="en-US" altLang="zh-CN" sz="1600" kern="0" dirty="0">
                <a:solidFill>
                  <a:schemeClr val="bg1">
                    <a:lumMod val="50000"/>
                  </a:schemeClr>
                </a:solidFill>
              </a:rPr>
              <a:t>28, 2022</a:t>
            </a:r>
          </a:p>
          <a:p>
            <a:pPr marL="269081" lvl="1" indent="-145256" defTabSz="685800" eaLnBrk="1" fontAlgn="auto" hangingPunct="1">
              <a:spcBef>
                <a:spcPts val="600"/>
              </a:spcBef>
              <a:spcAft>
                <a:spcPts val="0"/>
              </a:spcAft>
              <a:buFont typeface="微软雅黑" panose="020B0503020204020204" pitchFamily="34" charset="-122"/>
              <a:buChar char="–"/>
            </a:pPr>
            <a:r>
              <a:rPr lang="en-US" altLang="zh-CN" sz="1200" kern="0" dirty="0">
                <a:solidFill>
                  <a:schemeClr val="bg1">
                    <a:lumMod val="50000"/>
                  </a:schemeClr>
                </a:solidFill>
              </a:rPr>
              <a:t>Deadline for </a:t>
            </a:r>
            <a:r>
              <a:rPr lang="en-US" altLang="zh-CN" sz="1200" u="sng" kern="0" dirty="0">
                <a:solidFill>
                  <a:schemeClr val="bg1">
                    <a:lumMod val="50000"/>
                  </a:schemeClr>
                </a:solidFill>
              </a:rPr>
              <a:t>baseline document </a:t>
            </a:r>
            <a:r>
              <a:rPr lang="en-US" altLang="zh-CN" sz="1200" kern="0" dirty="0">
                <a:solidFill>
                  <a:schemeClr val="bg1">
                    <a:lumMod val="50000"/>
                  </a:schemeClr>
                </a:solidFill>
              </a:rPr>
              <a:t>for each topic (in the initial list) to be uploaded</a:t>
            </a:r>
          </a:p>
          <a:p>
            <a:pPr marL="134541" lvl="0" indent="-134541" defTabSz="685800" eaLnBrk="1" fontAlgn="auto" hangingPunct="1">
              <a:spcBef>
                <a:spcPts val="600"/>
              </a:spcBef>
              <a:spcAft>
                <a:spcPts val="0"/>
              </a:spcAft>
            </a:pPr>
            <a:r>
              <a:rPr lang="en-US" altLang="zh-CN" sz="1600" kern="0" dirty="0" smtClean="0">
                <a:solidFill>
                  <a:schemeClr val="bg1">
                    <a:lumMod val="50000"/>
                  </a:schemeClr>
                </a:solidFill>
              </a:rPr>
              <a:t>After March Plenary</a:t>
            </a:r>
          </a:p>
          <a:p>
            <a:pPr marL="269081" lvl="1" indent="-145256" defTabSz="685800" eaLnBrk="1" fontAlgn="auto" hangingPunct="1">
              <a:spcBef>
                <a:spcPts val="600"/>
              </a:spcBef>
              <a:spcAft>
                <a:spcPts val="0"/>
              </a:spcAft>
              <a:buFont typeface="微软雅黑" panose="020B0503020204020204" pitchFamily="34" charset="-122"/>
              <a:buChar char="–"/>
            </a:pPr>
            <a:r>
              <a:rPr lang="en-US" altLang="zh-CN" sz="1200" kern="0" dirty="0">
                <a:solidFill>
                  <a:schemeClr val="bg1">
                    <a:lumMod val="50000"/>
                  </a:schemeClr>
                </a:solidFill>
              </a:rPr>
              <a:t>Editor releases </a:t>
            </a:r>
            <a:r>
              <a:rPr lang="en-US" altLang="zh-CN" sz="1200" kern="0" dirty="0" smtClean="0">
                <a:solidFill>
                  <a:schemeClr val="bg1">
                    <a:lumMod val="50000"/>
                  </a:schemeClr>
                </a:solidFill>
              </a:rPr>
              <a:t>D0.01 (only for reference</a:t>
            </a:r>
            <a:r>
              <a:rPr lang="en-US" altLang="zh-CN" sz="1200" kern="0" dirty="0">
                <a:solidFill>
                  <a:schemeClr val="bg1">
                    <a:lumMod val="50000"/>
                  </a:schemeClr>
                </a:solidFill>
              </a:rPr>
              <a:t>, not </a:t>
            </a:r>
            <a:r>
              <a:rPr lang="en-US" altLang="zh-CN" sz="1200" kern="0" dirty="0" smtClean="0">
                <a:solidFill>
                  <a:schemeClr val="bg1">
                    <a:lumMod val="50000"/>
                  </a:schemeClr>
                </a:solidFill>
              </a:rPr>
              <a:t>for comment </a:t>
            </a:r>
            <a:r>
              <a:rPr lang="en-US" altLang="zh-CN" sz="1200" kern="0" dirty="0">
                <a:solidFill>
                  <a:schemeClr val="bg1">
                    <a:lumMod val="50000"/>
                  </a:schemeClr>
                </a:solidFill>
              </a:rPr>
              <a:t>collection)</a:t>
            </a:r>
          </a:p>
          <a:p>
            <a:pPr marL="134541" lvl="0" indent="-134541" defTabSz="685800" eaLnBrk="1" fontAlgn="auto" hangingPunct="1">
              <a:spcBef>
                <a:spcPts val="600"/>
              </a:spcBef>
              <a:spcAft>
                <a:spcPts val="0"/>
              </a:spcAft>
            </a:pPr>
            <a:r>
              <a:rPr lang="en-US" altLang="zh-CN" sz="1600" kern="0" dirty="0" smtClean="0">
                <a:solidFill>
                  <a:schemeClr val="bg1">
                    <a:lumMod val="50000"/>
                  </a:schemeClr>
                </a:solidFill>
              </a:rPr>
              <a:t>April </a:t>
            </a:r>
            <a:r>
              <a:rPr lang="en-US" altLang="zh-CN" sz="1600" kern="0" dirty="0">
                <a:solidFill>
                  <a:schemeClr val="bg1">
                    <a:lumMod val="50000"/>
                  </a:schemeClr>
                </a:solidFill>
              </a:rPr>
              <a:t>1</a:t>
            </a:r>
            <a:endParaRPr lang="zh-CN" altLang="zh-CN" sz="1600" kern="0" dirty="0">
              <a:solidFill>
                <a:schemeClr val="bg1">
                  <a:lumMod val="50000"/>
                </a:schemeClr>
              </a:solidFill>
            </a:endParaRPr>
          </a:p>
          <a:p>
            <a:pPr marL="269081" lvl="1" indent="-145256" defTabSz="685800" eaLnBrk="1" fontAlgn="auto" hangingPunct="1">
              <a:spcBef>
                <a:spcPts val="600"/>
              </a:spcBef>
              <a:spcAft>
                <a:spcPts val="0"/>
              </a:spcAft>
              <a:buFont typeface="微软雅黑" panose="020B0503020204020204" pitchFamily="34" charset="-122"/>
              <a:buChar char="–"/>
            </a:pPr>
            <a:r>
              <a:rPr lang="en-US" altLang="zh-CN" sz="1200" kern="0" dirty="0" smtClean="0">
                <a:solidFill>
                  <a:schemeClr val="bg1">
                    <a:lumMod val="50000"/>
                  </a:schemeClr>
                </a:solidFill>
              </a:rPr>
              <a:t>Deadline </a:t>
            </a:r>
            <a:r>
              <a:rPr lang="en-US" altLang="zh-CN" sz="1200" kern="0" dirty="0">
                <a:solidFill>
                  <a:schemeClr val="bg1">
                    <a:lumMod val="50000"/>
                  </a:schemeClr>
                </a:solidFill>
              </a:rPr>
              <a:t>for sending the Motion request.</a:t>
            </a:r>
          </a:p>
          <a:p>
            <a:pPr marL="134541" indent="-134541" defTabSz="685800" eaLnBrk="1" fontAlgn="auto" hangingPunct="1">
              <a:spcBef>
                <a:spcPts val="600"/>
              </a:spcBef>
              <a:spcAft>
                <a:spcPts val="0"/>
              </a:spcAft>
            </a:pPr>
            <a:r>
              <a:rPr lang="en-US" altLang="zh-CN" sz="1600" kern="0" dirty="0" smtClean="0">
                <a:solidFill>
                  <a:srgbClr val="FF0000"/>
                </a:solidFill>
              </a:rPr>
              <a:t>April </a:t>
            </a:r>
            <a:r>
              <a:rPr lang="en-US" altLang="zh-CN" sz="1600" kern="0" dirty="0">
                <a:solidFill>
                  <a:srgbClr val="FF0000"/>
                </a:solidFill>
              </a:rPr>
              <a:t>12 or </a:t>
            </a:r>
            <a:r>
              <a:rPr lang="en-US" altLang="zh-CN" sz="1600" kern="0" dirty="0" smtClean="0">
                <a:solidFill>
                  <a:srgbClr val="FF0000"/>
                </a:solidFill>
              </a:rPr>
              <a:t>14 </a:t>
            </a:r>
            <a:r>
              <a:rPr lang="en-US" altLang="zh-CN" sz="1600" kern="0" dirty="0" smtClean="0">
                <a:solidFill>
                  <a:srgbClr val="000000"/>
                </a:solidFill>
              </a:rPr>
              <a:t>(10+ days after Motion request) </a:t>
            </a:r>
          </a:p>
          <a:p>
            <a:pPr marL="269081" lvl="1" indent="-145256" defTabSz="685800" eaLnBrk="1" fontAlgn="auto" hangingPunct="1">
              <a:spcBef>
                <a:spcPts val="600"/>
              </a:spcBef>
              <a:spcAft>
                <a:spcPts val="0"/>
              </a:spcAft>
              <a:buFont typeface="微软雅黑" panose="020B0503020204020204" pitchFamily="34" charset="-122"/>
              <a:buChar char="–"/>
            </a:pPr>
            <a:r>
              <a:rPr lang="en-US" altLang="zh-CN" sz="1200" kern="0" dirty="0" smtClean="0">
                <a:solidFill>
                  <a:srgbClr val="FF0000"/>
                </a:solidFill>
              </a:rPr>
              <a:t>Deadline</a:t>
            </a:r>
            <a:r>
              <a:rPr lang="en-US" altLang="zh-CN" sz="1200" kern="0" dirty="0" smtClean="0"/>
              <a:t> for contributions to </a:t>
            </a:r>
            <a:r>
              <a:rPr lang="en-US" altLang="zh-CN" sz="1200" kern="0" dirty="0" smtClean="0">
                <a:solidFill>
                  <a:srgbClr val="0000FF"/>
                </a:solidFill>
              </a:rPr>
              <a:t>pass motion </a:t>
            </a:r>
            <a:r>
              <a:rPr lang="en-US" altLang="zh-CN" sz="1200" kern="0" dirty="0" smtClean="0"/>
              <a:t>and be included in D0.1</a:t>
            </a:r>
          </a:p>
          <a:p>
            <a:pPr marL="269081" lvl="1" indent="-145256" defTabSz="685800" eaLnBrk="1" fontAlgn="auto" hangingPunct="1">
              <a:spcBef>
                <a:spcPts val="600"/>
              </a:spcBef>
              <a:spcAft>
                <a:spcPts val="0"/>
              </a:spcAft>
              <a:buFont typeface="微软雅黑" panose="020B0503020204020204" pitchFamily="34" charset="-122"/>
              <a:buChar char="–"/>
            </a:pPr>
            <a:r>
              <a:rPr lang="en-US" altLang="zh-CN" sz="1200" kern="0" dirty="0" smtClean="0"/>
              <a:t>Seek </a:t>
            </a:r>
            <a:r>
              <a:rPr lang="en-US" altLang="zh-CN" sz="1200" kern="0" dirty="0" err="1" smtClean="0"/>
              <a:t>TGbf</a:t>
            </a:r>
            <a:r>
              <a:rPr lang="en-US" altLang="zh-CN" sz="1200" kern="0" dirty="0" smtClean="0"/>
              <a:t> </a:t>
            </a:r>
            <a:r>
              <a:rPr lang="en-US" altLang="zh-CN" sz="1200" kern="0" dirty="0" smtClean="0">
                <a:solidFill>
                  <a:srgbClr val="0000FF"/>
                </a:solidFill>
              </a:rPr>
              <a:t>approval</a:t>
            </a:r>
            <a:r>
              <a:rPr lang="en-US" altLang="zh-CN" sz="1200" kern="0" dirty="0" smtClean="0"/>
              <a:t> to go to comment collection  </a:t>
            </a:r>
            <a:r>
              <a:rPr lang="en-US" altLang="zh-CN" sz="1200" kern="0" dirty="0"/>
              <a:t>(“Move to instruct the </a:t>
            </a:r>
            <a:r>
              <a:rPr lang="en-US" altLang="zh-CN" sz="1200" kern="0" dirty="0" err="1"/>
              <a:t>TGbf</a:t>
            </a:r>
            <a:r>
              <a:rPr lang="en-US" altLang="zh-CN" sz="1200" kern="0" dirty="0"/>
              <a:t> editor to prepare </a:t>
            </a:r>
            <a:r>
              <a:rPr lang="en-US" altLang="zh-CN" sz="1200" kern="0" dirty="0" err="1"/>
              <a:t>TGbf</a:t>
            </a:r>
            <a:r>
              <a:rPr lang="en-US" altLang="zh-CN" sz="1200" kern="0" dirty="0"/>
              <a:t> D0.1 and launch a 30-day comment collection on </a:t>
            </a:r>
            <a:r>
              <a:rPr lang="en-US" altLang="zh-CN" sz="1200" kern="0" dirty="0" err="1"/>
              <a:t>TGbf</a:t>
            </a:r>
            <a:r>
              <a:rPr lang="en-US" altLang="zh-CN" sz="1200" kern="0" dirty="0"/>
              <a:t> D0.1</a:t>
            </a:r>
            <a:r>
              <a:rPr lang="en-US" altLang="zh-CN" sz="1200" kern="0" dirty="0" smtClean="0"/>
              <a:t>.”)</a:t>
            </a:r>
          </a:p>
          <a:p>
            <a:pPr marL="134541" indent="-134541" defTabSz="685800" eaLnBrk="1" fontAlgn="auto" hangingPunct="1">
              <a:spcBef>
                <a:spcPts val="600"/>
              </a:spcBef>
              <a:spcAft>
                <a:spcPts val="0"/>
              </a:spcAft>
            </a:pPr>
            <a:r>
              <a:rPr lang="en-US" altLang="zh-CN" sz="1600" dirty="0">
                <a:solidFill>
                  <a:srgbClr val="FF0000"/>
                </a:solidFill>
              </a:rPr>
              <a:t>April 22 </a:t>
            </a:r>
            <a:r>
              <a:rPr lang="en-US" altLang="zh-CN" sz="1600" dirty="0"/>
              <a:t>(Around</a:t>
            </a:r>
            <a:r>
              <a:rPr lang="en-US" altLang="zh-CN" sz="1600" dirty="0" smtClean="0"/>
              <a:t>)</a:t>
            </a:r>
            <a:r>
              <a:rPr lang="en-US" altLang="zh-CN" sz="1600" kern="0" dirty="0" smtClean="0">
                <a:solidFill>
                  <a:srgbClr val="000000"/>
                </a:solidFill>
              </a:rPr>
              <a:t> </a:t>
            </a:r>
          </a:p>
          <a:p>
            <a:pPr marL="269081" lvl="1" indent="-145256" defTabSz="685800" eaLnBrk="1" fontAlgn="auto" hangingPunct="1">
              <a:spcBef>
                <a:spcPts val="600"/>
              </a:spcBef>
              <a:spcAft>
                <a:spcPts val="0"/>
              </a:spcAft>
              <a:buFont typeface="微软雅黑" panose="020B0503020204020204" pitchFamily="34" charset="-122"/>
              <a:buChar char="–"/>
            </a:pPr>
            <a:r>
              <a:rPr lang="en-US" altLang="zh-CN" sz="1200" kern="0" dirty="0" smtClean="0"/>
              <a:t>Editor </a:t>
            </a:r>
            <a:r>
              <a:rPr lang="en-US" altLang="zh-CN" sz="1200" kern="0" dirty="0"/>
              <a:t>releases </a:t>
            </a:r>
            <a:r>
              <a:rPr lang="en-US" altLang="zh-CN" sz="1200" kern="0" dirty="0">
                <a:solidFill>
                  <a:srgbClr val="0000FF"/>
                </a:solidFill>
              </a:rPr>
              <a:t>D0.1</a:t>
            </a:r>
          </a:p>
          <a:p>
            <a:pPr marL="269081" lvl="1" indent="-145256" defTabSz="685800" eaLnBrk="1" fontAlgn="auto" hangingPunct="1">
              <a:spcBef>
                <a:spcPts val="600"/>
              </a:spcBef>
              <a:spcAft>
                <a:spcPts val="0"/>
              </a:spcAft>
              <a:buFont typeface="微软雅黑" panose="020B0503020204020204" pitchFamily="34" charset="-122"/>
              <a:buChar char="–"/>
            </a:pPr>
            <a:r>
              <a:rPr lang="en-US" altLang="zh-CN" sz="1200" kern="0" dirty="0"/>
              <a:t>If the Motion is favorable, the TG chair sends a </a:t>
            </a:r>
            <a:r>
              <a:rPr lang="en-US" altLang="zh-CN" sz="1200" kern="0" dirty="0">
                <a:solidFill>
                  <a:srgbClr val="0000FF"/>
                </a:solidFill>
              </a:rPr>
              <a:t>request</a:t>
            </a:r>
            <a:r>
              <a:rPr lang="en-US" altLang="zh-CN" sz="1200" kern="0" dirty="0"/>
              <a:t> to the WG chair (Dorothy) to start the comment collection</a:t>
            </a:r>
          </a:p>
          <a:p>
            <a:pPr marL="269081" lvl="1" indent="-145256" defTabSz="685800" eaLnBrk="1" fontAlgn="auto" hangingPunct="1">
              <a:spcBef>
                <a:spcPts val="600"/>
              </a:spcBef>
              <a:spcAft>
                <a:spcPts val="0"/>
              </a:spcAft>
              <a:buFont typeface="微软雅黑" panose="020B0503020204020204" pitchFamily="34" charset="-122"/>
              <a:buChar char="–"/>
            </a:pPr>
            <a:r>
              <a:rPr lang="en-US" altLang="zh-CN" sz="1200" kern="0" dirty="0"/>
              <a:t>30-day comment collection window </a:t>
            </a:r>
            <a:r>
              <a:rPr lang="en-US" altLang="zh-CN" sz="1200" kern="0" dirty="0">
                <a:solidFill>
                  <a:srgbClr val="0000FF"/>
                </a:solidFill>
              </a:rPr>
              <a:t>opens</a:t>
            </a:r>
          </a:p>
        </p:txBody>
      </p:sp>
      <p:sp>
        <p:nvSpPr>
          <p:cNvPr id="4" name="左大括号 3"/>
          <p:cNvSpPr/>
          <p:nvPr/>
        </p:nvSpPr>
        <p:spPr bwMode="auto">
          <a:xfrm>
            <a:off x="6019800" y="1600200"/>
            <a:ext cx="207962" cy="4572000"/>
          </a:xfrm>
          <a:prstGeom prst="leftBrace">
            <a:avLst>
              <a:gd name="adj1" fmla="val 8333"/>
              <a:gd name="adj2" fmla="val 18807"/>
            </a:avLst>
          </a:prstGeom>
          <a:noFill/>
          <a:ln w="349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endParaRPr lang="zh-CN" altLang="en-US" sz="1800">
              <a:solidFill>
                <a:schemeClr val="bg1"/>
              </a:solidFill>
              <a:latin typeface="Times New Roman" pitchFamily="16" charset="0"/>
              <a:ea typeface="MS Gothic" charset="-128"/>
            </a:endParaRPr>
          </a:p>
        </p:txBody>
      </p:sp>
    </p:spTree>
    <p:extLst>
      <p:ext uri="{BB962C8B-B14F-4D97-AF65-F5344CB8AC3E}">
        <p14:creationId xmlns:p14="http://schemas.microsoft.com/office/powerpoint/2010/main" val="77562853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Call for contribution </a:t>
            </a:r>
          </a:p>
        </p:txBody>
      </p:sp>
      <p:sp>
        <p:nvSpPr>
          <p:cNvPr id="26628"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800" dirty="0"/>
              <a:t>Call for submissions for the following topics</a:t>
            </a:r>
          </a:p>
          <a:p>
            <a:pPr lvl="1" algn="just"/>
            <a:r>
              <a:rPr lang="en-US" altLang="zh-CN" sz="2400" dirty="0"/>
              <a:t>Feedback type, general protocol and procedure, </a:t>
            </a:r>
            <a:r>
              <a:rPr lang="en-US" altLang="zh-CN" sz="2400" dirty="0" smtClean="0"/>
              <a:t>frame </a:t>
            </a:r>
            <a:r>
              <a:rPr lang="en-US" altLang="zh-CN" sz="2400" dirty="0"/>
              <a:t>format</a:t>
            </a:r>
          </a:p>
          <a:p>
            <a:pPr lvl="1" algn="just"/>
            <a:r>
              <a:rPr lang="en-US" altLang="zh-CN" sz="2400" dirty="0"/>
              <a:t>Technology and standardization gaps to support WLAN sensing</a:t>
            </a:r>
          </a:p>
          <a:p>
            <a:pPr lvl="1" algn="just"/>
            <a:r>
              <a:rPr lang="en-US" altLang="zh-CN" sz="2400" dirty="0" smtClean="0">
                <a:solidFill>
                  <a:srgbClr val="FF0000"/>
                </a:solidFill>
              </a:rPr>
              <a:t>Proposed Draft </a:t>
            </a:r>
            <a:r>
              <a:rPr lang="en-US" altLang="zh-CN" sz="2400" dirty="0">
                <a:solidFill>
                  <a:srgbClr val="FF0000"/>
                </a:solidFill>
              </a:rPr>
              <a:t>T</a:t>
            </a:r>
            <a:r>
              <a:rPr lang="en-US" altLang="zh-CN" sz="2400" dirty="0" smtClean="0">
                <a:solidFill>
                  <a:srgbClr val="FF0000"/>
                </a:solidFill>
              </a:rPr>
              <a:t>ext (</a:t>
            </a:r>
            <a:r>
              <a:rPr lang="en-US" altLang="zh-CN" sz="2400" dirty="0">
                <a:solidFill>
                  <a:srgbClr val="FF0000"/>
                </a:solidFill>
              </a:rPr>
              <a:t>or more detailed text documents contribution for SFD) </a:t>
            </a:r>
          </a:p>
          <a:p>
            <a:pPr lvl="1" algn="just"/>
            <a:r>
              <a:rPr lang="en-US" altLang="zh-CN" sz="2400" dirty="0"/>
              <a:t>Other?</a:t>
            </a:r>
          </a:p>
        </p:txBody>
      </p:sp>
    </p:spTree>
    <p:extLst>
      <p:ext uri="{BB962C8B-B14F-4D97-AF65-F5344CB8AC3E}">
        <p14:creationId xmlns:p14="http://schemas.microsoft.com/office/powerpoint/2010/main" val="147415486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Times</a:t>
            </a:r>
            <a:endParaRPr lang="en-US" altLang="en-US" sz="3200" dirty="0">
              <a:solidFill>
                <a:schemeClr val="tx2"/>
              </a:solidFill>
            </a:endParaRPr>
          </a:p>
        </p:txBody>
      </p:sp>
      <p:sp>
        <p:nvSpPr>
          <p:cNvPr id="10" name="Rectangle 3"/>
          <p:cNvSpPr txBox="1">
            <a:spLocks noChangeArrowheads="1"/>
          </p:cNvSpPr>
          <p:nvPr/>
        </p:nvSpPr>
        <p:spPr bwMode="auto">
          <a:xfrm>
            <a:off x="457200" y="914400"/>
            <a:ext cx="11277600" cy="5561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0"/>
              </a:spcAft>
              <a:buClr>
                <a:srgbClr val="000000"/>
              </a:buClr>
              <a:buFont typeface="Arial" panose="020B0604020202020204" pitchFamily="34" charset="0"/>
              <a:buChar char="•"/>
              <a:defRPr/>
            </a:pPr>
            <a:r>
              <a:rPr lang="en-US" altLang="zh-CN" sz="1800" b="1" dirty="0">
                <a:cs typeface="Times New Roman" panose="02020603050405020304" pitchFamily="18" charset="0"/>
              </a:rPr>
              <a:t>Confirmed</a:t>
            </a:r>
            <a:r>
              <a:rPr lang="en-US" altLang="zh-CN" sz="1800" b="1" dirty="0" smtClean="0">
                <a:cs typeface="Times New Roman" panose="02020603050405020304" pitchFamily="18" charset="0"/>
              </a:rPr>
              <a:t>:</a:t>
            </a:r>
            <a:endParaRPr lang="en-US" altLang="zh-CN" sz="700" dirty="0"/>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u="sng" dirty="0" smtClean="0">
                <a:solidFill>
                  <a:srgbClr val="00B050"/>
                </a:solidFill>
                <a:cs typeface="Times New Roman" panose="02020603050405020304" pitchFamily="18" charset="0"/>
              </a:rPr>
              <a:t>April      </a:t>
            </a:r>
            <a:r>
              <a:rPr lang="en-US" altLang="zh-CN" sz="1400" u="sng" dirty="0">
                <a:solidFill>
                  <a:srgbClr val="00B050"/>
                </a:solidFill>
                <a:cs typeface="Times New Roman" panose="02020603050405020304" pitchFamily="18" charset="0"/>
              </a:rPr>
              <a:t>7    (Thursday), 10am - 12:00pm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dirty="0">
                <a:solidFill>
                  <a:srgbClr val="00B050"/>
                </a:solidFill>
                <a:cs typeface="Times New Roman" panose="02020603050405020304" pitchFamily="18" charset="0"/>
              </a:rPr>
              <a:t>April      11  (Monday),  10am - 12:00pm </a:t>
            </a:r>
            <a:r>
              <a:rPr lang="en-US" altLang="zh-CN" sz="1400" dirty="0" smtClean="0">
                <a:solidFill>
                  <a:srgbClr val="00B050"/>
                </a:solidFill>
                <a:cs typeface="Times New Roman" panose="02020603050405020304" pitchFamily="18" charset="0"/>
              </a:rPr>
              <a:t>ET	April        </a:t>
            </a:r>
            <a:r>
              <a:rPr lang="en-US" altLang="zh-CN" sz="1400" dirty="0">
                <a:solidFill>
                  <a:srgbClr val="00B050"/>
                </a:solidFill>
                <a:cs typeface="Times New Roman" panose="02020603050405020304" pitchFamily="18" charset="0"/>
              </a:rPr>
              <a:t>12    (Tuesday),  10am - 12:00pm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dirty="0">
                <a:solidFill>
                  <a:srgbClr val="00B0F0"/>
                </a:solidFill>
                <a:cs typeface="Times New Roman" panose="02020603050405020304" pitchFamily="18" charset="0"/>
              </a:rPr>
              <a:t>April      14  (Thursday), 23</a:t>
            </a:r>
            <a:r>
              <a:rPr lang="zh-CN" altLang="en-US" sz="1400" dirty="0">
                <a:solidFill>
                  <a:srgbClr val="00B0F0"/>
                </a:solidFill>
                <a:cs typeface="Times New Roman" panose="02020603050405020304" pitchFamily="18" charset="0"/>
              </a:rPr>
              <a:t>：</a:t>
            </a:r>
            <a:r>
              <a:rPr lang="en-US" altLang="zh-CN" sz="1400" dirty="0">
                <a:solidFill>
                  <a:srgbClr val="00B0F0"/>
                </a:solidFill>
                <a:cs typeface="Times New Roman" panose="02020603050405020304" pitchFamily="18" charset="0"/>
              </a:rPr>
              <a:t>00 - 01:00am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dirty="0">
                <a:solidFill>
                  <a:srgbClr val="00B050"/>
                </a:solidFill>
                <a:cs typeface="Times New Roman" panose="02020603050405020304" pitchFamily="18" charset="0"/>
              </a:rPr>
              <a:t>April      18  (Monday),  10am - 12:00pm </a:t>
            </a:r>
            <a:r>
              <a:rPr lang="en-US" altLang="zh-CN" sz="1400" dirty="0" smtClean="0">
                <a:solidFill>
                  <a:srgbClr val="00B050"/>
                </a:solidFill>
                <a:cs typeface="Times New Roman" panose="02020603050405020304" pitchFamily="18" charset="0"/>
              </a:rPr>
              <a:t>ET	April        </a:t>
            </a:r>
            <a:r>
              <a:rPr lang="en-US" altLang="zh-CN" sz="1400" dirty="0">
                <a:solidFill>
                  <a:srgbClr val="00B050"/>
                </a:solidFill>
                <a:cs typeface="Times New Roman" panose="02020603050405020304" pitchFamily="18" charset="0"/>
              </a:rPr>
              <a:t>19    (Tuesday),  10am - 12:00pm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dirty="0">
                <a:solidFill>
                  <a:srgbClr val="00B0F0"/>
                </a:solidFill>
                <a:cs typeface="Times New Roman" panose="02020603050405020304" pitchFamily="18" charset="0"/>
              </a:rPr>
              <a:t>April      21  (Thursday), 23</a:t>
            </a:r>
            <a:r>
              <a:rPr lang="zh-CN" altLang="en-US" sz="1400" dirty="0">
                <a:solidFill>
                  <a:srgbClr val="00B0F0"/>
                </a:solidFill>
                <a:cs typeface="Times New Roman" panose="02020603050405020304" pitchFamily="18" charset="0"/>
              </a:rPr>
              <a:t>：</a:t>
            </a:r>
            <a:r>
              <a:rPr lang="en-US" altLang="zh-CN" sz="1400" dirty="0">
                <a:solidFill>
                  <a:srgbClr val="00B0F0"/>
                </a:solidFill>
                <a:cs typeface="Times New Roman" panose="02020603050405020304" pitchFamily="18" charset="0"/>
              </a:rPr>
              <a:t>00 - 01:00am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dirty="0">
                <a:solidFill>
                  <a:srgbClr val="00B050"/>
                </a:solidFill>
                <a:cs typeface="Times New Roman" panose="02020603050405020304" pitchFamily="18" charset="0"/>
              </a:rPr>
              <a:t>April      25  (Monday),  10am - 12:00pm </a:t>
            </a:r>
            <a:r>
              <a:rPr lang="en-US" altLang="zh-CN" sz="1400" dirty="0" smtClean="0">
                <a:solidFill>
                  <a:srgbClr val="00B050"/>
                </a:solidFill>
                <a:cs typeface="Times New Roman" panose="02020603050405020304" pitchFamily="18" charset="0"/>
              </a:rPr>
              <a:t>ET	April        </a:t>
            </a:r>
            <a:r>
              <a:rPr lang="en-US" altLang="zh-CN" sz="1400" dirty="0">
                <a:solidFill>
                  <a:srgbClr val="00B050"/>
                </a:solidFill>
                <a:cs typeface="Times New Roman" panose="02020603050405020304" pitchFamily="18" charset="0"/>
              </a:rPr>
              <a:t>26    (Tuesday),  10am - 12:00pm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dirty="0">
                <a:solidFill>
                  <a:srgbClr val="00B0F0"/>
                </a:solidFill>
                <a:cs typeface="Times New Roman" panose="02020603050405020304" pitchFamily="18" charset="0"/>
              </a:rPr>
              <a:t>April      28  (Thursday), 23</a:t>
            </a:r>
            <a:r>
              <a:rPr lang="zh-CN" altLang="en-US" sz="1400" dirty="0">
                <a:solidFill>
                  <a:srgbClr val="00B0F0"/>
                </a:solidFill>
                <a:cs typeface="Times New Roman" panose="02020603050405020304" pitchFamily="18" charset="0"/>
              </a:rPr>
              <a:t>：</a:t>
            </a:r>
            <a:r>
              <a:rPr lang="en-US" altLang="zh-CN" sz="1400" dirty="0">
                <a:solidFill>
                  <a:srgbClr val="00B0F0"/>
                </a:solidFill>
                <a:cs typeface="Times New Roman" panose="02020603050405020304" pitchFamily="18" charset="0"/>
              </a:rPr>
              <a:t>00 - 01:00am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u="sng" dirty="0">
                <a:solidFill>
                  <a:srgbClr val="00B050"/>
                </a:solidFill>
                <a:cs typeface="Times New Roman" panose="02020603050405020304" pitchFamily="18" charset="0"/>
              </a:rPr>
              <a:t>May       5    (Thursday), 10am - 12:00pm ET</a:t>
            </a:r>
          </a:p>
          <a:p>
            <a:pPr lvl="1" indent="-228600" algn="just">
              <a:spcBef>
                <a:spcPct val="0"/>
              </a:spcBef>
              <a:spcAft>
                <a:spcPts val="0"/>
              </a:spcAft>
              <a:buClr>
                <a:srgbClr val="000000"/>
              </a:buClr>
              <a:buFont typeface="Arial" panose="020B0604020202020204" pitchFamily="34" charset="0"/>
              <a:buChar char="•"/>
              <a:defRPr/>
            </a:pPr>
            <a:endParaRPr lang="en-US" altLang="zh-CN" sz="800" b="1" dirty="0">
              <a:cs typeface="Times New Roman" panose="02020603050405020304" pitchFamily="18" charset="0"/>
            </a:endParaRPr>
          </a:p>
          <a:p>
            <a:pPr marL="0" lvl="1" indent="0" algn="just">
              <a:spcBef>
                <a:spcPct val="0"/>
              </a:spcBef>
              <a:spcAft>
                <a:spcPts val="300"/>
              </a:spcAft>
              <a:buClr>
                <a:srgbClr val="000000"/>
              </a:buClr>
              <a:buNone/>
              <a:defRPr/>
            </a:pPr>
            <a:endParaRPr lang="en-US" altLang="zh-CN" sz="1400" dirty="0" smtClean="0">
              <a:cs typeface="Times New Roman" panose="02020603050405020304" pitchFamily="18" charset="0"/>
            </a:endParaRPr>
          </a:p>
          <a:p>
            <a:pPr marL="361950" lvl="1" indent="-361950" algn="just">
              <a:spcBef>
                <a:spcPct val="0"/>
              </a:spcBef>
              <a:spcAft>
                <a:spcPts val="0"/>
              </a:spcAft>
              <a:buClr>
                <a:srgbClr val="000000"/>
              </a:buClr>
              <a:buNone/>
              <a:defRPr/>
            </a:pPr>
            <a:r>
              <a:rPr lang="en-US" altLang="zh-CN" sz="1800" dirty="0"/>
              <a:t>	</a:t>
            </a:r>
            <a:r>
              <a:rPr lang="en-US" altLang="zh-CN" sz="1800" dirty="0" smtClean="0"/>
              <a:t>May </a:t>
            </a:r>
            <a:r>
              <a:rPr lang="en-US" altLang="zh-CN" sz="1800" dirty="0"/>
              <a:t>interim 2022 (May </a:t>
            </a:r>
            <a:r>
              <a:rPr lang="en-US" altLang="zh-CN" sz="1800" dirty="0" smtClean="0"/>
              <a:t>8-17)</a:t>
            </a:r>
            <a:endParaRPr lang="en-US" altLang="zh-CN" sz="18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dirty="0" smtClean="0">
                <a:solidFill>
                  <a:srgbClr val="00B050"/>
                </a:solidFill>
                <a:cs typeface="Times New Roman" panose="02020603050405020304" pitchFamily="18" charset="0"/>
              </a:rPr>
              <a:t>May        </a:t>
            </a:r>
            <a:r>
              <a:rPr lang="en-US" altLang="zh-CN" sz="1400" dirty="0">
                <a:solidFill>
                  <a:srgbClr val="00B050"/>
                </a:solidFill>
                <a:cs typeface="Times New Roman" panose="02020603050405020304" pitchFamily="18" charset="0"/>
              </a:rPr>
              <a:t>10   (Tuesday),		10am - 12:00pm ET</a:t>
            </a:r>
            <a:endParaRPr lang="en-US" altLang="zh-CN" sz="1100" strike="sngStrike"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u="sng" dirty="0">
                <a:solidFill>
                  <a:srgbClr val="00B0F0"/>
                </a:solidFill>
                <a:cs typeface="Times New Roman" panose="02020603050405020304" pitchFamily="18" charset="0"/>
              </a:rPr>
              <a:t>May 	11   (Wednesday),		23</a:t>
            </a:r>
            <a:r>
              <a:rPr lang="zh-CN" altLang="en-US" sz="1400" u="sng" dirty="0">
                <a:solidFill>
                  <a:srgbClr val="00B0F0"/>
                </a:solidFill>
                <a:cs typeface="Times New Roman" panose="02020603050405020304" pitchFamily="18" charset="0"/>
              </a:rPr>
              <a:t>：</a:t>
            </a:r>
            <a:r>
              <a:rPr lang="en-US" altLang="zh-CN" sz="1400" u="sng" dirty="0">
                <a:solidFill>
                  <a:srgbClr val="00B0F0"/>
                </a:solidFill>
                <a:cs typeface="Times New Roman" panose="02020603050405020304" pitchFamily="18" charset="0"/>
              </a:rPr>
              <a:t>00 - 01:00am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dirty="0">
                <a:solidFill>
                  <a:srgbClr val="00B050"/>
                </a:solidFill>
                <a:cs typeface="Times New Roman" panose="02020603050405020304" pitchFamily="18" charset="0"/>
              </a:rPr>
              <a:t>May 	13  (Friday),			10am - 12:00pm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dirty="0">
                <a:solidFill>
                  <a:srgbClr val="00B050"/>
                </a:solidFill>
                <a:cs typeface="Times New Roman" panose="02020603050405020304" pitchFamily="18" charset="0"/>
              </a:rPr>
              <a:t>May 	16  (Monday),		10am - 12:00pm ET</a:t>
            </a:r>
          </a:p>
          <a:p>
            <a:pPr marL="0" lvl="1" indent="0" algn="just">
              <a:spcBef>
                <a:spcPct val="0"/>
              </a:spcBef>
              <a:spcAft>
                <a:spcPts val="300"/>
              </a:spcAft>
              <a:buClr>
                <a:srgbClr val="000000"/>
              </a:buClr>
              <a:buNone/>
              <a:defRPr/>
            </a:pPr>
            <a:endParaRPr lang="en-US" altLang="zh-CN" sz="1400" dirty="0" smtClean="0">
              <a:cs typeface="Times New Roman" panose="02020603050405020304" pitchFamily="18" charset="0"/>
            </a:endParaRPr>
          </a:p>
          <a:p>
            <a:pPr marL="0" lvl="1" indent="0" algn="just">
              <a:spcBef>
                <a:spcPct val="0"/>
              </a:spcBef>
              <a:spcAft>
                <a:spcPts val="300"/>
              </a:spcAft>
              <a:buClr>
                <a:srgbClr val="000000"/>
              </a:buClr>
              <a:buNone/>
              <a:defRPr/>
            </a:pPr>
            <a:endParaRPr lang="en-US" altLang="zh-CN" sz="1400" dirty="0">
              <a:cs typeface="Times New Roman" panose="02020603050405020304" pitchFamily="18" charset="0"/>
            </a:endParaRPr>
          </a:p>
          <a:p>
            <a:pPr marL="0" lvl="1" indent="0" algn="just">
              <a:spcBef>
                <a:spcPct val="0"/>
              </a:spcBef>
              <a:spcAft>
                <a:spcPts val="300"/>
              </a:spcAft>
              <a:buClr>
                <a:srgbClr val="000000"/>
              </a:buClr>
              <a:buNone/>
              <a:defRPr/>
            </a:pPr>
            <a:endParaRPr lang="en-US" altLang="zh-CN" sz="1400" dirty="0" smtClean="0">
              <a:cs typeface="Times New Roman" panose="02020603050405020304" pitchFamily="18" charset="0"/>
            </a:endParaRPr>
          </a:p>
          <a:p>
            <a:pPr marL="0" lvl="1" indent="0" algn="just">
              <a:spcBef>
                <a:spcPct val="0"/>
              </a:spcBef>
              <a:spcAft>
                <a:spcPts val="300"/>
              </a:spcAft>
              <a:buClr>
                <a:srgbClr val="000000"/>
              </a:buClr>
              <a:buNone/>
              <a:defRPr/>
            </a:pPr>
            <a:r>
              <a:rPr lang="en-US" altLang="zh-CN" sz="1400" dirty="0" smtClean="0">
                <a:cs typeface="Times New Roman" panose="02020603050405020304" pitchFamily="18" charset="0"/>
              </a:rPr>
              <a:t>** </a:t>
            </a:r>
            <a:r>
              <a:rPr lang="en-US" altLang="zh-CN" sz="1400" dirty="0">
                <a:cs typeface="Times New Roman" panose="02020603050405020304" pitchFamily="18" charset="0"/>
              </a:rPr>
              <a:t>Note: </a:t>
            </a:r>
          </a:p>
          <a:p>
            <a:pPr marL="0" lvl="1" indent="0" algn="just">
              <a:spcBef>
                <a:spcPct val="0"/>
              </a:spcBef>
              <a:spcAft>
                <a:spcPts val="300"/>
              </a:spcAft>
              <a:buClr>
                <a:srgbClr val="000000"/>
              </a:buClr>
              <a:buNone/>
              <a:defRPr/>
            </a:pPr>
            <a:r>
              <a:rPr lang="en-US" altLang="zh-CN" sz="1100" dirty="0">
                <a:cs typeface="Times New Roman" panose="02020603050405020304" pitchFamily="18" charset="0"/>
              </a:rPr>
              <a:t>1. when conflict with CAC, the call will be changed from </a:t>
            </a:r>
            <a:r>
              <a:rPr lang="en-US" altLang="zh-CN" sz="1100" dirty="0">
                <a:solidFill>
                  <a:srgbClr val="FF3300"/>
                </a:solidFill>
                <a:cs typeface="Times New Roman" panose="02020603050405020304" pitchFamily="18" charset="0"/>
              </a:rPr>
              <a:t>10am</a:t>
            </a:r>
            <a:r>
              <a:rPr lang="en-US" altLang="zh-CN" sz="1100" dirty="0">
                <a:cs typeface="Times New Roman" panose="02020603050405020304" pitchFamily="18" charset="0"/>
              </a:rPr>
              <a:t> -12:00pm to </a:t>
            </a:r>
            <a:r>
              <a:rPr lang="en-US" altLang="zh-CN" sz="1100" dirty="0">
                <a:solidFill>
                  <a:srgbClr val="FF3300"/>
                </a:solidFill>
                <a:cs typeface="Times New Roman" panose="02020603050405020304" pitchFamily="18" charset="0"/>
              </a:rPr>
              <a:t>11am</a:t>
            </a:r>
            <a:r>
              <a:rPr lang="en-US" altLang="zh-CN" sz="1100" dirty="0">
                <a:cs typeface="Times New Roman" panose="02020603050405020304" pitchFamily="18" charset="0"/>
              </a:rPr>
              <a:t> -12:00pm (March - May 2022 CAC calls (TBD):   )</a:t>
            </a:r>
          </a:p>
          <a:p>
            <a:pPr marL="0" lvl="1" indent="0" algn="just">
              <a:spcBef>
                <a:spcPct val="0"/>
              </a:spcBef>
              <a:spcAft>
                <a:spcPts val="300"/>
              </a:spcAft>
              <a:buClr>
                <a:srgbClr val="000000"/>
              </a:buClr>
              <a:buNone/>
              <a:defRPr/>
            </a:pPr>
            <a:r>
              <a:rPr lang="en-US" altLang="zh-CN" sz="1100" dirty="0">
                <a:cs typeface="Times New Roman" panose="02020603050405020304" pitchFamily="18" charset="0"/>
              </a:rPr>
              <a:t>2. </a:t>
            </a:r>
            <a:r>
              <a:rPr lang="en-US" altLang="zh-CN" sz="1100" dirty="0">
                <a:cs typeface="MS PGothic" charset="0"/>
              </a:rPr>
              <a:t>Thursday </a:t>
            </a:r>
            <a:r>
              <a:rPr lang="en-US" altLang="zh-CN" sz="1100" dirty="0">
                <a:solidFill>
                  <a:srgbClr val="00B0F0"/>
                </a:solidFill>
                <a:cs typeface="Times New Roman" panose="02020603050405020304" pitchFamily="18" charset="0"/>
              </a:rPr>
              <a:t>23:00 - 01:00am ET </a:t>
            </a:r>
            <a:r>
              <a:rPr lang="en-US" altLang="zh-CN" sz="1100" dirty="0">
                <a:cs typeface="MS PGothic" charset="0"/>
              </a:rPr>
              <a:t>(Thursday 20</a:t>
            </a:r>
            <a:r>
              <a:rPr lang="zh-CN" altLang="en-US" sz="1100" dirty="0">
                <a:cs typeface="MS PGothic" charset="0"/>
              </a:rPr>
              <a:t>：</a:t>
            </a:r>
            <a:r>
              <a:rPr lang="en-US" altLang="zh-CN" sz="1100" dirty="0">
                <a:cs typeface="MS PGothic" charset="0"/>
              </a:rPr>
              <a:t>00  – 22:00 PT, Friday 11am-13:00 in China, Friday 6am-8am in Israel, Friday 5am – 7am in Central Europe), and </a:t>
            </a:r>
            <a:r>
              <a:rPr lang="en-US" altLang="zh-CN" sz="1100" dirty="0">
                <a:solidFill>
                  <a:srgbClr val="0000FF"/>
                </a:solidFill>
                <a:cs typeface="MS PGothic" charset="0"/>
              </a:rPr>
              <a:t>Sang Kim </a:t>
            </a:r>
            <a:r>
              <a:rPr lang="en-US" altLang="zh-CN" sz="1100" dirty="0">
                <a:cs typeface="MS PGothic" charset="0"/>
              </a:rPr>
              <a:t>will help to take the minutes for these slots.</a:t>
            </a:r>
            <a:endParaRPr lang="zh-CN" altLang="en-US" sz="1100" dirty="0"/>
          </a:p>
        </p:txBody>
      </p:sp>
    </p:spTree>
    <p:extLst>
      <p:ext uri="{BB962C8B-B14F-4D97-AF65-F5344CB8AC3E}">
        <p14:creationId xmlns:p14="http://schemas.microsoft.com/office/powerpoint/2010/main" val="33712130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57200" y="1295400"/>
            <a:ext cx="11277600" cy="1066800"/>
          </a:xfrm>
        </p:spPr>
        <p:txBody>
          <a:bodyPr/>
          <a:lstStyle/>
          <a:p>
            <a:r>
              <a:rPr lang="en-US" altLang="en-US" sz="3600" dirty="0">
                <a:solidFill>
                  <a:srgbClr val="0000FF"/>
                </a:solidFill>
                <a:cs typeface="Times New Roman" panose="02020603050405020304" pitchFamily="18" charset="0"/>
              </a:rPr>
              <a:t>IEEE 802.11 Task Group bf</a:t>
            </a:r>
            <a:br>
              <a:rPr lang="en-US" altLang="en-US" sz="3600" dirty="0">
                <a:solidFill>
                  <a:srgbClr val="0000FF"/>
                </a:solidFill>
                <a:cs typeface="Times New Roman" panose="02020603050405020304" pitchFamily="18" charset="0"/>
              </a:rPr>
            </a:br>
            <a:r>
              <a:rPr lang="en-US" altLang="en-US" sz="3600" dirty="0">
                <a:solidFill>
                  <a:srgbClr val="0000FF"/>
                </a:solidFill>
                <a:cs typeface="Times New Roman" panose="02020603050405020304" pitchFamily="18" charset="0"/>
              </a:rPr>
              <a:t>WLAN Sensing</a:t>
            </a:r>
            <a:br>
              <a:rPr lang="en-US" altLang="en-US" sz="3600" dirty="0">
                <a:solidFill>
                  <a:srgbClr val="0000FF"/>
                </a:solidFill>
                <a:cs typeface="Times New Roman" panose="02020603050405020304" pitchFamily="18" charset="0"/>
              </a:rPr>
            </a:br>
            <a:endParaRPr lang="en-CA" altLang="en-US" sz="2000" dirty="0">
              <a:cs typeface="Times New Roman" panose="02020603050405020304" pitchFamily="18" charset="0"/>
            </a:endParaRPr>
          </a:p>
        </p:txBody>
      </p:sp>
      <p:sp>
        <p:nvSpPr>
          <p:cNvPr id="5123" name="Content Placeholder 2"/>
          <p:cNvSpPr>
            <a:spLocks noGrp="1"/>
          </p:cNvSpPr>
          <p:nvPr>
            <p:ph idx="1"/>
          </p:nvPr>
        </p:nvSpPr>
        <p:spPr>
          <a:xfrm>
            <a:off x="533400" y="2667000"/>
            <a:ext cx="11049000" cy="3352800"/>
          </a:xfrm>
        </p:spPr>
        <p:txBody>
          <a:bodyPr/>
          <a:lstStyle/>
          <a:p>
            <a:pPr algn="just" defTabSz="917575">
              <a:lnSpc>
                <a:spcPct val="90000"/>
              </a:lnSpc>
              <a:buNone/>
            </a:pPr>
            <a:r>
              <a:rPr lang="en-US" altLang="zh-CN" dirty="0" smtClean="0"/>
              <a:t>		</a:t>
            </a:r>
            <a:r>
              <a:rPr lang="en-US" altLang="zh-CN" dirty="0"/>
              <a:t>April </a:t>
            </a:r>
            <a:r>
              <a:rPr lang="en-US" altLang="zh-CN" dirty="0" smtClean="0"/>
              <a:t>	</a:t>
            </a:r>
            <a:r>
              <a:rPr lang="en-US" altLang="zh-CN" dirty="0" smtClean="0">
                <a:solidFill>
                  <a:srgbClr val="00B0F0"/>
                </a:solidFill>
              </a:rPr>
              <a:t>7</a:t>
            </a:r>
            <a:r>
              <a:rPr lang="en-US" altLang="zh-CN" dirty="0" smtClean="0"/>
              <a:t>, 11, 12,  	18, 19	       25, 26, 	  </a:t>
            </a:r>
            <a:r>
              <a:rPr lang="en-US" altLang="zh-CN" dirty="0" smtClean="0">
                <a:solidFill>
                  <a:srgbClr val="00B0F0"/>
                </a:solidFill>
              </a:rPr>
              <a:t>May 5</a:t>
            </a:r>
            <a:r>
              <a:rPr lang="en-US" altLang="zh-CN" dirty="0" smtClean="0"/>
              <a:t>	10:00 </a:t>
            </a:r>
            <a:r>
              <a:rPr lang="en-US" altLang="zh-CN" dirty="0"/>
              <a:t>- </a:t>
            </a:r>
            <a:r>
              <a:rPr lang="en-US" altLang="zh-CN" dirty="0" smtClean="0"/>
              <a:t>12:00 </a:t>
            </a:r>
            <a:r>
              <a:rPr lang="en-US" altLang="zh-CN" dirty="0"/>
              <a:t>ET</a:t>
            </a:r>
            <a:endParaRPr lang="en-US" altLang="zh-CN" dirty="0" smtClean="0"/>
          </a:p>
          <a:p>
            <a:pPr algn="just" defTabSz="917575">
              <a:lnSpc>
                <a:spcPct val="90000"/>
              </a:lnSpc>
              <a:buNone/>
            </a:pPr>
            <a:r>
              <a:rPr lang="en-US" altLang="zh-CN" dirty="0" smtClean="0"/>
              <a:t>		</a:t>
            </a:r>
            <a:r>
              <a:rPr lang="en-US" altLang="zh-CN" dirty="0"/>
              <a:t>April </a:t>
            </a:r>
            <a:r>
              <a:rPr lang="en-US" altLang="zh-CN" dirty="0" smtClean="0"/>
              <a:t>		     14,		21,	        28			23</a:t>
            </a:r>
            <a:r>
              <a:rPr lang="zh-CN" altLang="en-US" dirty="0" smtClean="0"/>
              <a:t>：</a:t>
            </a:r>
            <a:r>
              <a:rPr lang="en-US" altLang="zh-CN" dirty="0" smtClean="0"/>
              <a:t>00 - 01:00 ET</a:t>
            </a:r>
          </a:p>
          <a:p>
            <a:pPr algn="ctr">
              <a:lnSpc>
                <a:spcPct val="90000"/>
              </a:lnSpc>
              <a:buFontTx/>
              <a:buNone/>
            </a:pPr>
            <a:endParaRPr lang="en-US" altLang="en-US" dirty="0">
              <a:cs typeface="Times New Roman" panose="02020603050405020304" pitchFamily="18" charset="0"/>
            </a:endParaRPr>
          </a:p>
          <a:p>
            <a:pPr marL="1792288" algn="just">
              <a:lnSpc>
                <a:spcPct val="90000"/>
              </a:lnSpc>
              <a:buFontTx/>
              <a:buNone/>
            </a:pPr>
            <a:r>
              <a:rPr lang="en-US" altLang="en-US" dirty="0">
                <a:latin typeface="Arial" panose="020B0604020202020204" pitchFamily="34" charset="0"/>
                <a:cs typeface="MS PGothic" panose="020B0600070205080204" pitchFamily="34" charset="-128"/>
              </a:rPr>
              <a:t>		   	        </a:t>
            </a:r>
            <a:r>
              <a:rPr lang="en-US" altLang="en-US" dirty="0" smtClean="0">
                <a:latin typeface="Arial" panose="020B0604020202020204" pitchFamily="34" charset="0"/>
                <a:cs typeface="MS PGothic" panose="020B0600070205080204" pitchFamily="34" charset="-128"/>
              </a:rPr>
              <a:t>Chair</a:t>
            </a:r>
            <a:r>
              <a:rPr lang="en-US" altLang="en-US" dirty="0">
                <a:latin typeface="Arial" panose="020B0604020202020204" pitchFamily="34" charset="0"/>
                <a:cs typeface="MS PGothic" panose="020B0600070205080204" pitchFamily="34" charset="-128"/>
              </a:rPr>
              <a:t>:	</a:t>
            </a:r>
            <a:r>
              <a:rPr lang="en-US" altLang="en-US" dirty="0" smtClean="0">
                <a:cs typeface="Times New Roman" panose="02020603050405020304" pitchFamily="18" charset="0"/>
              </a:rPr>
              <a:t>Tony </a:t>
            </a:r>
            <a:r>
              <a:rPr lang="en-US" altLang="en-US" dirty="0">
                <a:cs typeface="Times New Roman" panose="02020603050405020304" pitchFamily="18" charset="0"/>
              </a:rPr>
              <a:t>Xiao Han (Huawei)</a:t>
            </a:r>
          </a:p>
          <a:p>
            <a:pPr marL="1792288" algn="just">
              <a:lnSpc>
                <a:spcPct val="90000"/>
              </a:lnSpc>
              <a:buNone/>
            </a:pPr>
            <a:r>
              <a:rPr lang="en-US" altLang="en-US" dirty="0">
                <a:latin typeface="Arial" panose="020B0604020202020204" pitchFamily="34" charset="0"/>
                <a:cs typeface="MS PGothic" panose="020B0600070205080204" pitchFamily="34" charset="-128"/>
              </a:rPr>
              <a:t>			</a:t>
            </a:r>
            <a:r>
              <a:rPr lang="en-US" altLang="en-US" dirty="0" smtClean="0">
                <a:latin typeface="Arial" panose="020B0604020202020204" pitchFamily="34" charset="0"/>
                <a:cs typeface="MS PGothic" panose="020B0600070205080204" pitchFamily="34" charset="-128"/>
              </a:rPr>
              <a:t>Vice </a:t>
            </a:r>
            <a:r>
              <a:rPr lang="en-US" altLang="en-US" dirty="0">
                <a:latin typeface="Arial" panose="020B0604020202020204" pitchFamily="34" charset="0"/>
                <a:cs typeface="MS PGothic" panose="020B0600070205080204" pitchFamily="34" charset="-128"/>
              </a:rPr>
              <a:t>Chair: 	</a:t>
            </a:r>
            <a:r>
              <a:rPr lang="en-US" altLang="en-US" dirty="0">
                <a:cs typeface="Times New Roman" panose="02020603050405020304" pitchFamily="18" charset="0"/>
              </a:rPr>
              <a:t>Sang Kim (LG Electronics)</a:t>
            </a:r>
          </a:p>
          <a:p>
            <a:pPr marL="1792288" algn="just">
              <a:lnSpc>
                <a:spcPct val="90000"/>
              </a:lnSpc>
              <a:buNone/>
            </a:pPr>
            <a:r>
              <a:rPr lang="en-US" altLang="en-US" dirty="0">
                <a:latin typeface="Arial" panose="020B0604020202020204" pitchFamily="34" charset="0"/>
                <a:cs typeface="MS PGothic" panose="020B0600070205080204" pitchFamily="34" charset="-128"/>
              </a:rPr>
              <a:t> 					</a:t>
            </a:r>
            <a:r>
              <a:rPr lang="en-US" altLang="zh-CN" dirty="0"/>
              <a:t>Assaf Kasher (Qualcomm)</a:t>
            </a:r>
            <a:endParaRPr lang="en-US" altLang="en-US" dirty="0">
              <a:cs typeface="Times New Roman" panose="02020603050405020304" pitchFamily="18" charset="0"/>
            </a:endParaRPr>
          </a:p>
          <a:p>
            <a:pPr marL="1792288" algn="just">
              <a:lnSpc>
                <a:spcPct val="90000"/>
              </a:lnSpc>
              <a:buNone/>
            </a:pPr>
            <a:r>
              <a:rPr lang="en-US" altLang="en-US" dirty="0">
                <a:latin typeface="Arial" panose="020B0604020202020204" pitchFamily="34" charset="0"/>
                <a:cs typeface="MS PGothic" panose="020B0600070205080204" pitchFamily="34" charset="-128"/>
              </a:rPr>
              <a:t>			 Secretary: 	</a:t>
            </a:r>
            <a:r>
              <a:rPr lang="en-US" altLang="zh-CN" dirty="0"/>
              <a:t>Leif Wilhelmsson </a:t>
            </a:r>
            <a:r>
              <a:rPr lang="en-US" altLang="en-US" dirty="0"/>
              <a:t>(</a:t>
            </a:r>
            <a:r>
              <a:rPr lang="en-US" altLang="zh-CN" dirty="0"/>
              <a:t>Ericsson</a:t>
            </a:r>
            <a:r>
              <a:rPr lang="en-US" altLang="en-US" dirty="0"/>
              <a:t>)</a:t>
            </a:r>
          </a:p>
          <a:p>
            <a:pPr marL="1792288" algn="just">
              <a:lnSpc>
                <a:spcPct val="90000"/>
              </a:lnSpc>
              <a:buNone/>
            </a:pPr>
            <a:r>
              <a:rPr lang="en-US" altLang="en-US" dirty="0">
                <a:latin typeface="Arial" panose="020B0604020202020204" pitchFamily="34" charset="0"/>
                <a:cs typeface="MS PGothic" panose="020B0600070205080204" pitchFamily="34" charset="-128"/>
              </a:rPr>
              <a:t>		</a:t>
            </a:r>
            <a:r>
              <a:rPr lang="en-US" altLang="en-US" dirty="0" smtClean="0">
                <a:latin typeface="Arial" panose="020B0604020202020204" pitchFamily="34" charset="0"/>
                <a:cs typeface="MS PGothic" panose="020B0600070205080204" pitchFamily="34" charset="-128"/>
              </a:rPr>
              <a:t>Tech</a:t>
            </a:r>
            <a:r>
              <a:rPr lang="en-US" altLang="zh-CN" dirty="0" smtClean="0">
                <a:latin typeface="Arial" panose="020B0604020202020204" pitchFamily="34" charset="0"/>
                <a:cs typeface="MS PGothic" panose="020B0600070205080204" pitchFamily="34" charset="-128"/>
              </a:rPr>
              <a:t>nical </a:t>
            </a:r>
            <a:r>
              <a:rPr lang="en-US" altLang="en-US" dirty="0">
                <a:latin typeface="Arial" panose="020B0604020202020204" pitchFamily="34" charset="0"/>
                <a:cs typeface="MS PGothic" panose="020B0600070205080204" pitchFamily="34" charset="-128"/>
              </a:rPr>
              <a:t>Editor:	</a:t>
            </a:r>
            <a:r>
              <a:rPr lang="en-US" altLang="zh-CN" dirty="0"/>
              <a:t>Claudio Da Silva </a:t>
            </a:r>
            <a:r>
              <a:rPr lang="en-US" altLang="en-US" dirty="0">
                <a:cs typeface="Times New Roman" panose="02020603050405020304" pitchFamily="18" charset="0"/>
              </a:rPr>
              <a:t>(</a:t>
            </a:r>
            <a:r>
              <a:rPr lang="en-US" altLang="zh-CN" dirty="0">
                <a:cs typeface="Times New Roman" panose="02020603050405020304" pitchFamily="18" charset="0"/>
              </a:rPr>
              <a:t>Meta Platforms</a:t>
            </a:r>
            <a:r>
              <a:rPr lang="en-US" altLang="en-US" dirty="0">
                <a:cs typeface="Times New Roman" panose="02020603050405020304" pitchFamily="18" charset="0"/>
              </a:rPr>
              <a:t>)</a:t>
            </a:r>
          </a:p>
        </p:txBody>
      </p:sp>
    </p:spTree>
    <p:extLst>
      <p:ext uri="{BB962C8B-B14F-4D97-AF65-F5344CB8AC3E}">
        <p14:creationId xmlns:p14="http://schemas.microsoft.com/office/powerpoint/2010/main" val="19842551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xx</a:t>
            </a:r>
          </a:p>
        </p:txBody>
      </p:sp>
    </p:spTree>
    <p:extLst>
      <p:ext uri="{BB962C8B-B14F-4D97-AF65-F5344CB8AC3E}">
        <p14:creationId xmlns:p14="http://schemas.microsoft.com/office/powerpoint/2010/main" val="345253244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Tree>
    <p:extLst>
      <p:ext uri="{BB962C8B-B14F-4D97-AF65-F5344CB8AC3E}">
        <p14:creationId xmlns:p14="http://schemas.microsoft.com/office/powerpoint/2010/main" val="373362085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buFontTx/>
              <a:buNone/>
            </a:pPr>
            <a:r>
              <a:rPr lang="en-US" altLang="en-US" dirty="0" smtClean="0"/>
              <a:t>    This </a:t>
            </a:r>
            <a:r>
              <a:rPr lang="en-US" altLang="en-US" dirty="0"/>
              <a:t>presentation contains the IEEE 802.11 Task Group bf agenda items for the teleconference calls on </a:t>
            </a:r>
          </a:p>
          <a:p>
            <a:pPr marL="285750" indent="-285750" algn="just"/>
            <a:r>
              <a:rPr lang="en-US" altLang="en-US" sz="1800" dirty="0">
                <a:solidFill>
                  <a:srgbClr val="0000FF"/>
                </a:solidFill>
              </a:rPr>
              <a:t>April 	7, 11, 12,  	18, 19	       25, 26, 	  May 5	10:00 - 12:00 ET</a:t>
            </a:r>
          </a:p>
          <a:p>
            <a:pPr marL="285750" indent="-285750" algn="just"/>
            <a:r>
              <a:rPr lang="en-US" altLang="en-US" sz="1800" dirty="0" smtClean="0">
                <a:solidFill>
                  <a:srgbClr val="0000FF"/>
                </a:solidFill>
              </a:rPr>
              <a:t>April </a:t>
            </a:r>
            <a:r>
              <a:rPr lang="en-US" altLang="en-US" sz="1800" dirty="0">
                <a:solidFill>
                  <a:srgbClr val="0000FF"/>
                </a:solidFill>
              </a:rPr>
              <a:t>		     14,		21,	        28		</a:t>
            </a:r>
            <a:r>
              <a:rPr lang="en-US" altLang="en-US" sz="1800" dirty="0" smtClean="0">
                <a:solidFill>
                  <a:srgbClr val="0000FF"/>
                </a:solidFill>
              </a:rPr>
              <a:t>23：00 </a:t>
            </a:r>
            <a:r>
              <a:rPr lang="en-US" altLang="en-US" sz="1800" dirty="0">
                <a:solidFill>
                  <a:srgbClr val="0000FF"/>
                </a:solidFill>
              </a:rPr>
              <a:t>- 01:00 </a:t>
            </a:r>
            <a:r>
              <a:rPr lang="en-US" altLang="en-US" sz="1800" dirty="0" smtClean="0">
                <a:solidFill>
                  <a:srgbClr val="0000FF"/>
                </a:solidFill>
              </a:rPr>
              <a:t>ET</a:t>
            </a:r>
            <a:r>
              <a:rPr lang="en-US" altLang="en-US" dirty="0" smtClean="0"/>
              <a:t>.</a:t>
            </a:r>
            <a:endParaRPr lang="en-US" altLang="en-US" dirty="0"/>
          </a:p>
          <a:p>
            <a:pPr lvl="1"/>
            <a:endParaRPr lang="en-US" altLang="en-US" dirty="0"/>
          </a:p>
          <a:p>
            <a:pPr lvl="1"/>
            <a:endParaRPr lang="en-US" altLang="en-US" dirty="0"/>
          </a:p>
        </p:txBody>
      </p:sp>
      <p:sp>
        <p:nvSpPr>
          <p:cNvPr id="717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Abstract</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type="body" idx="4294967295"/>
          </p:nvPr>
        </p:nvSpPr>
        <p:spPr>
          <a:xfrm>
            <a:off x="457200" y="1524000"/>
            <a:ext cx="11277600" cy="4114800"/>
          </a:xfrm>
        </p:spPr>
        <p:txBody>
          <a:bodyPr/>
          <a:lstStyle/>
          <a:p>
            <a:r>
              <a:rPr lang="en-US" altLang="en-US" sz="2000" dirty="0"/>
              <a:t>Please announce your affiliation when you first address the group during a meeting slot</a:t>
            </a:r>
          </a:p>
          <a:p>
            <a:r>
              <a:rPr lang="en-US" altLang="en-US" sz="2000" dirty="0"/>
              <a:t>Cell Phones to be silent or Off</a:t>
            </a:r>
          </a:p>
          <a:p>
            <a:r>
              <a:rPr lang="en-US" altLang="en-US" sz="2000" dirty="0"/>
              <a:t>Attendance recording procedures</a:t>
            </a:r>
          </a:p>
          <a:p>
            <a:pPr lvl="1"/>
            <a:r>
              <a:rPr lang="en-US" altLang="zh-CN" sz="1800" u="sng" dirty="0">
                <a:hlinkClick r:id="rId3"/>
              </a:rPr>
              <a:t>https://imat.ieee.org/attendance</a:t>
            </a:r>
            <a:r>
              <a:rPr lang="en-US" altLang="zh-CN" sz="1800" dirty="0"/>
              <a:t> </a:t>
            </a:r>
            <a:endParaRPr lang="en-US" altLang="en-US" sz="1800" dirty="0"/>
          </a:p>
          <a:p>
            <a:r>
              <a:rPr lang="en-US" altLang="en-US" sz="2000" dirty="0"/>
              <a:t>Documentation</a:t>
            </a:r>
          </a:p>
          <a:p>
            <a:pPr lvl="1" algn="just"/>
            <a:r>
              <a:rPr lang="en-US" altLang="en-US" sz="1800" dirty="0">
                <a:hlinkClick r:id="rId4"/>
              </a:rPr>
              <a:t>http://mentor.ieee.org</a:t>
            </a:r>
            <a:endParaRPr lang="en-US" altLang="en-US" sz="1800" dirty="0"/>
          </a:p>
          <a:p>
            <a:pPr lvl="1" algn="just"/>
            <a:r>
              <a:rPr lang="en-US" altLang="en-US" sz="1800" dirty="0"/>
              <a:t>Use “</a:t>
            </a:r>
            <a:r>
              <a:rPr lang="en-US" altLang="ja-JP" sz="1800" dirty="0" err="1">
                <a:solidFill>
                  <a:srgbClr val="0000FF"/>
                </a:solidFill>
              </a:rPr>
              <a:t>TGbf</a:t>
            </a:r>
            <a:r>
              <a:rPr lang="en-US" altLang="en-US" sz="1800" dirty="0"/>
              <a:t>”</a:t>
            </a:r>
            <a:r>
              <a:rPr lang="en-US" altLang="ja-JP" sz="1800" dirty="0"/>
              <a:t> for submission</a:t>
            </a:r>
          </a:p>
          <a:p>
            <a:pPr lvl="1" algn="just"/>
            <a:r>
              <a:rPr lang="en-US" altLang="en-US" sz="1800" dirty="0"/>
              <a:t>If you plan to make a submission, be sure it does not contain company logos or advertising</a:t>
            </a:r>
          </a:p>
          <a:p>
            <a:pPr lvl="1" algn="just"/>
            <a:r>
              <a:rPr lang="en-US" altLang="en-US" sz="1800" b="1" dirty="0">
                <a:solidFill>
                  <a:srgbClr val="FF0000"/>
                </a:solidFill>
              </a:rPr>
              <a:t>Documents are prepared by individuals, not companies</a:t>
            </a:r>
          </a:p>
          <a:p>
            <a:r>
              <a:rPr lang="en-US" altLang="en-US" sz="2000" dirty="0"/>
              <a:t>Questions on Voting status, Ballot pool, Access to Reflector, Documentation,  Member</a:t>
            </a:r>
            <a:r>
              <a:rPr lang="en-US" altLang="ja-JP" sz="2000" dirty="0"/>
              <a:t>’s Area</a:t>
            </a:r>
          </a:p>
          <a:p>
            <a:pPr lvl="1"/>
            <a:r>
              <a:rPr lang="en-US" altLang="en-US" sz="1800" dirty="0"/>
              <a:t>Contact Jon Rosdahl –  </a:t>
            </a:r>
            <a:r>
              <a:rPr lang="en-US" altLang="en-US" sz="1800" dirty="0">
                <a:hlinkClick r:id="rId5"/>
              </a:rPr>
              <a:t>jrosdahl@ieee.org</a:t>
            </a:r>
            <a:endParaRPr lang="zh-CN" altLang="en-US" dirty="0"/>
          </a:p>
        </p:txBody>
      </p:sp>
      <p:sp>
        <p:nvSpPr>
          <p:cNvPr id="8196"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Meeting Protocol, Attendance, Voting &amp; Document Status</a:t>
            </a:r>
            <a:endParaRPr lang="en-US" altLang="en-US" sz="3200" dirty="0">
              <a:solidFill>
                <a:schemeClr val="tx2"/>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eaLnBrk="1" hangingPunct="1">
              <a:spcBef>
                <a:spcPts val="600"/>
              </a:spcBef>
              <a:buClr>
                <a:srgbClr val="000000"/>
              </a:buClr>
            </a:pPr>
            <a:r>
              <a:rPr lang="en-US" altLang="en-US" dirty="0">
                <a:solidFill>
                  <a:srgbClr val="000000"/>
                </a:solidFill>
                <a:ea typeface="MS Gothic" panose="020B0609070205080204" pitchFamily="49" charset="-128"/>
              </a:rPr>
              <a:t>  Following 9 slides</a:t>
            </a:r>
          </a:p>
          <a:p>
            <a:pPr algn="just" eaLnBrk="1" hangingPunct="1">
              <a:spcBef>
                <a:spcPts val="600"/>
              </a:spcBef>
              <a:buClr>
                <a:srgbClr val="000000"/>
              </a:buClr>
              <a:buNone/>
            </a:pPr>
            <a:endParaRPr lang="en-US" altLang="zh-CN" dirty="0">
              <a:solidFill>
                <a:srgbClr val="000000"/>
              </a:solidFill>
              <a:ea typeface="MS Gothic" panose="020B0609070205080204" pitchFamily="49" charset="-128"/>
            </a:endParaRPr>
          </a:p>
        </p:txBody>
      </p:sp>
      <p:sp>
        <p:nvSpPr>
          <p:cNvPr id="9220"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Policy and logistics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6"/>
            <a:ext cx="11277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dirty="0"/>
          </a:p>
          <a:p>
            <a:pPr algn="just">
              <a:defRPr/>
            </a:pPr>
            <a:r>
              <a:rPr lang="en-US" altLang="en-US" dirty="0"/>
              <a:t>Participants should inform the IEEE (or cause the IEEE to be informed) of the identity of any other holders of potential Essential Patent Claims</a:t>
            </a:r>
          </a:p>
          <a:p>
            <a:pPr marL="0" indent="0" algn="just">
              <a:buNone/>
              <a:defRPr/>
            </a:pPr>
            <a:endParaRPr lang="en-US" altLang="en-US" sz="1600" dirty="0"/>
          </a:p>
          <a:p>
            <a:pPr marL="0" indent="0" algn="ctr">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Participants have a duty to inform the IEEE</a:t>
            </a:r>
          </a:p>
        </p:txBody>
      </p:sp>
      <p:sp>
        <p:nvSpPr>
          <p:cNvPr id="10247"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#1</a:t>
            </a:r>
            <a:endParaRPr lang="en-US" altLang="en-US" b="0" dirty="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7"/>
            <a:ext cx="11277600" cy="4213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500" u="sng" dirty="0">
              <a:solidFill>
                <a:srgbClr val="FF0000"/>
              </a:solidFill>
            </a:endParaRPr>
          </a:p>
          <a:p>
            <a:pPr algn="just">
              <a:defRPr/>
            </a:pPr>
            <a:r>
              <a:rPr lang="en-US" altLang="en-US" sz="2000" dirty="0"/>
              <a:t>Cause an LOA to be submitted to the IEEE-SA (</a:t>
            </a:r>
            <a:r>
              <a:rPr lang="en-US" altLang="en-US" sz="2000" dirty="0">
                <a:hlinkClick r:id="rId3"/>
              </a:rPr>
              <a:t>patcom@ieee.org</a:t>
            </a:r>
            <a:r>
              <a:rPr lang="en-US" altLang="en-US" sz="2000" dirty="0"/>
              <a:t>); or</a:t>
            </a:r>
          </a:p>
          <a:p>
            <a:pPr algn="just">
              <a:defRPr/>
            </a:pPr>
            <a:endParaRPr lang="en-US" altLang="en-US" sz="2000" dirty="0"/>
          </a:p>
          <a:p>
            <a:pPr algn="just">
              <a:defRPr/>
            </a:pPr>
            <a:r>
              <a:rPr lang="en-US" altLang="en-US" sz="2000" dirty="0"/>
              <a:t>Provide the chair of this group with the identity of the holder(s) of any and all such claims as soon as possible; or</a:t>
            </a:r>
          </a:p>
          <a:p>
            <a:pPr algn="just">
              <a:defRPr/>
            </a:pPr>
            <a:endParaRPr lang="en-US" altLang="en-US" sz="2000" dirty="0"/>
          </a:p>
          <a:p>
            <a:pPr algn="just">
              <a:defRPr/>
            </a:pPr>
            <a:r>
              <a:rPr lang="en-US" altLang="en-US" sz="2000" dirty="0"/>
              <a:t>Speak up now and respond to this Call for Potentially Essential Patents</a:t>
            </a:r>
          </a:p>
          <a:p>
            <a:pPr algn="just">
              <a:defRPr/>
            </a:pPr>
            <a:endParaRPr lang="en-US" altLang="en-US" sz="2000" dirty="0"/>
          </a:p>
          <a:p>
            <a:pPr algn="just">
              <a:defRPr/>
            </a:pPr>
            <a:r>
              <a:rPr lang="en-US" altLang="en-US" sz="20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None/>
              <a:defRPr/>
            </a:pPr>
            <a:r>
              <a:rPr lang="en-US" altLang="en-US" sz="2000" dirty="0"/>
              <a:t/>
            </a:r>
            <a:br>
              <a:rPr lang="en-US" altLang="en-US" sz="2000" dirty="0"/>
            </a:br>
            <a:endParaRPr lang="en-US" altLang="en-US" sz="2000" dirty="0"/>
          </a:p>
        </p:txBody>
      </p:sp>
      <p:sp>
        <p:nvSpPr>
          <p:cNvPr id="11269" name="Rectangle 2"/>
          <p:cNvSpPr txBox="1">
            <a:spLocks noChangeArrowheads="1"/>
          </p:cNvSpPr>
          <p:nvPr/>
        </p:nvSpPr>
        <p:spPr bwMode="auto">
          <a:xfrm>
            <a:off x="2057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Ways to inform IEEE</a:t>
            </a:r>
          </a:p>
        </p:txBody>
      </p:sp>
      <p:sp>
        <p:nvSpPr>
          <p:cNvPr id="11271" name="Text Box 5"/>
          <p:cNvSpPr txBox="1">
            <a:spLocks noChangeArrowheads="1"/>
          </p:cNvSpPr>
          <p:nvPr/>
        </p:nvSpPr>
        <p:spPr bwMode="auto">
          <a:xfrm>
            <a:off x="4572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#2</a:t>
            </a:r>
            <a:endParaRPr lang="en-US" altLang="en-US" b="0" dirty="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457200" y="14478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800" b="0" u="sng" dirty="0">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2000" dirty="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50" dirty="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400" dirty="0">
                <a:cs typeface="Times New Roman" panose="02020603050405020304" pitchFamily="18" charset="0"/>
              </a:rPr>
              <a:t>For more details, see IEEE-SA Standards Board Operations Manual, clause 5.3.10 and </a:t>
            </a:r>
            <a:br>
              <a:rPr lang="en-US" altLang="en-US" sz="1400" dirty="0">
                <a:cs typeface="Times New Roman" panose="02020603050405020304" pitchFamily="18" charset="0"/>
              </a:rPr>
            </a:br>
            <a:r>
              <a:rPr lang="en-US" altLang="en-US" sz="1400" dirty="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Other Guideline for IEEE WG meetings</a:t>
            </a:r>
          </a:p>
        </p:txBody>
      </p:sp>
      <p:sp>
        <p:nvSpPr>
          <p:cNvPr id="12295" name="Text Box 4"/>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#3</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457200" y="12954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b="0" u="sng" dirty="0">
              <a:solidFill>
                <a:srgbClr val="FF0000"/>
              </a:solidFill>
              <a:latin typeface="Arial" panose="020B0604020202020204" pitchFamily="34" charset="0"/>
            </a:endParaRPr>
          </a:p>
          <a:p>
            <a:pPr algn="just">
              <a:spcAft>
                <a:spcPts val="550"/>
              </a:spcAft>
              <a:buClr>
                <a:srgbClr val="CC3300"/>
              </a:buClr>
              <a:buSzPct val="50000"/>
              <a:buNone/>
            </a:pPr>
            <a:r>
              <a:rPr lang="en-US" altLang="en-US" sz="2000" dirty="0"/>
              <a:t>The patent policy and the procedures used to execute that policy are documented in the:</a:t>
            </a:r>
          </a:p>
          <a:p>
            <a:pPr>
              <a:spcAft>
                <a:spcPts val="550"/>
              </a:spcAft>
              <a:buSzPct val="50000"/>
              <a:buFont typeface="Monotype Sorts" charset="2"/>
              <a:buChar char="l"/>
            </a:pPr>
            <a:r>
              <a:rPr lang="en-US" altLang="en-US" sz="2000" dirty="0"/>
              <a:t>IEEE-SA Standards Board Bylaws (</a:t>
            </a:r>
            <a:r>
              <a:rPr lang="en-US" altLang="en-US" sz="2000" dirty="0">
                <a:hlinkClick r:id="rId3"/>
              </a:rPr>
              <a:t>http://standards.ieee.org/develop/policies/bylaws/sect6-7.html#6</a:t>
            </a:r>
            <a:r>
              <a:rPr lang="en-US" altLang="en-US" sz="2000" dirty="0"/>
              <a:t>)  </a:t>
            </a:r>
          </a:p>
          <a:p>
            <a:pPr>
              <a:spcAft>
                <a:spcPts val="550"/>
              </a:spcAft>
              <a:buSzPct val="50000"/>
              <a:buFont typeface="Monotype Sorts" charset="2"/>
              <a:buChar char="l"/>
            </a:pPr>
            <a:r>
              <a:rPr lang="en-US" altLang="en-US" sz="2000" dirty="0"/>
              <a:t>IEEE-SA Standards Board Operations Manual (</a:t>
            </a:r>
            <a:r>
              <a:rPr lang="en-US" altLang="en-US" sz="2000" dirty="0">
                <a:hlinkClick r:id="rId4"/>
              </a:rPr>
              <a:t>http://standards.ieee.org/develop/policies/opman/sect6.html#6.3</a:t>
            </a:r>
            <a:r>
              <a:rPr lang="en-US" altLang="en-US" sz="2000" dirty="0"/>
              <a:t>)</a:t>
            </a:r>
          </a:p>
          <a:p>
            <a:pPr>
              <a:spcBef>
                <a:spcPts val="1800"/>
              </a:spcBef>
              <a:spcAft>
                <a:spcPts val="550"/>
              </a:spcAft>
              <a:buClr>
                <a:srgbClr val="CC3300"/>
              </a:buClr>
              <a:buSzPct val="50000"/>
              <a:buNone/>
            </a:pPr>
            <a:r>
              <a:rPr lang="en-US" altLang="en-US" sz="2000" dirty="0"/>
              <a:t>Material about the patent policy is available at </a:t>
            </a:r>
            <a:r>
              <a:rPr lang="en-US" altLang="en-US" sz="2000" dirty="0">
                <a:hlinkClick r:id="rId5"/>
              </a:rPr>
              <a:t>http://standards.ieee.org/about/sasb/patcom/materials.html</a:t>
            </a:r>
            <a:endParaRPr lang="en-US" altLang="en-US" sz="2000" dirty="0"/>
          </a:p>
          <a:p>
            <a:pPr algn="just">
              <a:spcBef>
                <a:spcPts val="1800"/>
              </a:spcBef>
              <a:spcAft>
                <a:spcPts val="550"/>
              </a:spcAft>
              <a:buClr>
                <a:srgbClr val="CC3300"/>
              </a:buClr>
              <a:buSzPct val="50000"/>
              <a:buNone/>
            </a:pPr>
            <a:r>
              <a:rPr lang="en-US" altLang="en-US" sz="2000" dirty="0">
                <a:cs typeface="Calibri" panose="020F0502020204030204" pitchFamily="34" charset="0"/>
              </a:rPr>
              <a:t>If you have questions, contact the IEEE-SA Standards Board Patent Committee Administrator at </a:t>
            </a:r>
            <a:r>
              <a:rPr lang="en-US" altLang="en-US" sz="2000" dirty="0">
                <a:cs typeface="Calibri" panose="020F0502020204030204" pitchFamily="34" charset="0"/>
                <a:hlinkClick r:id="rId6"/>
              </a:rPr>
              <a:t>patcom@ieee.org</a:t>
            </a:r>
            <a:endParaRPr lang="en-US" altLang="en-US" sz="2000" dirty="0">
              <a:cs typeface="Calibri" panose="020F0502020204030204" pitchFamily="34" charset="0"/>
            </a:endParaRPr>
          </a:p>
          <a:p>
            <a:pPr algn="just">
              <a:spcBef>
                <a:spcPts val="1800"/>
              </a:spcBef>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Font typeface="Monotype Sorts" charset="2"/>
              <a:buChar char="l"/>
            </a:pPr>
            <a:endParaRPr lang="en-US" altLang="en-US" sz="2800" dirty="0">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400" dirty="0">
              <a:cs typeface="Times New Roman" panose="02020603050405020304" pitchFamily="18" charset="0"/>
            </a:endParaRPr>
          </a:p>
        </p:txBody>
      </p:sp>
      <p:sp>
        <p:nvSpPr>
          <p:cNvPr id="13316"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related information</a:t>
            </a:r>
          </a:p>
        </p:txBody>
      </p:sp>
      <p:sp>
        <p:nvSpPr>
          <p:cNvPr id="13319"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#4</a:t>
            </a:r>
            <a:endParaRPr lang="en-US" altLang="en-US" b="0" dirty="0"/>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130842</TotalTime>
  <Words>1484</Words>
  <Application>Microsoft Office PowerPoint</Application>
  <PresentationFormat>宽屏</PresentationFormat>
  <Paragraphs>256</Paragraphs>
  <Slides>21</Slides>
  <Notes>21</Notes>
  <HiddenSlides>0</HiddenSlides>
  <MMClips>0</MMClips>
  <ScaleCrop>false</ScaleCrop>
  <HeadingPairs>
    <vt:vector size="6" baseType="variant">
      <vt:variant>
        <vt:lpstr>已用的字体</vt:lpstr>
      </vt:variant>
      <vt:variant>
        <vt:i4>9</vt:i4>
      </vt:variant>
      <vt:variant>
        <vt:lpstr>主题</vt:lpstr>
      </vt:variant>
      <vt:variant>
        <vt:i4>1</vt:i4>
      </vt:variant>
      <vt:variant>
        <vt:lpstr>幻灯片标题</vt:lpstr>
      </vt:variant>
      <vt:variant>
        <vt:i4>21</vt:i4>
      </vt:variant>
    </vt:vector>
  </HeadingPairs>
  <TitlesOfParts>
    <vt:vector size="31" baseType="lpstr">
      <vt:lpstr>Monotype Sorts</vt:lpstr>
      <vt:lpstr>MS Gothic</vt:lpstr>
      <vt:lpstr>MS PGothic</vt:lpstr>
      <vt:lpstr>微软雅黑</vt:lpstr>
      <vt:lpstr>Arial</vt:lpstr>
      <vt:lpstr>Calibri</vt:lpstr>
      <vt:lpstr>Helvetica</vt:lpstr>
      <vt:lpstr>Times New Roman</vt:lpstr>
      <vt:lpstr>Wingdings</vt:lpstr>
      <vt:lpstr>802-11-Submission</vt:lpstr>
      <vt:lpstr>Task Group bf Meeting agenda, April teleconference 2022</vt:lpstr>
      <vt:lpstr>IEEE 802.11 Task Group bf WLAN Sensing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TGbf Timeline (Updated)</vt:lpstr>
      <vt:lpstr>PowerPoint 演示文稿</vt:lpstr>
      <vt:lpstr>PowerPoint 演示文稿</vt:lpstr>
      <vt:lpstr>PowerPoint 演示文稿</vt:lpstr>
      <vt:lpstr>PowerPoint 演示文稿</vt:lpstr>
    </vt:vector>
  </TitlesOfParts>
  <Manager/>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Task Group bf Meeting agenda, March teleconference 2022</dc:title>
  <dc:description/>
  <cp:lastModifiedBy>Hanxiao (Tony, WT Lab)</cp:lastModifiedBy>
  <cp:revision>96</cp:revision>
  <cp:lastPrinted>2014-11-04T15:04:57Z</cp:lastPrinted>
  <dcterms:created xsi:type="dcterms:W3CDTF">2007-04-17T18:10:23Z</dcterms:created>
  <dcterms:modified xsi:type="dcterms:W3CDTF">2022-04-07T09:30:14Z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(3)r78c0HcuCo84ruSw+9O39bez/gkbrG8blvC6ua3llU1b65VW0UF2x9e+IKepbazHKjP1ONdr
qGn67EZRB5UzkSysd39hkKTHpDQyr0e/24zQUjOm7NIDZN8KsUOWudVtt2dsC4ZBluyAvGXt
+WA2470o6zinMBd6icML2AmipIPcnPqK141Gn0yNgOwUmmzD9JgDNHNMqp5QiS54qbFuIjLO
uWyFu9SwHsFwaQ3cZE</vt:lpwstr>
  </property>
  <property fmtid="{D5CDD505-2E9C-101B-9397-08002B2CF9AE}" pid="27" name="_2015_ms_pID_7253431">
    <vt:lpwstr>XTowAUZDBKkZ8MBW1lVH3QQnLGl4gWRRkaVzMAN3ILRvpJk7GhyVVg
RXTY7ywN895dcfelXHVz5yFc0/KX67blQESHwqc/GQA1zzpkktxId/i7EzgRk7OR56V84p8L
f0xvZFmP1z5zer7ReUm5zKEqG0ILdjfnBbGKu+tz+oyB2Fo0N95uGEIlWBQbbQO99W3jMSmk
gMA0hu6dDvlXu+xzwST1wsahVenW4mgBP4B3</vt:lpwstr>
  </property>
  <property fmtid="{D5CDD505-2E9C-101B-9397-08002B2CF9AE}" pid="28" name="_2015_ms_pID_7253432">
    <vt:lpwstr>kRltxEw5e94jCXwh9x3DTXA=</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1636984423</vt:lpwstr>
  </property>
</Properties>
</file>