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7" r:id="rId17"/>
    <p:sldId id="905" r:id="rId18"/>
    <p:sldId id="844" r:id="rId19"/>
    <p:sldId id="855" r:id="rId20"/>
    <p:sldId id="846" r:id="rId21"/>
    <p:sldId id="842"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55" autoAdjust="0"/>
    <p:restoredTop sz="94075" autoAdjust="0"/>
  </p:normalViewPr>
  <p:slideViewPr>
    <p:cSldViewPr>
      <p:cViewPr varScale="1">
        <p:scale>
          <a:sx n="106" d="100"/>
          <a:sy n="106" d="100"/>
        </p:scale>
        <p:origin x="36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2808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64451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802.11-22/0566r0</a:t>
            </a:r>
            <a:endParaRPr lang="en-US" altLang="en-US" sz="1800" b="1" dirty="0" smtClean="0">
              <a:solidFill>
                <a:srgbClr val="FF0000"/>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April</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April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2021-04-1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616612871"/>
              </p:ext>
            </p:extLst>
          </p:nvPr>
        </p:nvGraphicFramePr>
        <p:xfrm>
          <a:off x="3733800" y="1495679"/>
          <a:ext cx="8305801" cy="146986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22/0549</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00FF"/>
                          </a:solidFill>
                          <a:latin typeface="+mn-lt"/>
                          <a:ea typeface="+mn-ea"/>
                          <a:cs typeface="+mn-cs"/>
                        </a:rPr>
                        <a:t>Anirud</a:t>
                      </a:r>
                      <a:r>
                        <a:rPr lang="en-US" altLang="zh-CN" sz="1100" kern="1200" dirty="0" smtClean="0">
                          <a:solidFill>
                            <a:srgbClr val="0000FF"/>
                          </a:solidFill>
                          <a:latin typeface="+mn-lt"/>
                          <a:ea typeface="+mn-ea"/>
                          <a:cs typeface="+mn-cs"/>
                        </a:rPr>
                        <a:t> </a:t>
                      </a:r>
                      <a:r>
                        <a:rPr lang="en-US" altLang="zh-CN" sz="1100" kern="1200" dirty="0" err="1" smtClean="0">
                          <a:solidFill>
                            <a:srgbClr val="0000FF"/>
                          </a:solidFill>
                          <a:latin typeface="+mn-lt"/>
                          <a:ea typeface="+mn-ea"/>
                          <a:cs typeface="+mn-cs"/>
                        </a:rPr>
                        <a:t>Sahoo</a:t>
                      </a:r>
                      <a:r>
                        <a:rPr lang="en-US" altLang="zh-CN" sz="1100" kern="1200" dirty="0" smtClean="0">
                          <a:solidFill>
                            <a:srgbClr val="0000FF"/>
                          </a:solidFill>
                          <a:latin typeface="+mn-lt"/>
                          <a:ea typeface="+mn-ea"/>
                          <a:cs typeface="+mn-cs"/>
                        </a:rPr>
                        <a:t>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rgbClr val="0000FF"/>
                          </a:solidFill>
                          <a:latin typeface="+mn-lt"/>
                          <a:ea typeface="+mn-ea"/>
                          <a:cs typeface="+mn-cs"/>
                        </a:rPr>
                        <a:t>STA-STA WLAN Sensing: Scenarios and Signaling</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a:t>
                      </a:r>
                      <a:r>
                        <a:rPr lang="en-US" altLang="zh-CN" sz="1100" kern="1200" dirty="0" err="1" smtClean="0">
                          <a:solidFill>
                            <a:srgbClr val="0000FF"/>
                          </a:solidFill>
                          <a:latin typeface="+mn-lt"/>
                          <a:ea typeface="+mn-ea"/>
                          <a:cs typeface="+mn-cs"/>
                        </a:rPr>
                        <a:t>mins</a:t>
                      </a:r>
                      <a:endParaRPr lang="en-US" altLang="zh-CN" sz="1100" kern="1200" dirty="0" smtClean="0">
                        <a:solidFill>
                          <a:srgbClr val="0000FF"/>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by Proxy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100" kern="1200" dirty="0" smtClean="0">
                          <a:solidFill>
                            <a:schemeClr val="tx1"/>
                          </a:solidFill>
                          <a:latin typeface="+mn-lt"/>
                          <a:ea typeface="+mn-ea"/>
                          <a:cs typeface="+mn-cs"/>
                        </a:rPr>
                        <a:t>Sensing 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734794365"/>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224764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smtClean="0">
                <a:solidFill>
                  <a:srgbClr val="000000"/>
                </a:solidFill>
              </a:rPr>
              <a:t>(</a:t>
            </a:r>
            <a:r>
              <a:rPr lang="en-US" altLang="zh-CN" kern="0" dirty="0" smtClean="0">
                <a:solidFill>
                  <a:srgbClr val="FF0000"/>
                </a:solidFill>
              </a:rPr>
              <a:t>Updated</a:t>
            </a:r>
            <a:r>
              <a:rPr lang="en-US" altLang="zh-CN" kern="0" dirty="0" smtClean="0">
                <a:solidFill>
                  <a:srgbClr val="000000"/>
                </a:solidFill>
              </a:rPr>
              <a:t>)</a:t>
            </a:r>
            <a:endParaRPr lang="en-US" altLang="zh-CN" kern="0" dirty="0">
              <a:solidFill>
                <a:srgbClr val="000000"/>
              </a:solidFill>
            </a:endParaRPr>
          </a:p>
        </p:txBody>
      </p:sp>
      <p:sp>
        <p:nvSpPr>
          <p:cNvPr id="10" name="Rectangle 3"/>
          <p:cNvSpPr txBox="1">
            <a:spLocks noChangeArrowheads="1"/>
          </p:cNvSpPr>
          <p:nvPr/>
        </p:nvSpPr>
        <p:spPr bwMode="auto">
          <a:xfrm>
            <a:off x="6227762" y="1428750"/>
            <a:ext cx="5735638"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Chair issues call for volunteers		</a:t>
            </a:r>
            <a:r>
              <a:rPr lang="en-US" altLang="zh-CN" sz="1100" kern="0" dirty="0" smtClean="0">
                <a:solidFill>
                  <a:srgbClr val="FFFFFF">
                    <a:lumMod val="50000"/>
                  </a:srgbClr>
                </a:solidFill>
              </a:rPr>
              <a:t>		(</a:t>
            </a:r>
            <a:r>
              <a:rPr lang="en-US" altLang="zh-CN" sz="11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600" kern="0" dirty="0">
                <a:solidFill>
                  <a:schemeClr val="bg1">
                    <a:lumMod val="50000"/>
                  </a:schemeClr>
                </a:solidFill>
              </a:rPr>
              <a:t>January </a:t>
            </a:r>
            <a:r>
              <a:rPr lang="en-US" altLang="zh-CN" sz="1600" strike="sngStrike" kern="0" dirty="0">
                <a:solidFill>
                  <a:schemeClr val="bg1">
                    <a:lumMod val="50000"/>
                  </a:schemeClr>
                </a:solidFill>
              </a:rPr>
              <a:t>21</a:t>
            </a:r>
            <a:r>
              <a:rPr lang="en-US" altLang="zh-CN" sz="16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a:t>
            </a:r>
            <a:r>
              <a:rPr lang="en-US" altLang="zh-CN" sz="1200" u="sng" kern="0" dirty="0">
                <a:solidFill>
                  <a:schemeClr val="bg1">
                    <a:lumMod val="50000"/>
                  </a:schemeClr>
                </a:solidFill>
              </a:rPr>
              <a:t>baseline document </a:t>
            </a:r>
            <a:r>
              <a:rPr lang="en-US" altLang="zh-CN" sz="1200" kern="0" dirty="0">
                <a:solidFill>
                  <a:schemeClr val="bg1">
                    <a:lumMod val="50000"/>
                  </a:schemeClr>
                </a:solidFill>
              </a:rPr>
              <a:t>for each topic (in the initial list) to be uploaded</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After March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Editor releases </a:t>
            </a:r>
            <a:r>
              <a:rPr lang="en-US" altLang="zh-CN" sz="1200" kern="0" dirty="0" smtClean="0">
                <a:solidFill>
                  <a:schemeClr val="bg1">
                    <a:lumMod val="50000"/>
                  </a:schemeClr>
                </a:solidFill>
              </a:rPr>
              <a:t>D0.01 (only for reference</a:t>
            </a:r>
            <a:r>
              <a:rPr lang="en-US" altLang="zh-CN" sz="1200" kern="0" dirty="0">
                <a:solidFill>
                  <a:schemeClr val="bg1">
                    <a:lumMod val="50000"/>
                  </a:schemeClr>
                </a:solidFill>
              </a:rPr>
              <a:t>, not </a:t>
            </a:r>
            <a:r>
              <a:rPr lang="en-US" altLang="zh-CN" sz="1200" kern="0" dirty="0" smtClean="0">
                <a:solidFill>
                  <a:schemeClr val="bg1">
                    <a:lumMod val="50000"/>
                  </a:schemeClr>
                </a:solidFill>
              </a:rPr>
              <a:t>for comment </a:t>
            </a:r>
            <a:r>
              <a:rPr lang="en-US" altLang="zh-CN" sz="1200" kern="0" dirty="0">
                <a:solidFill>
                  <a:schemeClr val="bg1">
                    <a:lumMod val="50000"/>
                  </a:schemeClr>
                </a:solidFill>
              </a:rPr>
              <a:t>collection)</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April </a:t>
            </a:r>
            <a:r>
              <a:rPr lang="en-US" altLang="zh-CN" sz="1600" kern="0" dirty="0">
                <a:solidFill>
                  <a:schemeClr val="bg1">
                    <a:lumMod val="50000"/>
                  </a:schemeClr>
                </a:solidFill>
              </a:rPr>
              <a:t>1</a:t>
            </a:r>
            <a:endParaRPr lang="zh-CN" altLang="zh-CN" sz="1600" kern="0" dirty="0">
              <a:solidFill>
                <a:schemeClr val="bg1">
                  <a:lumMod val="50000"/>
                </a:schemeClr>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Deadline </a:t>
            </a:r>
            <a:r>
              <a:rPr lang="en-US" altLang="zh-CN" sz="1200" kern="0" dirty="0">
                <a:solidFill>
                  <a:schemeClr val="bg1">
                    <a:lumMod val="50000"/>
                  </a:schemeClr>
                </a:solidFill>
              </a:rPr>
              <a:t>for sending the Motion request.</a:t>
            </a:r>
          </a:p>
          <a:p>
            <a:pPr marL="134541"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12 or </a:t>
            </a:r>
            <a:r>
              <a:rPr lang="en-US" altLang="zh-CN" sz="1600" kern="0" dirty="0" smtClean="0">
                <a:solidFill>
                  <a:srgbClr val="FF0000"/>
                </a:solidFill>
              </a:rPr>
              <a:t>14 </a:t>
            </a:r>
            <a:r>
              <a:rPr lang="en-US" altLang="zh-CN" sz="1600" kern="0" dirty="0" smtClean="0">
                <a:solidFill>
                  <a:srgbClr val="000000"/>
                </a:solidFill>
              </a:rPr>
              <a:t>(10+ days after Motion request)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rgbClr val="FF0000"/>
                </a:solidFill>
              </a:rPr>
              <a:t>Deadline</a:t>
            </a:r>
            <a:r>
              <a:rPr lang="en-US" altLang="zh-CN" sz="1200" kern="0" dirty="0" smtClean="0"/>
              <a:t> for contributions to </a:t>
            </a:r>
            <a:r>
              <a:rPr lang="en-US" altLang="zh-CN" sz="1200" kern="0" dirty="0" smtClean="0">
                <a:solidFill>
                  <a:srgbClr val="0000FF"/>
                </a:solidFill>
              </a:rPr>
              <a:t>pass motion </a:t>
            </a:r>
            <a:r>
              <a:rPr lang="en-US" altLang="zh-CN" sz="1200" kern="0" dirty="0" smtClean="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Seek </a:t>
            </a:r>
            <a:r>
              <a:rPr lang="en-US" altLang="zh-CN" sz="1200" kern="0" dirty="0" err="1" smtClean="0"/>
              <a:t>TGbf</a:t>
            </a:r>
            <a:r>
              <a:rPr lang="en-US" altLang="zh-CN" sz="1200" kern="0" dirty="0" smtClean="0"/>
              <a:t> </a:t>
            </a:r>
            <a:r>
              <a:rPr lang="en-US" altLang="zh-CN" sz="1200" kern="0" dirty="0" smtClean="0">
                <a:solidFill>
                  <a:srgbClr val="0000FF"/>
                </a:solidFill>
              </a:rPr>
              <a:t>approval</a:t>
            </a:r>
            <a:r>
              <a:rPr lang="en-US" altLang="zh-CN" sz="1200" kern="0" dirty="0" smtClean="0"/>
              <a:t> to go to comment collection  </a:t>
            </a:r>
            <a:r>
              <a:rPr lang="en-US" altLang="zh-CN" sz="1200" kern="0" dirty="0"/>
              <a:t>(“Move to instruct the </a:t>
            </a:r>
            <a:r>
              <a:rPr lang="en-US" altLang="zh-CN" sz="1200" kern="0" dirty="0" err="1"/>
              <a:t>TGbf</a:t>
            </a:r>
            <a:r>
              <a:rPr lang="en-US" altLang="zh-CN" sz="1200" kern="0" dirty="0"/>
              <a:t> editor to prepare </a:t>
            </a:r>
            <a:r>
              <a:rPr lang="en-US" altLang="zh-CN" sz="1200" kern="0" dirty="0" err="1"/>
              <a:t>TGbf</a:t>
            </a:r>
            <a:r>
              <a:rPr lang="en-US" altLang="zh-CN" sz="1200" kern="0" dirty="0"/>
              <a:t> D0.1 and launch a 30-day comment collection on </a:t>
            </a:r>
            <a:r>
              <a:rPr lang="en-US" altLang="zh-CN" sz="1200" kern="0" dirty="0" err="1"/>
              <a:t>TGbf</a:t>
            </a:r>
            <a:r>
              <a:rPr lang="en-US" altLang="zh-CN" sz="1200" kern="0" dirty="0"/>
              <a:t> D0.1</a:t>
            </a:r>
            <a:r>
              <a:rPr lang="en-US" altLang="zh-CN" sz="1200" kern="0" dirty="0" smtClean="0"/>
              <a:t>.”)</a:t>
            </a:r>
          </a:p>
          <a:p>
            <a:pPr marL="134541" indent="-134541" defTabSz="685800" eaLnBrk="1" fontAlgn="auto" hangingPunct="1">
              <a:spcBef>
                <a:spcPts val="600"/>
              </a:spcBef>
              <a:spcAft>
                <a:spcPts val="0"/>
              </a:spcAft>
            </a:pPr>
            <a:r>
              <a:rPr lang="en-US" altLang="zh-CN" sz="1600" dirty="0">
                <a:solidFill>
                  <a:srgbClr val="FF0000"/>
                </a:solidFill>
              </a:rPr>
              <a:t>April 22 </a:t>
            </a:r>
            <a:r>
              <a:rPr lang="en-US" altLang="zh-CN" sz="1600" dirty="0"/>
              <a:t>(Around</a:t>
            </a:r>
            <a:r>
              <a:rPr lang="en-US" altLang="zh-CN" sz="1600" dirty="0" smtClean="0"/>
              <a:t>)</a:t>
            </a:r>
            <a:r>
              <a:rPr lang="en-US" altLang="zh-CN" sz="1600" kern="0" dirty="0" smtClean="0">
                <a:solidFill>
                  <a:srgbClr val="000000"/>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Editor </a:t>
            </a:r>
            <a:r>
              <a:rPr lang="en-US" altLang="zh-CN" sz="1200" kern="0" dirty="0"/>
              <a:t>releases </a:t>
            </a:r>
            <a:r>
              <a:rPr lang="en-US" altLang="zh-CN" sz="12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If the Motion is favorable, the TG chair sends a </a:t>
            </a:r>
            <a:r>
              <a:rPr lang="en-US" altLang="zh-CN" sz="1200" kern="0" dirty="0">
                <a:solidFill>
                  <a:srgbClr val="0000FF"/>
                </a:solidFill>
              </a:rPr>
              <a:t>request</a:t>
            </a:r>
            <a:r>
              <a:rPr lang="en-US" altLang="zh-CN" sz="12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30-day comment collection window </a:t>
            </a:r>
            <a:r>
              <a:rPr lang="en-US" altLang="zh-CN" sz="12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75628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smtClean="0">
                <a:solidFill>
                  <a:srgbClr val="FF0000"/>
                </a:solidFill>
              </a:rPr>
              <a:t>Proposed Draft </a:t>
            </a:r>
            <a:r>
              <a:rPr lang="en-US" altLang="zh-CN" sz="2400" dirty="0">
                <a:solidFill>
                  <a:srgbClr val="FF0000"/>
                </a:solidFill>
              </a:rPr>
              <a:t>T</a:t>
            </a:r>
            <a:r>
              <a:rPr lang="en-US" altLang="zh-CN" sz="2400" dirty="0" smtClean="0">
                <a:solidFill>
                  <a:srgbClr val="FF0000"/>
                </a:solidFill>
              </a:rPr>
              <a: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smtClean="0">
                <a:solidFill>
                  <a:srgbClr val="00B050"/>
                </a:solidFill>
                <a:cs typeface="Times New Roman" panose="02020603050405020304" pitchFamily="18" charset="0"/>
              </a:rPr>
              <a:t>April      </a:t>
            </a:r>
            <a:r>
              <a:rPr lang="en-US" altLang="zh-CN" sz="1400" u="sng" dirty="0">
                <a:solidFill>
                  <a:srgbClr val="00B050"/>
                </a:solidFill>
                <a:cs typeface="Times New Roman" panose="02020603050405020304" pitchFamily="18" charset="0"/>
              </a:rPr>
              <a:t>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11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14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18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800" dirty="0"/>
              <a:t>	</a:t>
            </a:r>
            <a:r>
              <a:rPr lang="en-US" altLang="zh-CN" sz="1800" dirty="0" smtClean="0"/>
              <a:t>May </a:t>
            </a:r>
            <a:r>
              <a:rPr lang="en-US" altLang="zh-CN" sz="1800" dirty="0"/>
              <a:t>interim 2022 (May </a:t>
            </a:r>
            <a:r>
              <a:rPr lang="en-US" altLang="zh-CN" sz="1800" dirty="0" smtClean="0"/>
              <a:t>8-17</a:t>
            </a:r>
            <a:r>
              <a:rPr lang="en-US" altLang="zh-CN" sz="1800" dirty="0" smtClean="0"/>
              <a:t>)</a:t>
            </a:r>
            <a:endParaRPr lang="en-US" altLang="zh-CN" sz="18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May        </a:t>
            </a:r>
            <a:r>
              <a:rPr lang="en-US" altLang="zh-CN" sz="1400" dirty="0">
                <a:solidFill>
                  <a:srgbClr val="00B050"/>
                </a:solidFill>
                <a:cs typeface="Times New Roman" panose="02020603050405020304" pitchFamily="18" charset="0"/>
              </a:rPr>
              <a:t>10   (Tuesday),		10am - 12:00pm ET</a:t>
            </a:r>
            <a:endParaRPr lang="en-US" altLang="zh-CN" sz="11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F0"/>
                </a:solidFill>
                <a:cs typeface="Times New Roman" panose="02020603050405020304" pitchFamily="18" charset="0"/>
              </a:rPr>
              <a:t>May 	11   (Wednesday),		23</a:t>
            </a:r>
            <a:r>
              <a:rPr lang="zh-CN" altLang="en-US" sz="1400" u="sng" dirty="0">
                <a:solidFill>
                  <a:srgbClr val="00B0F0"/>
                </a:solidFill>
                <a:cs typeface="Times New Roman" panose="02020603050405020304" pitchFamily="18" charset="0"/>
              </a:rPr>
              <a:t>：</a:t>
            </a:r>
            <a:r>
              <a:rPr lang="en-US" altLang="zh-CN" sz="1400" u="sng"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13  (Friday),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16  (Monday),		10am - 12:00pm ET</a:t>
            </a: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533400" y="2667000"/>
            <a:ext cx="11049000" cy="3352800"/>
          </a:xfrm>
        </p:spPr>
        <p:txBody>
          <a:bodyPr/>
          <a:lstStyle/>
          <a:p>
            <a:pPr algn="just" defTabSz="917575">
              <a:lnSpc>
                <a:spcPct val="90000"/>
              </a:lnSpc>
              <a:buNone/>
            </a:pPr>
            <a:r>
              <a:rPr lang="en-US" altLang="zh-CN" dirty="0" smtClean="0"/>
              <a:t>		</a:t>
            </a:r>
            <a:r>
              <a:rPr lang="en-US" altLang="zh-CN" dirty="0"/>
              <a:t>April </a:t>
            </a:r>
            <a:r>
              <a:rPr lang="en-US" altLang="zh-CN" dirty="0" smtClean="0"/>
              <a:t>	</a:t>
            </a:r>
            <a:r>
              <a:rPr lang="en-US" altLang="zh-CN" dirty="0" smtClean="0">
                <a:solidFill>
                  <a:srgbClr val="00B0F0"/>
                </a:solidFill>
              </a:rPr>
              <a:t>7</a:t>
            </a:r>
            <a:r>
              <a:rPr lang="en-US" altLang="zh-CN" dirty="0" smtClean="0"/>
              <a:t>, 11, 12,  	18, 19	       25, 26, 	  </a:t>
            </a:r>
            <a:r>
              <a:rPr lang="en-US" altLang="zh-CN" dirty="0" smtClean="0">
                <a:solidFill>
                  <a:srgbClr val="00B0F0"/>
                </a:solidFill>
              </a:rPr>
              <a:t>May 5</a:t>
            </a:r>
            <a:r>
              <a:rPr lang="en-US" altLang="zh-CN" dirty="0" smtClean="0"/>
              <a:t>	10:00 </a:t>
            </a:r>
            <a:r>
              <a:rPr lang="en-US" altLang="zh-CN" dirty="0"/>
              <a:t>- </a:t>
            </a:r>
            <a:r>
              <a:rPr lang="en-US" altLang="zh-CN" dirty="0" smtClean="0"/>
              <a:t>12:00 </a:t>
            </a:r>
            <a:r>
              <a:rPr lang="en-US" altLang="zh-CN" dirty="0"/>
              <a:t>ET</a:t>
            </a:r>
            <a:endParaRPr lang="en-US" altLang="zh-CN" dirty="0" smtClean="0"/>
          </a:p>
          <a:p>
            <a:pPr algn="just" defTabSz="917575">
              <a:lnSpc>
                <a:spcPct val="90000"/>
              </a:lnSpc>
              <a:buNone/>
            </a:pPr>
            <a:r>
              <a:rPr lang="en-US" altLang="zh-CN" dirty="0" smtClean="0"/>
              <a:t>		</a:t>
            </a:r>
            <a:r>
              <a:rPr lang="en-US" altLang="zh-CN" dirty="0"/>
              <a:t>April </a:t>
            </a:r>
            <a:r>
              <a:rPr lang="en-US" altLang="zh-CN" dirty="0" smtClean="0"/>
              <a:t>		     14,		21,	        28			23</a:t>
            </a:r>
            <a:r>
              <a:rPr lang="zh-CN" altLang="en-US" dirty="0" smtClean="0"/>
              <a:t>：</a:t>
            </a:r>
            <a:r>
              <a:rPr lang="en-US" altLang="zh-CN" dirty="0" smtClean="0"/>
              <a:t>00 - 01:00 ET</a:t>
            </a:r>
          </a:p>
          <a:p>
            <a:pPr algn="ctr">
              <a:lnSpc>
                <a:spcPct val="90000"/>
              </a:lnSpc>
              <a:buFontTx/>
              <a:buNone/>
            </a:pPr>
            <a:endParaRPr lang="en-US" altLang="en-US" dirty="0">
              <a:cs typeface="Times New Roman" panose="02020603050405020304" pitchFamily="18" charset="0"/>
            </a:endParaRPr>
          </a:p>
          <a:p>
            <a:pPr marL="1792288" algn="just">
              <a:lnSpc>
                <a:spcPct val="90000"/>
              </a:lnSpc>
              <a:buFontTx/>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Chair</a:t>
            </a:r>
            <a:r>
              <a:rPr lang="en-US" altLang="en-US" dirty="0">
                <a:latin typeface="Arial" panose="020B0604020202020204" pitchFamily="34" charset="0"/>
                <a:cs typeface="MS PGothic" panose="020B0600070205080204" pitchFamily="34" charset="-128"/>
              </a:rPr>
              <a:t>:	</a:t>
            </a:r>
            <a:r>
              <a:rPr lang="en-US" altLang="en-US" dirty="0" smtClean="0">
                <a:cs typeface="Times New Roman" panose="02020603050405020304" pitchFamily="18" charset="0"/>
              </a:rPr>
              <a:t>Tony </a:t>
            </a:r>
            <a:r>
              <a:rPr lang="en-US" altLang="en-US" dirty="0">
                <a:cs typeface="Times New Roman" panose="02020603050405020304" pitchFamily="18" charset="0"/>
              </a:rPr>
              <a:t>Xiao Han (Huawei)</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Vice </a:t>
            </a:r>
            <a:r>
              <a:rPr lang="en-US" altLang="en-US" dirty="0">
                <a:latin typeface="Arial" panose="020B0604020202020204" pitchFamily="34" charset="0"/>
                <a:cs typeface="MS PGothic" panose="020B0600070205080204" pitchFamily="34" charset="-128"/>
              </a:rPr>
              <a:t>Chair: 	</a:t>
            </a:r>
            <a:r>
              <a:rPr lang="en-US" altLang="en-US" dirty="0">
                <a:cs typeface="Times New Roman" panose="02020603050405020304" pitchFamily="18" charset="0"/>
              </a:rPr>
              <a:t>Sang Kim (LG Electronics)</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marL="1792288"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April 	7, 11, 12,  	18, 19	       25, 26, 	  May 5	10:00 - 12:00 ET</a:t>
            </a:r>
          </a:p>
          <a:p>
            <a:pPr marL="285750" indent="-285750" algn="just"/>
            <a:r>
              <a:rPr lang="en-US" altLang="en-US" sz="1800" dirty="0" smtClean="0">
                <a:solidFill>
                  <a:srgbClr val="0000FF"/>
                </a:solidFill>
              </a:rPr>
              <a:t>April </a:t>
            </a:r>
            <a:r>
              <a:rPr lang="en-US" altLang="en-US" sz="1800" dirty="0">
                <a:solidFill>
                  <a:srgbClr val="0000FF"/>
                </a:solidFill>
              </a:rPr>
              <a:t>		     14,		21,	        28		</a:t>
            </a:r>
            <a:r>
              <a:rPr lang="en-US" altLang="en-US" sz="1800" dirty="0" smtClean="0">
                <a:solidFill>
                  <a:srgbClr val="0000FF"/>
                </a:solidFill>
              </a:rPr>
              <a:t>23：00 </a:t>
            </a:r>
            <a:r>
              <a:rPr lang="en-US" altLang="en-US" sz="1800" dirty="0">
                <a:solidFill>
                  <a:srgbClr val="0000FF"/>
                </a:solidFill>
              </a:rPr>
              <a:t>- 01:00 </a:t>
            </a:r>
            <a:r>
              <a:rPr lang="en-US" altLang="en-US" sz="1800" dirty="0" smtClean="0">
                <a:solidFill>
                  <a:srgbClr val="0000FF"/>
                </a:solidFill>
              </a:rPr>
              <a:t>ET</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130841</TotalTime>
  <Words>1473</Words>
  <Application>Microsoft Office PowerPoint</Application>
  <PresentationFormat>宽屏</PresentationFormat>
  <Paragraphs>253</Paragraphs>
  <Slides>21</Slides>
  <Notes>21</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21</vt:i4>
      </vt:variant>
    </vt:vector>
  </HeadingPairs>
  <TitlesOfParts>
    <vt:vector size="31"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April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March teleconference 2022</dc:title>
  <dc:description/>
  <cp:lastModifiedBy>Hanxiao (Tony, WT Lab)</cp:lastModifiedBy>
  <cp:revision>94</cp:revision>
  <cp:lastPrinted>2014-11-04T15:04:57Z</cp:lastPrinted>
  <dcterms:created xsi:type="dcterms:W3CDTF">2007-04-17T18:10:23Z</dcterms:created>
  <dcterms:modified xsi:type="dcterms:W3CDTF">2022-04-07T02:20:33Z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(3)r78c0HcuCo84ruSw+9O39bez/gkbrG8blvC6ua3llU1b65VW0UF2x9e+IKepbazHKjP1ONdr
qGn67EZRB5UzkSysd39hkKTHpDQyr0e/24zQUjOm7NIDZN8KsUOWudVtt2dsC4ZBluyAvGXt
+WA2470o6zinMBd6icML2AmipIPcnPqK141Gn0yNgOwUmmzD9JgDNHNMqp5QiS54qbFuIjLO
uWyFu9SwHsFwaQ3cZE</vt:lpwstr>
  </property>
  <property fmtid="{D5CDD505-2E9C-101B-9397-08002B2CF9AE}" pid="27" name="_2015_ms_pID_7253431">
    <vt:lpwstr>XTowAUZDBKkZ8MBW1lVH3QQnLGl4gWRRkaVzMAN3ILRvpJk7GhyVVg
RXTY7ywN895dcfelXHVz5yFc0/KX67blQESHwqc/GQA1zzpkktxId/i7EzgRk7OR56V84p8L
f0xvZFmP1z5zer7ReUm5zKEqG0ILdjfnBbGKu+tz+oyB2Fo0N95uGEIlWBQbbQO99W3jMSmk
gMA0hu6dDvlXu+xzwST1wsahVenW4mgBP4B3</vt:lpwstr>
  </property>
  <property fmtid="{D5CDD505-2E9C-101B-9397-08002B2CF9AE}" pid="28" name="_2015_ms_pID_7253432">
    <vt:lpwstr>kRltxEw5e94jCXwh9x3DTXA=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