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20" r:id="rId15"/>
    <p:sldId id="753" r:id="rId16"/>
    <p:sldId id="885" r:id="rId17"/>
    <p:sldId id="935" r:id="rId18"/>
    <p:sldId id="1107" r:id="rId19"/>
    <p:sldId id="1142" r:id="rId20"/>
    <p:sldId id="1181" r:id="rId21"/>
    <p:sldId id="1231" r:id="rId22"/>
    <p:sldId id="1223" r:id="rId23"/>
    <p:sldId id="1233" r:id="rId24"/>
    <p:sldId id="1234" r:id="rId25"/>
    <p:sldId id="1235" r:id="rId26"/>
    <p:sldId id="1236" r:id="rId27"/>
    <p:sldId id="1237" r:id="rId28"/>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27" autoAdjust="0"/>
    <p:restoredTop sz="95405"/>
  </p:normalViewPr>
  <p:slideViewPr>
    <p:cSldViewPr showGuides="1">
      <p:cViewPr varScale="1">
        <p:scale>
          <a:sx n="78" d="100"/>
          <a:sy n="78"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zh-CN"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Oct</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 </a:t>
            </a: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2020</a:t>
            </a:r>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Oct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altLang="zh-CN" dirty="0" smtClean="0"/>
              <a:t>Mar</a:t>
            </a:r>
            <a:r>
              <a:rPr lang="en-US" dirty="0" smtClean="0"/>
              <a:t>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Mar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/0558</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802.11 </a:t>
            </a:r>
            <a:r>
              <a:rPr kumimoji="0" lang="en-US" altLang="en-US" sz="3200" b="1" i="0" u="none" strike="noStrike" kern="0" cap="none" spc="0" normalizeH="0" baseline="0" noProof="0" dirty="0" err="1">
                <a:ln>
                  <a:noFill/>
                </a:ln>
                <a:solidFill>
                  <a:schemeClr val="tx2"/>
                </a:solidFill>
                <a:effectLst/>
                <a:uLnTx/>
                <a:uFillTx/>
                <a:latin typeface="+mj-lt"/>
                <a:ea typeface="MS PGothic" panose="020B0600070205080204" pitchFamily="34" charset="-128"/>
                <a:cs typeface="MS PGothic" panose="020B0600070205080204" pitchFamily="34" charset="-128"/>
              </a:rPr>
              <a:t>TGbd</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TCs</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in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Apr</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2022-3-30</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nvGraphicFramePr>
        <p:xfrm>
          <a:off x="1973263" y="3282950"/>
          <a:ext cx="9448800" cy="1120775"/>
        </p:xfrm>
        <a:graphic>
          <a:graphicData uri="http://schemas.openxmlformats.org/presentationml/2006/ole">
            <mc:AlternateContent xmlns:mc="http://schemas.openxmlformats.org/markup-compatibility/2006">
              <mc:Choice xmlns:v="urn:schemas-microsoft-com:vml" Requires="v">
                <p:oleObj spid="_x0000_s4420" r:id="rId3" imgW="8290560" imgH="1017905" progId="Word.Document.8">
                  <p:embed/>
                </p:oleObj>
              </mc:Choice>
              <mc:Fallback>
                <p:oleObj r:id="rId3" imgW="8290560" imgH="1017905" progId="Word.Document.8">
                  <p:embed/>
                  <p:pic>
                    <p:nvPicPr>
                      <p:cNvPr id="0" name="图片 3075"/>
                      <p:cNvPicPr/>
                      <p:nvPr/>
                    </p:nvPicPr>
                    <p:blipFill>
                      <a:blip r:embed="rId4"/>
                      <a:stretch>
                        <a:fillRect/>
                      </a:stretch>
                    </p:blipFill>
                    <p:spPr>
                      <a:xfrm>
                        <a:off x="1973263" y="3282950"/>
                        <a:ext cx="9448800" cy="1120775"/>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TG Teleconference</a:t>
            </a:r>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a:t>New Motion Rules for WG/TG Teleconferences</a:t>
            </a:r>
          </a:p>
        </p:txBody>
      </p:sp>
      <p:sp>
        <p:nvSpPr>
          <p:cNvPr id="3" name="文本占位符 2"/>
          <p:cNvSpPr>
            <a:spLocks noGrp="1"/>
          </p:cNvSpPr>
          <p:nvPr>
            <p:ph type="body" idx="1"/>
          </p:nvPr>
        </p:nvSpPr>
        <p:spPr>
          <a:xfrm>
            <a:off x="914400" y="1751965"/>
            <a:ext cx="10361930" cy="4267767"/>
          </a:xfrm>
        </p:spPr>
        <p:txBody>
          <a:bodyPr>
            <a:normAutofit fontScale="92500" lnSpcReduction="20000"/>
          </a:bodyPr>
          <a:lstStyle/>
          <a:p>
            <a:r>
              <a:rPr lang="zh-CN" altLang="en-US" sz="1600" u="sng" dirty="0"/>
              <a:t>Announcement of Rules Change </a:t>
            </a:r>
            <a:r>
              <a:rPr lang="en-US" altLang="zh-CN" sz="1600" u="sng" dirty="0"/>
              <a:t>from IEEE 802.11 WG Chair</a:t>
            </a:r>
            <a:r>
              <a:rPr lang="zh-CN" altLang="en-US" sz="1600" u="sng" dirty="0"/>
              <a:t>:</a:t>
            </a:r>
          </a:p>
          <a:p>
            <a:endParaRPr lang="zh-CN" altLang="en-US" sz="1600" dirty="0"/>
          </a:p>
          <a:p>
            <a:r>
              <a:rPr lang="zh-CN" altLang="en-US" sz="1600" dirty="0"/>
              <a:t>To enable the timely and efficient progress of work during the exceptional circumstance of cancelled plenary and interim sessions: Effective immediately,</a:t>
            </a:r>
          </a:p>
          <a:p>
            <a:r>
              <a:rPr lang="zh-CN" altLang="en-US" sz="1600" dirty="0"/>
              <a:t>The following process change is in effect for the duration of time until WG11 is able to hold face-to-face meetings:</a:t>
            </a:r>
          </a:p>
          <a:p>
            <a:r>
              <a:rPr lang="zh-CN" altLang="en-US" sz="1600" dirty="0"/>
              <a:t>(a)     “Task Group (TG), Study Group (SG) and Standing Committee (SC) motions may be held during teleconference meetings.</a:t>
            </a:r>
          </a:p>
          <a:p>
            <a:r>
              <a:rPr lang="zh-CN" altLang="en-US" sz="1600" dirty="0"/>
              <a:t>(b)     TG/SG/SC teleconference meetings that will consider motions shall be approved by the WG Chair, and if approved, meetings and draft motions announced to the TG and WG11 reflectors 10 days prior to the meeting.</a:t>
            </a:r>
          </a:p>
          <a:p>
            <a:r>
              <a:rPr lang="zh-CN" altLang="en-US" sz="1600" dirty="0"/>
              <a:t>(c)     If a motion is not approved by unanimous consent, it shall be taken as a roll call [recorded] vote.</a:t>
            </a:r>
          </a:p>
          <a:p>
            <a:endParaRPr lang="zh-CN" altLang="en-US" sz="1600" dirty="0"/>
          </a:p>
          <a:p>
            <a:r>
              <a:rPr lang="zh-CN" altLang="en-US" sz="1600" dirty="0"/>
              <a:t>This change is NOT applicable to a TG operating under the accelerated process or as an IEEE-SA Ballot Comment Resolution Committee.</a:t>
            </a:r>
          </a:p>
          <a:p>
            <a:endParaRPr lang="zh-CN" altLang="en-US" sz="1600" dirty="0"/>
          </a:p>
          <a:p>
            <a:r>
              <a:rPr lang="zh-CN" altLang="en-US" sz="1600" dirty="0"/>
              <a:t>Implementation:</a:t>
            </a:r>
          </a:p>
          <a:p>
            <a:r>
              <a:rPr lang="zh-CN" altLang="en-US" sz="1600" dirty="0"/>
              <a:t>As a default, TG/SG/SC teleconferences during which motions are held will be scheduled at or near 9am Eastern (6AM Pacific, 2PM London, 9PM Beijing, 6:30PM Delhi). The goal being that teleconferences in which motions are held are not 11pm-6am for the majority of members.</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Text Box 5"/>
          <p:cNvSpPr txBox="1"/>
          <p:nvPr/>
        </p:nvSpPr>
        <p:spPr>
          <a:xfrm>
            <a:off x="838200" y="6105525"/>
            <a:ext cx="1075936"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#10</a:t>
            </a:r>
            <a:endParaRPr lang="en-US" altLang="en-US" sz="2400" dirty="0">
              <a:latin typeface="Times New Roman" panose="02020603050405020304" pitchFamily="18" charset="0"/>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21415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zh-CN" sz="3200" dirty="0" err="1" smtClean="0"/>
              <a:t>TGbd</a:t>
            </a:r>
            <a:r>
              <a:rPr lang="en-US" altLang="zh-CN" sz="3200" dirty="0" smtClean="0"/>
              <a:t> TCs in Apr 2022</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2132253" y="2252296"/>
            <a:ext cx="9143760" cy="2929258"/>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Apr 1</a:t>
            </a:r>
            <a:r>
              <a:rPr lang="en-US" altLang="zh-CN" sz="2800" baseline="30000" dirty="0">
                <a:solidFill>
                  <a:srgbClr val="00B050"/>
                </a:solidFill>
                <a:cs typeface="+mn-ea"/>
                <a:sym typeface="+mn-ea"/>
              </a:rPr>
              <a:t>st</a:t>
            </a:r>
            <a:r>
              <a:rPr lang="en-US" altLang="zh-CN" sz="2800" dirty="0">
                <a:solidFill>
                  <a:srgbClr val="00B050"/>
                </a:solidFill>
                <a:cs typeface="+mn-ea"/>
                <a:sym typeface="+mn-ea"/>
              </a:rPr>
              <a:t>, 2022, 		10:00am ~ 11:59am, ET</a:t>
            </a:r>
          </a:p>
          <a:p>
            <a:pPr marL="342900" indent="-342900" eaLnBrk="1" hangingPunct="1">
              <a:spcAft>
                <a:spcPts val="600"/>
              </a:spcAft>
              <a:buFont typeface="Arial" panose="020B0604020202020204" pitchFamily="34" charset="0"/>
              <a:buChar char="•"/>
            </a:pPr>
            <a:r>
              <a:rPr lang="en-US" altLang="zh-CN" sz="2800" dirty="0">
                <a:solidFill>
                  <a:srgbClr val="00B050"/>
                </a:solidFill>
                <a:cs typeface="+mn-ea"/>
                <a:sym typeface="+mn-ea"/>
              </a:rPr>
              <a:t>Apr 5</a:t>
            </a:r>
            <a:r>
              <a:rPr lang="en-US" altLang="zh-CN" sz="2800" baseline="30000" dirty="0">
                <a:solidFill>
                  <a:srgbClr val="00B050"/>
                </a:solidFill>
                <a:cs typeface="+mn-ea"/>
                <a:sym typeface="+mn-ea"/>
              </a:rPr>
              <a:t>th</a:t>
            </a:r>
            <a:r>
              <a:rPr lang="en-US" altLang="zh-CN" sz="2800" dirty="0">
                <a:solidFill>
                  <a:srgbClr val="00B050"/>
                </a:solidFill>
                <a:cs typeface="+mn-ea"/>
                <a:sym typeface="+mn-ea"/>
              </a:rPr>
              <a:t>, 2022, 		9:00am ~ 11:00am,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12</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10:00am ~ 11:59am, </a:t>
            </a:r>
            <a:r>
              <a:rPr lang="en-US" altLang="zh-CN" sz="2800" dirty="0" smtClean="0">
                <a:solidFill>
                  <a:srgbClr val="00B050"/>
                </a:solidFill>
                <a:cs typeface="+mn-ea"/>
                <a:sym typeface="+mn-ea"/>
              </a:rPr>
              <a:t>ET</a:t>
            </a:r>
          </a:p>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Apr 15</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 		</a:t>
            </a:r>
            <a:r>
              <a:rPr lang="en-US" altLang="zh-CN" sz="2800" dirty="0">
                <a:solidFill>
                  <a:srgbClr val="00B050"/>
                </a:solidFill>
                <a:cs typeface="+mn-ea"/>
                <a:sym typeface="+mn-ea"/>
              </a:rPr>
              <a:t>10:00am ~ 11:59am, ET</a:t>
            </a:r>
          </a:p>
          <a:p>
            <a:pPr marL="342900" indent="-342900" eaLnBrk="1" hangingPunct="1">
              <a:spcAft>
                <a:spcPts val="600"/>
              </a:spcAft>
              <a:buFont typeface="Arial" panose="020B0604020202020204" pitchFamily="34" charset="0"/>
              <a:buChar char="•"/>
            </a:pPr>
            <a:endParaRPr lang="en-US" altLang="zh-CN" sz="2800" dirty="0">
              <a:solidFill>
                <a:srgbClr val="00B050"/>
              </a:solidFill>
              <a:cs typeface="+mn-ea"/>
              <a:sym typeface="+mn-ea"/>
            </a:endParaRPr>
          </a:p>
          <a:p>
            <a:pPr marL="342900" indent="-342900" eaLnBrk="1" hangingPunct="1">
              <a:spcAft>
                <a:spcPts val="600"/>
              </a:spcAft>
              <a:buFont typeface="Arial" panose="020B0604020202020204" pitchFamily="34" charset="0"/>
              <a:buChar char="•"/>
            </a:pPr>
            <a:endParaRPr lang="en-US" altLang="zh-CN" sz="2800" dirty="0">
              <a:solidFill>
                <a:schemeClr val="tx1"/>
              </a:solidFill>
              <a:cs typeface="+mn-ea"/>
              <a:sym typeface="+mn-ea"/>
            </a:endParaRPr>
          </a:p>
          <a:p>
            <a:pPr marL="0" indent="0" eaLnBrk="1" hangingPunct="1">
              <a:spcAft>
                <a:spcPts val="600"/>
              </a:spcAft>
            </a:pPr>
            <a:endParaRPr lang="en-US" altLang="zh-CN" sz="2800" dirty="0">
              <a:solidFill>
                <a:schemeClr val="tx1"/>
              </a:solidFill>
              <a:cs typeface="+mn-ea"/>
              <a:sym typeface="+mn-ea"/>
            </a:endParaRPr>
          </a:p>
          <a:p>
            <a:pPr eaLnBrk="1" hangingPunct="1">
              <a:spcAft>
                <a:spcPts val="600"/>
              </a:spcAft>
            </a:pPr>
            <a:endParaRPr lang="en-US" altLang="zh-CN" sz="2800" dirty="0">
              <a:solidFill>
                <a:schemeClr val="tx1"/>
              </a:solidFill>
              <a:cs typeface="+mn-ea"/>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a:t>TGbd</a:t>
            </a:r>
            <a:r>
              <a:rPr lang="en-US" altLang="zh-CN" dirty="0"/>
              <a:t> Documents Update</a:t>
            </a:r>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graphicFrame>
        <p:nvGraphicFramePr>
          <p:cNvPr id="8" name="表格 7"/>
          <p:cNvGraphicFramePr>
            <a:graphicFrameLocks noGrp="1"/>
          </p:cNvGraphicFramePr>
          <p:nvPr>
            <p:custDataLst>
              <p:tags r:id="rId1"/>
            </p:custDataLst>
            <p:extLst>
              <p:ext uri="{D42A27DB-BD31-4B8C-83A1-F6EECF244321}">
                <p14:modId xmlns:p14="http://schemas.microsoft.com/office/powerpoint/2010/main" val="86895251"/>
              </p:ext>
            </p:extLst>
          </p:nvPr>
        </p:nvGraphicFramePr>
        <p:xfrm>
          <a:off x="838200" y="1462962"/>
          <a:ext cx="10668000" cy="4937760"/>
        </p:xfrm>
        <a:graphic>
          <a:graphicData uri="http://schemas.openxmlformats.org/drawingml/2006/table">
            <a:tbl>
              <a:tblPr firstRow="1" bandRow="1">
                <a:tableStyleId>{5C22544A-7EE6-4342-B048-85BDC9FD1C3A}</a:tableStyleId>
              </a:tblPr>
              <a:tblGrid>
                <a:gridCol w="2971800"/>
                <a:gridCol w="7696200"/>
              </a:tblGrid>
              <a:tr h="192026">
                <a:tc>
                  <a:txBody>
                    <a:bodyPr/>
                    <a:lstStyle/>
                    <a:p>
                      <a:r>
                        <a:rPr lang="en-US" altLang="zh-CN" sz="1800" dirty="0" smtClean="0"/>
                        <a:t>TG Documents</a:t>
                      </a:r>
                    </a:p>
                  </a:txBody>
                  <a:tcPr/>
                </a:tc>
                <a:tc>
                  <a:txBody>
                    <a:bodyPr/>
                    <a:lstStyle/>
                    <a:p>
                      <a:r>
                        <a:rPr lang="en-US" altLang="zh-CN" sz="1800" dirty="0" smtClean="0"/>
                        <a:t>Latest</a:t>
                      </a:r>
                      <a:r>
                        <a:rPr lang="en-US" altLang="zh-CN" sz="1800" baseline="0" dirty="0" smtClean="0"/>
                        <a:t> Revision</a:t>
                      </a:r>
                      <a:endParaRPr lang="en-US" altLang="zh-CN" sz="1800" dirty="0" smtClean="0"/>
                    </a:p>
                  </a:txBody>
                  <a:tcPr/>
                </a:tc>
              </a:tr>
              <a:tr h="160355">
                <a:tc>
                  <a:txBody>
                    <a:bodyPr/>
                    <a:lstStyle/>
                    <a:p>
                      <a:r>
                        <a:rPr lang="en-US" altLang="zh-CN" sz="1200" dirty="0" smtClean="0"/>
                        <a:t>Definition and requirements</a:t>
                      </a:r>
                    </a:p>
                  </a:txBody>
                  <a:tcPr/>
                </a:tc>
                <a:tc>
                  <a:txBody>
                    <a:bodyPr/>
                    <a:lstStyle/>
                    <a:p>
                      <a:r>
                        <a:rPr lang="en-US" altLang="zh-CN" sz="1200" dirty="0" smtClean="0"/>
                        <a:t>11-19/0202r1</a:t>
                      </a:r>
                    </a:p>
                  </a:txBody>
                  <a:tcPr/>
                </a:tc>
              </a:tr>
              <a:tr h="160689">
                <a:tc>
                  <a:txBody>
                    <a:bodyPr/>
                    <a:lstStyle/>
                    <a:p>
                      <a:r>
                        <a:rPr lang="en-US" altLang="zh-CN" sz="1200" dirty="0" smtClean="0"/>
                        <a:t>Selection Procedure document</a:t>
                      </a:r>
                    </a:p>
                  </a:txBody>
                  <a:tcPr/>
                </a:tc>
                <a:tc>
                  <a:txBody>
                    <a:bodyPr/>
                    <a:lstStyle/>
                    <a:p>
                      <a:r>
                        <a:rPr lang="en-US" altLang="zh-CN" sz="1200" dirty="0" smtClean="0">
                          <a:solidFill>
                            <a:schemeClr val="tx1"/>
                          </a:solidFill>
                        </a:rPr>
                        <a:t>11-19/0030r6</a:t>
                      </a:r>
                    </a:p>
                  </a:txBody>
                  <a:tcPr/>
                </a:tc>
              </a:tr>
              <a:tr h="160355">
                <a:tc>
                  <a:txBody>
                    <a:bodyPr/>
                    <a:lstStyle/>
                    <a:p>
                      <a:r>
                        <a:rPr lang="en-US" altLang="zh-CN" sz="1200" dirty="0" smtClean="0"/>
                        <a:t>Functional Requirement document</a:t>
                      </a:r>
                    </a:p>
                  </a:txBody>
                  <a:tcPr/>
                </a:tc>
                <a:tc>
                  <a:txBody>
                    <a:bodyPr/>
                    <a:lstStyle/>
                    <a:p>
                      <a:r>
                        <a:rPr lang="en-US" altLang="zh-CN" sz="1200" dirty="0" smtClean="0">
                          <a:solidFill>
                            <a:schemeClr val="tx1"/>
                          </a:solidFill>
                        </a:rPr>
                        <a:t>11-19/0495r3</a:t>
                      </a:r>
                    </a:p>
                  </a:txBody>
                  <a:tcPr/>
                </a:tc>
              </a:tr>
              <a:tr h="160355">
                <a:tc>
                  <a:txBody>
                    <a:bodyPr/>
                    <a:lstStyle/>
                    <a:p>
                      <a:r>
                        <a:rPr lang="en-US" altLang="zh-CN" sz="1200" dirty="0" smtClean="0"/>
                        <a:t>Spec Framework document</a:t>
                      </a:r>
                    </a:p>
                  </a:txBody>
                  <a:tcPr/>
                </a:tc>
                <a:tc>
                  <a:txBody>
                    <a:bodyPr/>
                    <a:lstStyle/>
                    <a:p>
                      <a:r>
                        <a:rPr lang="en-US" altLang="zh-CN" sz="1200" dirty="0" smtClean="0">
                          <a:solidFill>
                            <a:schemeClr val="tx1"/>
                          </a:solidFill>
                        </a:rPr>
                        <a:t>11-19/0497r7</a:t>
                      </a:r>
                    </a:p>
                  </a:txBody>
                  <a:tcPr/>
                </a:tc>
              </a:tr>
              <a:tr h="160689">
                <a:tc>
                  <a:txBody>
                    <a:bodyPr/>
                    <a:lstStyle/>
                    <a:p>
                      <a:r>
                        <a:rPr lang="en-US" altLang="zh-CN" sz="1200" dirty="0" smtClean="0"/>
                        <a:t>Liaison response to IEEE VT/ITS</a:t>
                      </a:r>
                      <a:r>
                        <a:rPr lang="en-US" altLang="zh-CN" sz="1200" baseline="0" dirty="0" smtClean="0"/>
                        <a:t> 1609 WG</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11-19/0437r3</a:t>
                      </a:r>
                    </a:p>
                  </a:txBody>
                  <a:tcPr/>
                </a:tc>
              </a:tr>
              <a:tr h="160355">
                <a:tc>
                  <a:txBody>
                    <a:bodyPr/>
                    <a:lstStyle/>
                    <a:p>
                      <a:r>
                        <a:rPr lang="en-US" altLang="zh-CN" sz="1200" dirty="0" smtClean="0"/>
                        <a:t>Liaison response</a:t>
                      </a:r>
                      <a:r>
                        <a:rPr lang="en-US" altLang="zh-CN" sz="1200" baseline="0" dirty="0" smtClean="0"/>
                        <a:t> to ITU-T CITS</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11-19/0843r0</a:t>
                      </a:r>
                    </a:p>
                  </a:txBody>
                  <a:tcPr/>
                </a:tc>
              </a:tr>
              <a:tr h="160689">
                <a:tc>
                  <a:txBody>
                    <a:bodyPr/>
                    <a:lstStyle/>
                    <a:p>
                      <a:r>
                        <a:rPr lang="en-US" altLang="zh-CN" sz="1200" dirty="0" err="1" smtClean="0"/>
                        <a:t>TBbd</a:t>
                      </a:r>
                      <a:r>
                        <a:rPr lang="en-US" altLang="zh-CN" sz="1200" baseline="0" dirty="0" smtClean="0"/>
                        <a:t> FRD/SFD Motion Booklet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11-19/0514r14</a:t>
                      </a:r>
                    </a:p>
                  </a:txBody>
                  <a:tcPr/>
                </a:tc>
              </a:tr>
              <a:tr h="160355">
                <a:tc>
                  <a:txBody>
                    <a:bodyPr/>
                    <a:lstStyle/>
                    <a:p>
                      <a:r>
                        <a:rPr lang="en-US" altLang="zh-CN" sz="1200" dirty="0" err="1" smtClean="0"/>
                        <a:t>TGbd</a:t>
                      </a:r>
                      <a:r>
                        <a:rPr lang="en-US" altLang="zh-CN" sz="1200" dirty="0" smtClean="0"/>
                        <a:t> Use Case</a:t>
                      </a:r>
                      <a:r>
                        <a:rPr lang="en-US" altLang="zh-CN" sz="1200" baseline="0" dirty="0" smtClean="0"/>
                        <a:t> document</a:t>
                      </a:r>
                      <a:endParaRPr lang="en-US" altLang="zh-CN" sz="1200"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11-19/1342r1</a:t>
                      </a:r>
                    </a:p>
                  </a:txBody>
                  <a:tcPr/>
                </a:tc>
              </a:tr>
              <a:tr h="160355">
                <a:tc>
                  <a:txBody>
                    <a:bodyPr/>
                    <a:lstStyle/>
                    <a:p>
                      <a:pPr>
                        <a:buNone/>
                      </a:pPr>
                      <a:r>
                        <a:rPr lang="en-US" altLang="zh-CN" sz="1200" dirty="0"/>
                        <a:t>Teleconference Agenda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11-20/0774r10, </a:t>
                      </a:r>
                      <a:r>
                        <a:rPr lang="en-US" altLang="zh-CN" sz="1200" dirty="0" smtClean="0">
                          <a:solidFill>
                            <a:schemeClr val="tx1"/>
                          </a:solidFill>
                        </a:rPr>
                        <a:t>11-20/1164r7, 11-20/1352r9, 11-20/1561r7, 11-20/1806r2, 11-20/1891r0, 11-20/1923r11, 11-21/0177r2, 11-21/0207r8, 11-21/0595r3, 11-21/0597r7, 11-21/0904r1, 11-21/0941r2, 11-21/1303r4, 11-21/1326r8,</a:t>
                      </a:r>
                      <a:r>
                        <a:rPr lang="en-US" altLang="zh-CN" sz="1200" baseline="0" dirty="0" smtClean="0">
                          <a:solidFill>
                            <a:schemeClr val="tx1"/>
                          </a:solidFill>
                        </a:rPr>
                        <a:t> 11-21/1622r4, 11-21/1623r4, 11-21/1998r2, 11-21/1999r3, 11-21/2000r4, 11-22/0283r3, 11-22/0284r3, </a:t>
                      </a:r>
                      <a:r>
                        <a:rPr lang="en-US" altLang="zh-CN" sz="1200" baseline="0" dirty="0" smtClean="0">
                          <a:solidFill>
                            <a:srgbClr val="0070C0"/>
                          </a:solidFill>
                        </a:rPr>
                        <a:t>11-22/0xxxr0</a:t>
                      </a:r>
                      <a:endParaRPr lang="en-US" altLang="zh-CN" sz="1200" dirty="0" smtClean="0">
                        <a:solidFill>
                          <a:srgbClr val="0070C0"/>
                        </a:solidFill>
                        <a:sym typeface="+mn-ea"/>
                      </a:endParaRPr>
                    </a:p>
                  </a:txBody>
                  <a:tcPr/>
                </a:tc>
              </a:tr>
              <a:tr h="160355">
                <a:tc>
                  <a:txBody>
                    <a:bodyPr/>
                    <a:lstStyle/>
                    <a:p>
                      <a:r>
                        <a:rPr lang="en-US" altLang="zh-CN" sz="1200" dirty="0"/>
                        <a:t>Teleconference Minutes</a:t>
                      </a:r>
                    </a:p>
                  </a:txBody>
                  <a:tcPr/>
                </a:tc>
                <a:tc>
                  <a:txBody>
                    <a:bodyPr/>
                    <a:lstStyle/>
                    <a:p>
                      <a:pPr marL="0" marR="0" lvl="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sym typeface="+mn-ea"/>
                        </a:rPr>
                        <a:t>11-20/0276r11, 11-20/1105r8, 11-20/1489r1, 11-20/1655r3, 11-20/1775r1, 11-20/1907r1, 11-21/0068r0,</a:t>
                      </a:r>
                      <a:r>
                        <a:rPr lang="en-US" altLang="zh-CN" sz="1200" baseline="0" dirty="0" smtClean="0">
                          <a:solidFill>
                            <a:schemeClr val="tx1"/>
                          </a:solidFill>
                          <a:sym typeface="+mn-ea"/>
                        </a:rPr>
                        <a:t> </a:t>
                      </a:r>
                      <a:r>
                        <a:rPr lang="en-US" altLang="zh-CN" sz="1200" dirty="0" smtClean="0">
                          <a:solidFill>
                            <a:schemeClr val="tx1"/>
                          </a:solidFill>
                          <a:sym typeface="+mn-ea"/>
                        </a:rPr>
                        <a:t>11-21/0117r0, 11-21/0327r0, 11-21/0453r0, 11-21/0454r0, 11-21/0565r0,</a:t>
                      </a:r>
                      <a:r>
                        <a:rPr lang="en-US" altLang="zh-CN" sz="1200" baseline="0" dirty="0" smtClean="0">
                          <a:solidFill>
                            <a:schemeClr val="tx1"/>
                          </a:solidFill>
                          <a:sym typeface="+mn-ea"/>
                        </a:rPr>
                        <a:t> 11-21/0655r0, 11-21/0806r0, 11-21/0889r0, 11-21/1138r0, 11-21/1468r0, 11-21/1544r0, 11-21/1769r0, 11/21/1863r0, 11-22/0167r0, 11-22/0416r0</a:t>
                      </a:r>
                      <a:endParaRPr lang="en-US" altLang="zh-CN" sz="1200" dirty="0" smtClean="0">
                        <a:solidFill>
                          <a:schemeClr val="tx1"/>
                        </a:solidFill>
                        <a:sym typeface="+mn-ea"/>
                      </a:endParaRPr>
                    </a:p>
                  </a:txBody>
                  <a:tcPr/>
                </a:tc>
              </a:tr>
              <a:tr h="160355">
                <a:tc>
                  <a:txBody>
                    <a:bodyPr/>
                    <a:lstStyle/>
                    <a:p>
                      <a:pPr>
                        <a:buNone/>
                      </a:pPr>
                      <a:r>
                        <a:rPr lang="en-US" altLang="zh-CN" sz="1200" dirty="0"/>
                        <a:t>Tech Editor Report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11-19/2045r16 (D3.0)</a:t>
                      </a:r>
                    </a:p>
                  </a:txBody>
                  <a:tcPr/>
                </a:tc>
              </a:tr>
              <a:tr h="160689">
                <a:tc>
                  <a:txBody>
                    <a:bodyPr/>
                    <a:lstStyle/>
                    <a:p>
                      <a:pPr>
                        <a:buNone/>
                      </a:pPr>
                      <a:r>
                        <a:rPr lang="en-US" altLang="zh-CN" sz="1200" dirty="0"/>
                        <a:t>Comment Database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11-20/0701r7 (D0.3), 11-20/1887r10 (LB251), 11-21/1296r6 (LB254), 11-21/2018r7 (LB259)</a:t>
                      </a:r>
                    </a:p>
                  </a:txBody>
                  <a:tcPr/>
                </a:tc>
              </a:tr>
              <a:tr h="160689">
                <a:tc>
                  <a:txBody>
                    <a:bodyPr/>
                    <a:lstStyle/>
                    <a:p>
                      <a:pPr>
                        <a:buNone/>
                      </a:pPr>
                      <a:r>
                        <a:rPr lang="en-US" altLang="zh-CN" sz="1200" dirty="0" smtClean="0">
                          <a:solidFill>
                            <a:schemeClr val="tx1"/>
                          </a:solidFill>
                        </a:rPr>
                        <a:t>Coexistence</a:t>
                      </a:r>
                      <a:r>
                        <a:rPr lang="en-US" altLang="zh-CN" sz="1200" baseline="0" dirty="0" smtClean="0">
                          <a:solidFill>
                            <a:schemeClr val="tx1"/>
                          </a:solidFill>
                        </a:rPr>
                        <a:t> Assurance Document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11-20/1564r5</a:t>
                      </a:r>
                    </a:p>
                  </a:txBody>
                  <a:tcPr/>
                </a:tc>
              </a:tr>
              <a:tr h="160689">
                <a:tc>
                  <a:txBody>
                    <a:bodyPr/>
                    <a:lstStyle/>
                    <a:p>
                      <a:pPr>
                        <a:buNone/>
                      </a:pPr>
                      <a:r>
                        <a:rPr lang="en-US" altLang="zh-CN" sz="1200" dirty="0" smtClean="0">
                          <a:solidFill>
                            <a:schemeClr val="tx1"/>
                          </a:solidFill>
                        </a:rPr>
                        <a:t>MDR</a:t>
                      </a:r>
                      <a:r>
                        <a:rPr lang="en-US" altLang="zh-CN" sz="1200" baseline="0" dirty="0" smtClean="0">
                          <a:solidFill>
                            <a:schemeClr val="tx1"/>
                          </a:solidFill>
                        </a:rPr>
                        <a:t> Report</a:t>
                      </a:r>
                      <a:endParaRPr lang="en-US" altLang="zh-CN" sz="120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en-US" altLang="zh-CN" sz="1200" dirty="0" smtClean="0">
                          <a:solidFill>
                            <a:schemeClr val="tx1"/>
                          </a:solidFill>
                        </a:rPr>
                        <a:t>11-22/0021r14</a:t>
                      </a:r>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a:t>
            </a:r>
            <a:r>
              <a:rPr lang="en-US" altLang="zh-CN" dirty="0" err="1"/>
              <a:t>TGbd</a:t>
            </a:r>
            <a:r>
              <a:rPr lang="en-US" altLang="zh-CN" dirty="0"/>
              <a:t> </a:t>
            </a:r>
            <a:r>
              <a:rPr lang="en-US" altLang="zh-CN" dirty="0" smtClean="0"/>
              <a:t>Timeline</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6" name="文本占位符 2"/>
          <p:cNvSpPr txBox="1"/>
          <p:nvPr/>
        </p:nvSpPr>
        <p:spPr>
          <a:xfrm>
            <a:off x="2215430" y="1751012"/>
            <a:ext cx="8144392" cy="4573511"/>
          </a:xfrm>
          <a:prstGeom prst="rect">
            <a:avLst/>
          </a:prstGeom>
          <a:noFill/>
          <a:ln w="9525">
            <a:noFill/>
          </a:ln>
        </p:spPr>
        <p:txBody>
          <a:bodyPr lIns="92160" tIns="46080" rIns="92160" bIns="46080" anchor="t" anchorCtr="0">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buFont typeface="Arial" panose="020B0604020202020204" pitchFamily="34" charset="0"/>
              <a:buChar char="•"/>
              <a:defRPr/>
            </a:pPr>
            <a:r>
              <a:rPr lang="en-US" altLang="en-US" sz="2000" kern="0" dirty="0">
                <a:solidFill>
                  <a:srgbClr val="00B050"/>
                </a:solidFill>
                <a:sym typeface="+mn-ea"/>
              </a:rPr>
              <a:t>PAR approved							Dec 2018</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First TG meeting							Jan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D0.1 										</a:t>
            </a:r>
            <a:r>
              <a:rPr lang="en-US" altLang="en-US" sz="2000" kern="0" dirty="0">
                <a:solidFill>
                  <a:srgbClr val="00B050"/>
                </a:solidFill>
                <a:sym typeface="Wingdings" panose="05000000000000000000" pitchFamily="2" charset="2"/>
              </a:rPr>
              <a:t>Nov 2019</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D1.0 Letter Ballot						</a:t>
            </a:r>
            <a:r>
              <a:rPr lang="en-US" altLang="en-US" sz="2000" kern="0" dirty="0" smtClean="0">
                <a:solidFill>
                  <a:srgbClr val="00B050"/>
                </a:solidFill>
                <a:cs typeface="+mn-ea"/>
                <a:sym typeface="Wingdings" panose="05000000000000000000" pitchFamily="2" charset="2"/>
              </a:rPr>
              <a:t>Oct </a:t>
            </a:r>
            <a:r>
              <a:rPr lang="en-US" altLang="en-US" sz="2000" kern="0" dirty="0">
                <a:solidFill>
                  <a:srgbClr val="00B050"/>
                </a:solidFill>
                <a:cs typeface="+mn-ea"/>
                <a:sym typeface="Wingdings" panose="05000000000000000000" pitchFamily="2" charset="2"/>
              </a:rPr>
              <a:t>2020 </a:t>
            </a:r>
            <a:endParaRPr lang="en-US" altLang="en-US" sz="2000" kern="0" dirty="0">
              <a:solidFill>
                <a:srgbClr val="00B050"/>
              </a:solidFill>
              <a:cs typeface="+mn-ea"/>
            </a:endParaRPr>
          </a:p>
          <a:p>
            <a:pPr lvl="1" defTabSz="337185">
              <a:buFont typeface="Arial" panose="020B0604020202020204" pitchFamily="34" charset="0"/>
              <a:buChar char="•"/>
              <a:defRPr/>
            </a:pPr>
            <a:r>
              <a:rPr lang="en-US" altLang="en-US" sz="2000" kern="0" dirty="0">
                <a:solidFill>
                  <a:srgbClr val="00B050"/>
                </a:solidFill>
                <a:sym typeface="+mn-ea"/>
              </a:rPr>
              <a:t>D2.0 LB recirculation					</a:t>
            </a:r>
            <a:r>
              <a:rPr lang="en-US" altLang="en-US" sz="2000" kern="0" dirty="0" smtClean="0">
                <a:solidFill>
                  <a:srgbClr val="00B050"/>
                </a:solidFill>
                <a:cs typeface="+mn-ea"/>
                <a:sym typeface="Wingdings" panose="05000000000000000000" pitchFamily="2" charset="2"/>
              </a:rPr>
              <a:t>Jul </a:t>
            </a:r>
            <a:r>
              <a:rPr lang="en-US" altLang="en-US" sz="2000" kern="0" dirty="0">
                <a:solidFill>
                  <a:srgbClr val="00B050"/>
                </a:solidFill>
                <a:cs typeface="+mn-ea"/>
                <a:sym typeface="Wingdings" panose="05000000000000000000" pitchFamily="2" charset="2"/>
              </a:rPr>
              <a:t>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Form </a:t>
            </a:r>
            <a:r>
              <a:rPr lang="en-US" altLang="en-US" sz="2000" kern="0" dirty="0" smtClean="0">
                <a:solidFill>
                  <a:srgbClr val="00B050"/>
                </a:solidFill>
                <a:sym typeface="+mn-ea"/>
              </a:rPr>
              <a:t>SA </a:t>
            </a:r>
            <a:r>
              <a:rPr lang="en-US" altLang="en-US" sz="2000" kern="0" dirty="0">
                <a:solidFill>
                  <a:srgbClr val="00B050"/>
                </a:solidFill>
                <a:sym typeface="+mn-ea"/>
              </a:rPr>
              <a:t>Ballot Pool				</a:t>
            </a:r>
            <a:r>
              <a:rPr lang="en-US" altLang="en-US" sz="2000" kern="0" dirty="0" smtClean="0">
                <a:solidFill>
                  <a:srgbClr val="00B050"/>
                </a:solidFill>
                <a:sym typeface="+mn-ea"/>
              </a:rPr>
              <a:t>	</a:t>
            </a:r>
            <a:r>
              <a:rPr lang="en-US" altLang="en-US" sz="2000" kern="0" dirty="0" smtClean="0">
                <a:solidFill>
                  <a:srgbClr val="00B050"/>
                </a:solidFill>
                <a:cs typeface="+mn-ea"/>
                <a:sym typeface="Wingdings" panose="05000000000000000000" pitchFamily="2" charset="2"/>
              </a:rPr>
              <a:t>Nov 1 to Nov 30,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a:solidFill>
                  <a:srgbClr val="00B050"/>
                </a:solidFill>
                <a:sym typeface="+mn-ea"/>
              </a:rPr>
              <a:t>D3.0 LB recirculation					</a:t>
            </a:r>
            <a:r>
              <a:rPr lang="en-US" altLang="en-US" sz="2000" kern="0" dirty="0" smtClean="0">
                <a:solidFill>
                  <a:srgbClr val="00B050"/>
                </a:solidFill>
                <a:sym typeface="+mn-ea"/>
              </a:rPr>
              <a:t>Dec</a:t>
            </a:r>
            <a:r>
              <a:rPr lang="en-US" altLang="en-US" sz="2000" kern="0" dirty="0" smtClean="0">
                <a:solidFill>
                  <a:srgbClr val="00B050"/>
                </a:solidFill>
                <a:cs typeface="+mn-ea"/>
                <a:sym typeface="Wingdings" panose="05000000000000000000" pitchFamily="2" charset="2"/>
              </a:rPr>
              <a:t> 2021</a:t>
            </a:r>
            <a:endParaRPr lang="en-US" altLang="en-US" sz="2000" kern="0" dirty="0">
              <a:solidFill>
                <a:srgbClr val="00B050"/>
              </a:solidFill>
            </a:endParaRPr>
          </a:p>
          <a:p>
            <a:pPr lvl="1" defTabSz="337185">
              <a:buFont typeface="Arial" panose="020B0604020202020204" pitchFamily="34" charset="0"/>
              <a:buChar char="•"/>
              <a:defRPr/>
            </a:pPr>
            <a:r>
              <a:rPr lang="en-US" altLang="en-US" sz="2000" kern="0" dirty="0" smtClean="0">
                <a:solidFill>
                  <a:srgbClr val="00B050"/>
                </a:solidFill>
                <a:sym typeface="+mn-ea"/>
              </a:rPr>
              <a:t>D4.0 LB recirculation					Mar 2022</a:t>
            </a:r>
          </a:p>
          <a:p>
            <a:pPr lvl="1" defTabSz="337185">
              <a:buFont typeface="Arial" panose="020B0604020202020204" pitchFamily="34" charset="0"/>
              <a:buChar char="•"/>
              <a:defRPr/>
            </a:pPr>
            <a:r>
              <a:rPr lang="en-US" altLang="en-US" sz="2000" kern="0" dirty="0">
                <a:solidFill>
                  <a:schemeClr val="tx1"/>
                </a:solidFill>
                <a:sym typeface="+mn-ea"/>
              </a:rPr>
              <a:t>D4.0 LB unchanged recirculation 		</a:t>
            </a:r>
            <a:r>
              <a:rPr lang="en-US" altLang="en-US" sz="2000" kern="0" dirty="0" smtClean="0">
                <a:solidFill>
                  <a:schemeClr val="tx1"/>
                </a:solidFill>
                <a:sym typeface="Wingdings" panose="05000000000000000000" pitchFamily="2" charset="2"/>
              </a:rPr>
              <a:t>Apr </a:t>
            </a:r>
            <a:r>
              <a:rPr lang="en-US" altLang="en-US" sz="2000" kern="0" dirty="0">
                <a:solidFill>
                  <a:schemeClr val="tx1"/>
                </a:solidFill>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Initial SA Ballot (D4.0)					</a:t>
            </a:r>
            <a:r>
              <a:rPr lang="en-US" altLang="en-US" sz="2000" kern="0" dirty="0" smtClean="0">
                <a:solidFill>
                  <a:schemeClr val="tx1"/>
                </a:solidFill>
                <a:cs typeface="+mn-ea"/>
                <a:sym typeface="Wingdings" panose="05000000000000000000" pitchFamily="2" charset="2"/>
              </a:rPr>
              <a:t>Apr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Final 802.11 WG approval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a:solidFill>
                  <a:schemeClr val="tx1"/>
                </a:solidFill>
                <a:sym typeface="+mn-ea"/>
              </a:rPr>
              <a:t>802 EC approval							</a:t>
            </a:r>
            <a:r>
              <a:rPr lang="en-US" altLang="en-US" sz="2000" kern="0" dirty="0" smtClean="0">
                <a:solidFill>
                  <a:schemeClr val="tx1"/>
                </a:solidFill>
                <a:cs typeface="+mn-ea"/>
                <a:sym typeface="Wingdings" panose="05000000000000000000" pitchFamily="2" charset="2"/>
              </a:rPr>
              <a:t>Nov </a:t>
            </a:r>
            <a:r>
              <a:rPr lang="en-US" altLang="en-US" sz="2000" kern="0" dirty="0">
                <a:solidFill>
                  <a:schemeClr val="tx1"/>
                </a:solidFill>
                <a:cs typeface="+mn-ea"/>
                <a:sym typeface="Wingdings" panose="05000000000000000000" pitchFamily="2" charset="2"/>
              </a:rPr>
              <a:t>2022</a:t>
            </a:r>
            <a:endParaRPr lang="en-US" altLang="en-US" sz="2000" kern="0" dirty="0">
              <a:solidFill>
                <a:schemeClr val="tx1"/>
              </a:solidFill>
            </a:endParaRPr>
          </a:p>
          <a:p>
            <a:pPr lvl="1" defTabSz="337185">
              <a:buFont typeface="Arial" panose="020B0604020202020204" pitchFamily="34" charset="0"/>
              <a:buChar char="•"/>
              <a:defRPr/>
            </a:pPr>
            <a:r>
              <a:rPr lang="en-US" altLang="en-US" sz="2000" kern="0" dirty="0" err="1" smtClean="0">
                <a:solidFill>
                  <a:schemeClr val="tx1"/>
                </a:solidFill>
                <a:sym typeface="+mn-ea"/>
              </a:rPr>
              <a:t>RevCom</a:t>
            </a:r>
            <a:r>
              <a:rPr lang="en-US" altLang="en-US" sz="2000" kern="0" dirty="0" smtClean="0">
                <a:solidFill>
                  <a:schemeClr val="tx1"/>
                </a:solidFill>
                <a:sym typeface="+mn-ea"/>
              </a:rPr>
              <a:t> </a:t>
            </a:r>
            <a:r>
              <a:rPr lang="en-US" altLang="en-US" sz="2000" kern="0" dirty="0">
                <a:solidFill>
                  <a:schemeClr val="tx1"/>
                </a:solidFill>
                <a:sym typeface="+mn-ea"/>
              </a:rPr>
              <a:t>and SASB approval			</a:t>
            </a:r>
            <a:r>
              <a:rPr lang="en-US" altLang="en-US" sz="2000" kern="0" dirty="0" smtClean="0">
                <a:solidFill>
                  <a:schemeClr val="tx1"/>
                </a:solidFill>
                <a:cs typeface="+mn-ea"/>
                <a:sym typeface="Wingdings" panose="05000000000000000000" pitchFamily="2" charset="2"/>
              </a:rPr>
              <a:t>Dec </a:t>
            </a:r>
            <a:r>
              <a:rPr lang="en-US" altLang="en-US" sz="2000" kern="0" dirty="0">
                <a:solidFill>
                  <a:schemeClr val="tx1"/>
                </a:solidFill>
                <a:cs typeface="+mn-ea"/>
                <a:sym typeface="Wingdings" panose="05000000000000000000" pitchFamily="2" charset="2"/>
              </a:rPr>
              <a:t>2022</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TBC</a:t>
            </a:r>
            <a:endParaRPr lang="en-US" altLang="zh-CN" sz="1600" dirty="0">
              <a:solidFill>
                <a:srgbClr val="00B050"/>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alt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Apr 1</a:t>
            </a:r>
            <a:r>
              <a:rPr lang="en-US" altLang="en-US" sz="3600" kern="0" baseline="30000" dirty="0" smtClean="0">
                <a:latin typeface="Arial" panose="020B0604020202020204" pitchFamily="34" charset="0"/>
              </a:rPr>
              <a:t>st</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20</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dirty="0" smtClean="0"/>
              <a:t>Report on Recirculation LB 261</a:t>
            </a:r>
            <a:endParaRPr lang="en-GB" altLang="en-US" dirty="0"/>
          </a:p>
          <a:p>
            <a:pPr lvl="0" eaLnBrk="0" hangingPunct="0">
              <a:defRPr/>
            </a:pPr>
            <a:r>
              <a:rPr lang="en-US" altLang="en-GB" dirty="0" smtClean="0"/>
              <a:t>Comment review and resolution discussion</a:t>
            </a:r>
          </a:p>
          <a:p>
            <a:pPr eaLnBrk="0" hangingPunct="0">
              <a:defRPr/>
            </a:pPr>
            <a:r>
              <a:rPr lang="en-US" altLang="en-GB" dirty="0" smtClean="0"/>
              <a:t>Future TC plan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TGbd</a:t>
            </a:r>
            <a:r>
              <a:rPr lang="en-US" altLang="zh-CN" dirty="0" smtClean="0"/>
              <a:t> SA BA Plan</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2022</a:t>
            </a:r>
            <a:endParaRPr lang="en-US" altLang="zh-CN" sz="1800" b="1" dirty="0">
              <a:solidFill>
                <a:srgbClr val="000000"/>
              </a:solidFill>
              <a:ea typeface="Arial Unicode MS" pitchFamily="34" charset="-122"/>
            </a:endParaRPr>
          </a:p>
        </p:txBody>
      </p:sp>
      <p:graphicFrame>
        <p:nvGraphicFramePr>
          <p:cNvPr id="9" name="Table 5">
            <a:extLst>
              <a:ext uri="{FF2B5EF4-FFF2-40B4-BE49-F238E27FC236}">
                <a16:creationId xmlns:a16="http://schemas.microsoft.com/office/drawing/2014/main" xmlns="" id="{6DE6C6C6-F2BE-254F-AC28-A80A0DDF9EFC}"/>
              </a:ext>
            </a:extLst>
          </p:cNvPr>
          <p:cNvGraphicFramePr>
            <a:graphicFrameLocks noGrp="1"/>
          </p:cNvGraphicFramePr>
          <p:nvPr>
            <p:extLst>
              <p:ext uri="{D42A27DB-BD31-4B8C-83A1-F6EECF244321}">
                <p14:modId xmlns:p14="http://schemas.microsoft.com/office/powerpoint/2010/main" val="1583130221"/>
              </p:ext>
            </p:extLst>
          </p:nvPr>
        </p:nvGraphicFramePr>
        <p:xfrm>
          <a:off x="1371724" y="2362228"/>
          <a:ext cx="9505056" cy="2966720"/>
        </p:xfrm>
        <a:graphic>
          <a:graphicData uri="http://schemas.openxmlformats.org/drawingml/2006/table">
            <a:tbl>
              <a:tblPr firstRow="1" bandRow="1">
                <a:tableStyleId>{00A15C55-8517-42AA-B614-E9B94910E393}</a:tableStyleId>
              </a:tblPr>
              <a:tblGrid>
                <a:gridCol w="4495682">
                  <a:extLst>
                    <a:ext uri="{9D8B030D-6E8A-4147-A177-3AD203B41FA5}">
                      <a16:colId xmlns:a16="http://schemas.microsoft.com/office/drawing/2014/main" xmlns="" val="503046018"/>
                    </a:ext>
                  </a:extLst>
                </a:gridCol>
                <a:gridCol w="2633110">
                  <a:extLst>
                    <a:ext uri="{9D8B030D-6E8A-4147-A177-3AD203B41FA5}">
                      <a16:colId xmlns:a16="http://schemas.microsoft.com/office/drawing/2014/main" xmlns="" val="571804262"/>
                    </a:ext>
                  </a:extLst>
                </a:gridCol>
                <a:gridCol w="2376264">
                  <a:extLst>
                    <a:ext uri="{9D8B030D-6E8A-4147-A177-3AD203B41FA5}">
                      <a16:colId xmlns:a16="http://schemas.microsoft.com/office/drawing/2014/main" xmlns="" val="2957723909"/>
                    </a:ext>
                  </a:extLst>
                </a:gridCol>
              </a:tblGrid>
              <a:tr h="370840">
                <a:tc>
                  <a:txBody>
                    <a:bodyPr/>
                    <a:lstStyle/>
                    <a:p>
                      <a:pPr algn="ctr"/>
                      <a:endParaRPr lang="en-US" sz="1600" dirty="0"/>
                    </a:p>
                  </a:txBody>
                  <a:tcPr/>
                </a:tc>
                <a:tc>
                  <a:txBody>
                    <a:bodyPr/>
                    <a:lstStyle/>
                    <a:p>
                      <a:pPr algn="ctr"/>
                      <a:r>
                        <a:rPr lang="en-US" sz="1600" dirty="0"/>
                        <a:t>Open</a:t>
                      </a:r>
                    </a:p>
                  </a:txBody>
                  <a:tcPr/>
                </a:tc>
                <a:tc>
                  <a:txBody>
                    <a:bodyPr/>
                    <a:lstStyle/>
                    <a:p>
                      <a:pPr algn="ctr"/>
                      <a:r>
                        <a:rPr lang="en-US" sz="1600" dirty="0"/>
                        <a:t>Close</a:t>
                      </a:r>
                    </a:p>
                  </a:txBody>
                  <a:tcPr/>
                </a:tc>
                <a:extLst>
                  <a:ext uri="{0D108BD9-81ED-4DB2-BD59-A6C34878D82A}">
                    <a16:rowId xmlns:a16="http://schemas.microsoft.com/office/drawing/2014/main" xmlns="" val="2921654569"/>
                  </a:ext>
                </a:extLst>
              </a:tr>
              <a:tr h="370840">
                <a:tc>
                  <a:txBody>
                    <a:bodyPr/>
                    <a:lstStyle/>
                    <a:p>
                      <a:r>
                        <a:rPr lang="en-US" sz="1600" dirty="0" smtClean="0"/>
                        <a:t>D4.0 </a:t>
                      </a:r>
                      <a:r>
                        <a:rPr lang="en-US" sz="1600" baseline="0" dirty="0" smtClean="0"/>
                        <a:t>WG Recirculation</a:t>
                      </a:r>
                      <a:endParaRPr lang="en-US" sz="1600" dirty="0"/>
                    </a:p>
                  </a:txBody>
                  <a:tcPr/>
                </a:tc>
                <a:tc>
                  <a:txBody>
                    <a:bodyPr/>
                    <a:lstStyle/>
                    <a:p>
                      <a:r>
                        <a:rPr lang="en-US" sz="1600" dirty="0" smtClean="0"/>
                        <a:t>Mar 15</a:t>
                      </a:r>
                      <a:endParaRPr lang="en-US" sz="1600" dirty="0"/>
                    </a:p>
                  </a:txBody>
                  <a:tcPr/>
                </a:tc>
                <a:tc>
                  <a:txBody>
                    <a:bodyPr/>
                    <a:lstStyle/>
                    <a:p>
                      <a:r>
                        <a:rPr lang="en-US" sz="1600" dirty="0" smtClean="0"/>
                        <a:t>Mar 30</a:t>
                      </a:r>
                      <a:endParaRPr lang="en-US" sz="1600" dirty="0"/>
                    </a:p>
                  </a:txBody>
                  <a:tcPr/>
                </a:tc>
              </a:tr>
              <a:tr h="370840">
                <a:tc>
                  <a:txBody>
                    <a:bodyPr/>
                    <a:lstStyle/>
                    <a:p>
                      <a:r>
                        <a:rPr lang="en-US" sz="1600" dirty="0" smtClean="0"/>
                        <a:t>EC</a:t>
                      </a:r>
                      <a:r>
                        <a:rPr lang="en-US" sz="1600" baseline="0" dirty="0" smtClean="0"/>
                        <a:t> (Conditional) Approval for SA Ballot</a:t>
                      </a:r>
                      <a:endParaRPr lang="en-US" sz="1600" dirty="0"/>
                    </a:p>
                  </a:txBody>
                  <a:tcPr/>
                </a:tc>
                <a:tc>
                  <a:txBody>
                    <a:bodyPr/>
                    <a:lstStyle/>
                    <a:p>
                      <a:r>
                        <a:rPr lang="en-US" sz="1600" dirty="0" smtClean="0"/>
                        <a:t>Mar</a:t>
                      </a:r>
                      <a:r>
                        <a:rPr lang="en-US" sz="1600" baseline="0" dirty="0" smtClean="0"/>
                        <a:t> 18</a:t>
                      </a:r>
                      <a:endParaRPr lang="en-US" sz="1600" dirty="0"/>
                    </a:p>
                  </a:txBody>
                  <a:tcPr/>
                </a:tc>
                <a:tc>
                  <a:txBody>
                    <a:bodyPr/>
                    <a:lstStyle/>
                    <a:p>
                      <a:endParaRPr lang="en-US" sz="1600" dirty="0"/>
                    </a:p>
                  </a:txBody>
                  <a:tcPr/>
                </a:tc>
              </a:tr>
              <a:tr h="370840">
                <a:tc>
                  <a:txBody>
                    <a:bodyPr/>
                    <a:lstStyle/>
                    <a:p>
                      <a:r>
                        <a:rPr lang="en-US" sz="1600" dirty="0" smtClean="0"/>
                        <a:t>D4.0 Unchanged</a:t>
                      </a:r>
                      <a:r>
                        <a:rPr lang="en-US" sz="1600" baseline="0" dirty="0" smtClean="0"/>
                        <a:t> Recirculation (if needed)</a:t>
                      </a:r>
                      <a:endParaRPr lang="en-US" sz="1600" dirty="0"/>
                    </a:p>
                  </a:txBody>
                  <a:tcPr/>
                </a:tc>
                <a:tc>
                  <a:txBody>
                    <a:bodyPr/>
                    <a:lstStyle/>
                    <a:p>
                      <a:r>
                        <a:rPr lang="en-US" sz="1600" dirty="0" smtClean="0"/>
                        <a:t>Apr 6</a:t>
                      </a:r>
                      <a:endParaRPr lang="en-US" sz="1600" dirty="0"/>
                    </a:p>
                  </a:txBody>
                  <a:tcPr/>
                </a:tc>
                <a:tc>
                  <a:txBody>
                    <a:bodyPr/>
                    <a:lstStyle/>
                    <a:p>
                      <a:r>
                        <a:rPr lang="en-US" sz="1600" dirty="0" smtClean="0"/>
                        <a:t>Apr 16</a:t>
                      </a:r>
                      <a:endParaRPr lang="en-US" sz="1600" dirty="0"/>
                    </a:p>
                  </a:txBody>
                  <a:tcPr/>
                </a:tc>
              </a:tr>
              <a:tr h="370840">
                <a:tc>
                  <a:txBody>
                    <a:bodyPr/>
                    <a:lstStyle/>
                    <a:p>
                      <a:r>
                        <a:rPr lang="en-US" sz="1600" dirty="0"/>
                        <a:t>First SA Ballot</a:t>
                      </a:r>
                    </a:p>
                  </a:txBody>
                  <a:tcPr/>
                </a:tc>
                <a:tc>
                  <a:txBody>
                    <a:bodyPr/>
                    <a:lstStyle/>
                    <a:p>
                      <a:r>
                        <a:rPr lang="en-US" sz="1600" dirty="0" smtClean="0"/>
                        <a:t>Apr 17</a:t>
                      </a:r>
                      <a:r>
                        <a:rPr lang="en-US" sz="1600" baseline="30000" dirty="0" smtClean="0"/>
                        <a:t>th</a:t>
                      </a:r>
                      <a:r>
                        <a:rPr lang="en-US" sz="1600" baseline="0" dirty="0" smtClean="0"/>
                        <a:t> </a:t>
                      </a:r>
                      <a:endParaRPr lang="en-US" sz="1600" dirty="0"/>
                    </a:p>
                  </a:txBody>
                  <a:tcPr/>
                </a:tc>
                <a:tc>
                  <a:txBody>
                    <a:bodyPr/>
                    <a:lstStyle/>
                    <a:p>
                      <a:r>
                        <a:rPr lang="en-US" sz="1600" dirty="0" smtClean="0"/>
                        <a:t>May 16 </a:t>
                      </a:r>
                      <a:r>
                        <a:rPr lang="en-US" sz="1600" dirty="0"/>
                        <a:t>(30 days)</a:t>
                      </a:r>
                    </a:p>
                  </a:txBody>
                  <a:tcPr/>
                </a:tc>
                <a:extLst>
                  <a:ext uri="{0D108BD9-81ED-4DB2-BD59-A6C34878D82A}">
                    <a16:rowId xmlns:a16="http://schemas.microsoft.com/office/drawing/2014/main" xmlns="" val="3962704897"/>
                  </a:ext>
                </a:extLst>
              </a:tr>
              <a:tr h="370840">
                <a:tc>
                  <a:txBody>
                    <a:bodyPr/>
                    <a:lstStyle/>
                    <a:p>
                      <a:r>
                        <a:rPr lang="en-US" sz="1600" dirty="0"/>
                        <a:t>Second SA </a:t>
                      </a:r>
                      <a:r>
                        <a:rPr lang="en-US" sz="1600" dirty="0" smtClean="0"/>
                        <a:t>Ballot (Up</a:t>
                      </a:r>
                      <a:r>
                        <a:rPr lang="en-US" sz="1600" baseline="0" dirty="0" smtClean="0"/>
                        <a:t> to </a:t>
                      </a:r>
                      <a:r>
                        <a:rPr lang="en-US" sz="1600" baseline="0" dirty="0" err="1" smtClean="0"/>
                        <a:t>TGbd</a:t>
                      </a:r>
                      <a:r>
                        <a:rPr lang="en-US" sz="1600" baseline="0" dirty="0" smtClean="0"/>
                        <a:t> progress)</a:t>
                      </a:r>
                      <a:endParaRPr lang="en-US" sz="1600" dirty="0"/>
                    </a:p>
                  </a:txBody>
                  <a:tcPr/>
                </a:tc>
                <a:tc>
                  <a:txBody>
                    <a:bodyPr/>
                    <a:lstStyle/>
                    <a:p>
                      <a:r>
                        <a:rPr lang="en-US" sz="1600" dirty="0" smtClean="0"/>
                        <a:t>Sep </a:t>
                      </a:r>
                      <a:r>
                        <a:rPr lang="en-US" sz="1600" dirty="0"/>
                        <a:t>2022</a:t>
                      </a:r>
                    </a:p>
                  </a:txBody>
                  <a:tcPr/>
                </a:tc>
                <a:tc>
                  <a:txBody>
                    <a:bodyPr/>
                    <a:lstStyle/>
                    <a:p>
                      <a:r>
                        <a:rPr lang="en-US" sz="1600" dirty="0" smtClean="0"/>
                        <a:t>Oct. </a:t>
                      </a:r>
                      <a:r>
                        <a:rPr lang="en-US" sz="1600" dirty="0"/>
                        <a:t>2022</a:t>
                      </a:r>
                    </a:p>
                  </a:txBody>
                  <a:tcPr/>
                </a:tc>
                <a:extLst>
                  <a:ext uri="{0D108BD9-81ED-4DB2-BD59-A6C34878D82A}">
                    <a16:rowId xmlns:a16="http://schemas.microsoft.com/office/drawing/2014/main" xmlns="" val="2427733451"/>
                  </a:ext>
                </a:extLst>
              </a:tr>
              <a:tr h="370840">
                <a:tc>
                  <a:txBody>
                    <a:bodyPr/>
                    <a:lstStyle/>
                    <a:p>
                      <a:r>
                        <a:rPr lang="en-US" sz="1600" dirty="0"/>
                        <a:t>EC to </a:t>
                      </a:r>
                      <a:r>
                        <a:rPr lang="en-US" sz="1600" dirty="0" err="1"/>
                        <a:t>Revcom</a:t>
                      </a:r>
                      <a:endParaRPr lang="en-US" sz="1600" dirty="0"/>
                    </a:p>
                  </a:txBody>
                  <a:tcPr/>
                </a:tc>
                <a:tc>
                  <a:txBody>
                    <a:bodyPr/>
                    <a:lstStyle/>
                    <a:p>
                      <a:r>
                        <a:rPr lang="en-US" sz="1600" dirty="0" smtClean="0"/>
                        <a:t>Oct. 2022 </a:t>
                      </a:r>
                      <a:r>
                        <a:rPr lang="en-US" sz="1600" dirty="0" smtClean="0">
                          <a:sym typeface="Wingdings" panose="05000000000000000000" pitchFamily="2" charset="2"/>
                        </a:rPr>
                        <a:t> Nov. 2022</a:t>
                      </a:r>
                      <a:endParaRPr lang="en-US" sz="1600" dirty="0"/>
                    </a:p>
                  </a:txBody>
                  <a:tcPr/>
                </a:tc>
                <a:tc>
                  <a:txBody>
                    <a:bodyPr/>
                    <a:lstStyle/>
                    <a:p>
                      <a:endParaRPr lang="en-US" sz="1600" dirty="0"/>
                    </a:p>
                  </a:txBody>
                  <a:tcPr/>
                </a:tc>
                <a:extLst>
                  <a:ext uri="{0D108BD9-81ED-4DB2-BD59-A6C34878D82A}">
                    <a16:rowId xmlns:a16="http://schemas.microsoft.com/office/drawing/2014/main" xmlns="" val="396449969"/>
                  </a:ext>
                </a:extLst>
              </a:tr>
              <a:tr h="370840">
                <a:tc>
                  <a:txBody>
                    <a:bodyPr/>
                    <a:lstStyle/>
                    <a:p>
                      <a:r>
                        <a:rPr lang="en-US" sz="1600" dirty="0" err="1"/>
                        <a:t>REVcom</a:t>
                      </a:r>
                      <a:r>
                        <a:rPr lang="en-US" sz="1600" dirty="0"/>
                        <a:t> to SASB</a:t>
                      </a:r>
                    </a:p>
                  </a:txBody>
                  <a:tcPr/>
                </a:tc>
                <a:tc>
                  <a:txBody>
                    <a:bodyPr/>
                    <a:lstStyle/>
                    <a:p>
                      <a:r>
                        <a:rPr lang="en-US" sz="1600" dirty="0"/>
                        <a:t>Dec. 2022</a:t>
                      </a:r>
                    </a:p>
                  </a:txBody>
                  <a:tcPr/>
                </a:tc>
                <a:tc>
                  <a:txBody>
                    <a:bodyPr/>
                    <a:lstStyle/>
                    <a:p>
                      <a:endParaRPr lang="en-US" sz="1600" dirty="0"/>
                    </a:p>
                  </a:txBody>
                  <a:tcPr/>
                </a:tc>
                <a:extLst>
                  <a:ext uri="{0D108BD9-81ED-4DB2-BD59-A6C34878D82A}">
                    <a16:rowId xmlns:a16="http://schemas.microsoft.com/office/drawing/2014/main" xmlns="" val="3173524616"/>
                  </a:ext>
                </a:extLst>
              </a:tr>
            </a:tbl>
          </a:graphicData>
        </a:graphic>
      </p:graphicFrame>
    </p:spTree>
    <p:extLst>
      <p:ext uri="{BB962C8B-B14F-4D97-AF65-F5344CB8AC3E}">
        <p14:creationId xmlns:p14="http://schemas.microsoft.com/office/powerpoint/2010/main" val="2732228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584361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23</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Comment review and resolution discussion</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7643648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24</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12</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417904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25</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Motion to approve resolutions to LB 261 comments</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17849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err="1">
                <a:solidFill>
                  <a:srgbClr val="0000FF"/>
                </a:solidFill>
                <a:latin typeface="Arial Black" panose="020B0A04020102020204" pitchFamily="34" charset="0"/>
              </a:rPr>
              <a:t>TGbd</a:t>
            </a:r>
            <a:r>
              <a:rPr lang="en-US" altLang="en-US" sz="3200" dirty="0">
                <a:solidFill>
                  <a:srgbClr val="0000FF"/>
                </a:solidFill>
                <a:latin typeface="Arial Black" panose="020B0A04020102020204" pitchFamily="34" charset="0"/>
              </a:rPr>
              <a:t>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26</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Apr 15</a:t>
            </a:r>
            <a:r>
              <a:rPr kumimoji="0" lang="en-US" altLang="en-US" sz="3600" b="1" i="0" u="none" strike="noStrike" kern="0" cap="none" spc="0" normalizeH="0" baseline="3000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th</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(ZTE)</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Vice Chair: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Hongyuan</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Zhang (NXP), </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Joseph Levy (</a:t>
            </a:r>
            <a:r>
              <a:rPr kumimoji="0" lang="en-US" altLang="en-US" sz="2000" b="1" i="0" u="none" strike="noStrike" kern="0" cap="none" spc="0" normalizeH="0" baseline="0" noProof="0" dirty="0" err="1">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InterDigital</a:t>
            </a: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Yan Zhang (NXP)</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a:latin typeface="Arial" panose="020B0604020202020204" pitchFamily="34" charset="0"/>
              </a:rPr>
              <a:t>		          Tech Editor:	</a:t>
            </a:r>
            <a:r>
              <a:rPr lang="en-US" altLang="en-US" sz="2000" kern="0" dirty="0" err="1" smtClean="0">
                <a:latin typeface="Arial" panose="020B0604020202020204" pitchFamily="34" charset="0"/>
              </a:rPr>
              <a:t>Yujin</a:t>
            </a:r>
            <a:r>
              <a:rPr lang="en-US" altLang="en-US" sz="2000" kern="0" dirty="0" smtClean="0">
                <a:latin typeface="Arial" panose="020B0604020202020204" pitchFamily="34" charset="0"/>
              </a:rPr>
              <a:t> Noh (</a:t>
            </a:r>
            <a:r>
              <a:rPr lang="en-US" altLang="en-US" sz="2000" kern="0" dirty="0" err="1" smtClean="0">
                <a:latin typeface="Arial" panose="020B0604020202020204" pitchFamily="34" charset="0"/>
              </a:rPr>
              <a:t>Senscomm</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4083871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27</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US" altLang="en-GB" dirty="0" smtClean="0"/>
              <a:t>Motion to approve resolutions to LB 261 comments (if needed)</a:t>
            </a:r>
          </a:p>
          <a:p>
            <a:pPr eaLnBrk="0" hangingPunct="0">
              <a:defRPr/>
            </a:pPr>
            <a:r>
              <a:rPr lang="en-US" altLang="en-GB" dirty="0" smtClean="0"/>
              <a:t>Any </a:t>
            </a:r>
            <a:r>
              <a:rPr lang="en-US" altLang="en-GB" dirty="0"/>
              <a:t>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60235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Mar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UNIT_TABLE_BEAUTIFY" val="smartTable{7c6689a7-e099-4b05-bbab-bcc547e00d32}"/>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125493</TotalTime>
  <Words>2086</Words>
  <Application>Microsoft Office PowerPoint</Application>
  <PresentationFormat>宽屏</PresentationFormat>
  <Paragraphs>365</Paragraphs>
  <Slides>27</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27</vt:i4>
      </vt:variant>
    </vt:vector>
  </HeadingPairs>
  <TitlesOfParts>
    <vt:vector size="39" baseType="lpstr">
      <vt:lpstr>Arial Unicode MS</vt:lpstr>
      <vt:lpstr>Monotype Sorts</vt:lpstr>
      <vt:lpstr>MS Gothic</vt:lpstr>
      <vt:lpstr>MS PGothic</vt:lpstr>
      <vt:lpstr>Arial</vt:lpstr>
      <vt:lpstr>Arial Black</vt:lpstr>
      <vt:lpstr>Calibri</vt:lpstr>
      <vt:lpstr>Cambria</vt:lpstr>
      <vt:lpstr>Times New Roman</vt:lpstr>
      <vt:lpstr>Wingdings</vt:lpstr>
      <vt:lpstr>802-11-Submission-16-9</vt:lpstr>
      <vt:lpstr>Microsoft Word 97 - 2003 文档</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TG Teleconference</vt:lpstr>
      <vt:lpstr>New Motion Rules for WG/TG Teleconferences</vt:lpstr>
      <vt:lpstr>TGbd TCs in Apr 2022</vt:lpstr>
      <vt:lpstr>TGbd Documents Update</vt:lpstr>
      <vt:lpstr>Current TGbd Timeline</vt:lpstr>
      <vt:lpstr>Submission List (Call for submissions)</vt:lpstr>
      <vt:lpstr>IEEE 802.11 TGbd TC</vt:lpstr>
      <vt:lpstr>PowerPoint 演示文稿</vt:lpstr>
      <vt:lpstr>TGbd SA BA Plan</vt:lpstr>
      <vt:lpstr>IEEE 802.11 TGbd TC</vt:lpstr>
      <vt:lpstr>PowerPoint 演示文稿</vt:lpstr>
      <vt:lpstr>IEEE 802.11 TGbd TC</vt:lpstr>
      <vt:lpstr>PowerPoint 演示文稿</vt:lpstr>
      <vt:lpstr>IEEE 802.11 TGbd TC</vt:lpstr>
      <vt:lpstr>PowerPoint 演示文稿</vt:lpstr>
    </vt:vector>
  </TitlesOfParts>
  <Company>Marvell Semiconductor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11-16/1584r0</dc:title>
  <dc:subject>Task Group AY November 2015 Meeting Agenda</dc:subject>
  <dc:creator>Nikola Serafimovski</dc:creator>
  <cp:keywords>March 2018</cp:keywords>
  <cp:lastModifiedBy>孙波10013985</cp:lastModifiedBy>
  <cp:revision>5400</cp:revision>
  <cp:lastPrinted>2014-11-04T15:04:00Z</cp:lastPrinted>
  <dcterms:created xsi:type="dcterms:W3CDTF">2007-04-17T18:10:00Z</dcterms:created>
  <dcterms:modified xsi:type="dcterms:W3CDTF">2022-03-31T07:29:09Z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