
<file path=[Content_Types].xml><?xml version="1.0" encoding="utf-8"?>
<Types xmlns="http://schemas.openxmlformats.org/package/2006/content-types">
  <Default Extension="tmp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649" r:id="rId3"/>
    <p:sldId id="651" r:id="rId4"/>
    <p:sldId id="652" r:id="rId5"/>
    <p:sldId id="655" r:id="rId6"/>
    <p:sldId id="654" r:id="rId7"/>
    <p:sldId id="656" r:id="rId8"/>
    <p:sldId id="657" r:id="rId9"/>
    <p:sldId id="650" r:id="rId10"/>
    <p:sldId id="642" r:id="rId11"/>
    <p:sldId id="64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54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ANNY TAN KAI PIN" initials="DTKP" lastIdx="5" clrIdx="3">
    <p:extLst>
      <p:ext uri="{19B8F6BF-5375-455C-9EA6-DF929625EA0E}">
        <p15:presenceInfo xmlns:p15="http://schemas.microsoft.com/office/powerpoint/2012/main" userId="S-1-5-21-147214757-305610072-1517763936-6828972" providerId="AD"/>
      </p:ext>
    </p:extLst>
  </p:cmAuthor>
  <p:cmAuthor id="5" name="sunyingxiang" initials="s" lastIdx="25" clrIdx="4">
    <p:extLst>
      <p:ext uri="{19B8F6BF-5375-455C-9EA6-DF929625EA0E}">
        <p15:presenceInfo xmlns:p15="http://schemas.microsoft.com/office/powerpoint/2012/main" userId="S-1-5-21-147214757-305610072-1517763936-69604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FF99"/>
    <a:srgbClr val="F2F8D4"/>
    <a:srgbClr val="66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88742" autoAdjust="0"/>
  </p:normalViewPr>
  <p:slideViewPr>
    <p:cSldViewPr>
      <p:cViewPr varScale="1">
        <p:scale>
          <a:sx n="108" d="100"/>
          <a:sy n="108" d="100"/>
        </p:scale>
        <p:origin x="157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-9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/>
              <a:t>October 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26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Length inconsistent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9746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Keep purpose consistent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3524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Slide - slide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8042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 dirty="0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</a:t>
            </a:r>
            <a:r>
              <a:rPr lang="en-US" sz="1800" b="1" baseline="0" dirty="0"/>
              <a:t> </a:t>
            </a:r>
            <a:r>
              <a:rPr lang="en-US" sz="1800" b="1" baseline="0" dirty="0" smtClean="0"/>
              <a:t>802.11-22/0557r0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28600" y="327844"/>
            <a:ext cx="2209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US" sz="1800" b="1" dirty="0"/>
              <a:t>March</a:t>
            </a:r>
            <a:r>
              <a:rPr lang="en-US" altLang="zh-CN" sz="1800" b="1" baseline="0" dirty="0"/>
              <a:t> 2022</a:t>
            </a:r>
            <a:endParaRPr lang="en-US" sz="1800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23007" y="6477000"/>
            <a:ext cx="18113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200" b="0" dirty="0"/>
              <a:t>Narengerile</a:t>
            </a:r>
            <a:r>
              <a:rPr lang="en-US" sz="1200" b="0" baseline="0" dirty="0"/>
              <a:t> </a:t>
            </a:r>
            <a:r>
              <a:rPr lang="en-US" sz="1200" b="0" dirty="0"/>
              <a:t>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9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04-09-00bf-specification-framework-for-tgbf.docx" TargetMode="External"/><Relationship Id="rId2" Type="http://schemas.openxmlformats.org/officeDocument/2006/relationships/hyperlink" Target="https://mentor.ieee.org/802.11/dcn/22/11-22-0457-00-00bf-trigger-frame-for-11bf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eee802.org/11/private/Draft_Standards/11az/index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848600" cy="1066800"/>
          </a:xfrm>
          <a:noFill/>
        </p:spPr>
        <p:txBody>
          <a:bodyPr/>
          <a:lstStyle/>
          <a:p>
            <a:r>
              <a:rPr lang="en-US" altLang="zh-CN" sz="2800" dirty="0"/>
              <a:t>Sensing Trigger Frame for 11bf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74705" y="179944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2022/3/25</a:t>
            </a:r>
            <a:endParaRPr lang="en-US" altLang="en-US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38200" y="246498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/>
              <a:t>Authors:</a:t>
            </a:r>
            <a:endParaRPr lang="en-US" altLang="zh-CN" sz="2000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455566"/>
              </p:ext>
            </p:extLst>
          </p:nvPr>
        </p:nvGraphicFramePr>
        <p:xfrm>
          <a:off x="1009649" y="2925012"/>
          <a:ext cx="7200901" cy="218500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49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60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52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7924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141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51435" marR="51435" marT="25701" marB="257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Narengerile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narengerile@huawei.com 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Rui Du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94684249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+mn-lt"/>
                          <a:ea typeface="Times New Roman"/>
                          <a:cs typeface="Arial"/>
                        </a:rPr>
                        <a:t>Mengshi</a:t>
                      </a: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852361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881" indent="-192881" algn="just" defTabSz="514350"/>
            <a:r>
              <a:rPr lang="en-US" altLang="zh-CN" sz="1800" dirty="0">
                <a:solidFill>
                  <a:srgbClr val="000000"/>
                </a:solidFill>
              </a:rPr>
              <a:t>Which option do you prefer to define the Sensing Trigger frame format?</a:t>
            </a:r>
          </a:p>
          <a:p>
            <a:pPr marL="192881" indent="-192881" algn="just" defTabSz="514350"/>
            <a:endParaRPr lang="en-US" altLang="zh-CN" sz="1800" dirty="0">
              <a:solidFill>
                <a:srgbClr val="000000"/>
              </a:solidFill>
            </a:endParaRPr>
          </a:p>
          <a:p>
            <a:pPr marL="592931" lvl="1" indent="-192881" algn="just" defTabSz="514350"/>
            <a:r>
              <a:rPr lang="en-US" altLang="zh-CN" sz="1800" b="1" dirty="0">
                <a:solidFill>
                  <a:srgbClr val="000000"/>
                </a:solidFill>
              </a:rPr>
              <a:t>Opt. 1</a:t>
            </a:r>
            <a:r>
              <a:rPr lang="en-US" altLang="zh-CN" sz="1800" dirty="0">
                <a:solidFill>
                  <a:srgbClr val="000000"/>
                </a:solidFill>
              </a:rPr>
              <a:t>: Define new Sensing Trigger frame (Slide 3)</a:t>
            </a:r>
          </a:p>
          <a:p>
            <a:pPr marL="935831" lvl="2" indent="-192881" algn="just" defTabSz="514350"/>
            <a:r>
              <a:rPr lang="en-US" altLang="zh-CN" sz="1600" dirty="0">
                <a:solidFill>
                  <a:srgbClr val="000000"/>
                </a:solidFill>
              </a:rPr>
              <a:t>Add Trigger Type value of 9 </a:t>
            </a:r>
          </a:p>
          <a:p>
            <a:pPr marL="592931" lvl="1" indent="-192881" algn="just" defTabSz="514350"/>
            <a:r>
              <a:rPr lang="en-US" altLang="zh-CN" sz="1800" b="1" dirty="0">
                <a:solidFill>
                  <a:srgbClr val="000000"/>
                </a:solidFill>
              </a:rPr>
              <a:t>Opt. 2</a:t>
            </a:r>
            <a:r>
              <a:rPr lang="en-US" altLang="zh-CN" sz="1800" dirty="0">
                <a:solidFill>
                  <a:srgbClr val="000000"/>
                </a:solidFill>
              </a:rPr>
              <a:t>: Reuse Ranging Trigger frame (Slide 4)</a:t>
            </a:r>
          </a:p>
          <a:p>
            <a:pPr marL="935831" lvl="2" indent="-192881" algn="just" defTabSz="514350"/>
            <a:r>
              <a:rPr lang="en-US" altLang="zh-CN" sz="1600" dirty="0">
                <a:solidFill>
                  <a:srgbClr val="000000"/>
                </a:solidFill>
              </a:rPr>
              <a:t>Reuse Trigger Type value of 8 </a:t>
            </a:r>
          </a:p>
          <a:p>
            <a:pPr marL="935831" lvl="2" indent="-192881" algn="just" defTabSz="514350"/>
            <a:r>
              <a:rPr lang="en-US" altLang="zh-CN" sz="1600" dirty="0">
                <a:solidFill>
                  <a:srgbClr val="000000"/>
                </a:solidFill>
              </a:rPr>
              <a:t>Redefine Trigger Dependent Common Info subfield for sensing</a:t>
            </a:r>
            <a:endParaRPr lang="en-US" altLang="zh-CN" dirty="0">
              <a:solidFill>
                <a:srgbClr val="000000"/>
              </a:solidFill>
            </a:endParaRPr>
          </a:p>
          <a:p>
            <a:pPr marL="592931" lvl="1" indent="-192881" algn="just" defTabSz="514350"/>
            <a:r>
              <a:rPr lang="en-US" altLang="zh-CN" sz="1800" b="1" dirty="0">
                <a:solidFill>
                  <a:srgbClr val="000000"/>
                </a:solidFill>
              </a:rPr>
              <a:t>Opt. 3</a:t>
            </a:r>
            <a:r>
              <a:rPr lang="en-US" altLang="zh-CN" sz="1800" dirty="0">
                <a:solidFill>
                  <a:srgbClr val="000000"/>
                </a:solidFill>
              </a:rPr>
              <a:t>: Reuse Ranging Trigger frame (Slide 5-8)</a:t>
            </a:r>
          </a:p>
          <a:p>
            <a:pPr marL="935831" lvl="2" indent="-192881" algn="just" defTabSz="514350"/>
            <a:r>
              <a:rPr lang="en-US" altLang="zh-CN" sz="1600" dirty="0">
                <a:solidFill>
                  <a:srgbClr val="000000"/>
                </a:solidFill>
              </a:rPr>
              <a:t>Reuse Trigger Type value of 8 </a:t>
            </a:r>
          </a:p>
          <a:p>
            <a:pPr marL="935831" lvl="2" indent="-192881" algn="just" defTabSz="514350"/>
            <a:r>
              <a:rPr lang="en-US" altLang="zh-CN" sz="1600" dirty="0">
                <a:solidFill>
                  <a:srgbClr val="000000"/>
                </a:solidFill>
              </a:rPr>
              <a:t>Utilize reserved bits for sensing</a:t>
            </a:r>
            <a:endParaRPr lang="en-US" altLang="zh-CN" dirty="0">
              <a:solidFill>
                <a:srgbClr val="000000"/>
              </a:solidFill>
            </a:endParaRPr>
          </a:p>
          <a:p>
            <a:pPr marL="592931" lvl="1" indent="-192881" algn="just" defTabSz="514350"/>
            <a:r>
              <a:rPr lang="en-US" altLang="zh-CN" sz="1800" b="1" dirty="0">
                <a:solidFill>
                  <a:srgbClr val="000000"/>
                </a:solidFill>
              </a:rPr>
              <a:t>Abstain</a:t>
            </a:r>
          </a:p>
          <a:p>
            <a:pPr marL="935831" lvl="2" indent="-192881" algn="just" defTabSz="514350"/>
            <a:endParaRPr lang="en-US" altLang="zh-CN" dirty="0">
              <a:solidFill>
                <a:srgbClr val="000000"/>
              </a:solidFill>
            </a:endParaRPr>
          </a:p>
          <a:p>
            <a:pPr marL="400050" lvl="1" indent="0" algn="just">
              <a:buNone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751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[1] </a:t>
            </a:r>
            <a:r>
              <a:rPr lang="en-US" altLang="zh-CN" sz="1800" dirty="0">
                <a:solidFill>
                  <a:srgbClr val="000000"/>
                </a:solidFill>
                <a:hlinkClick r:id="rId2"/>
              </a:rPr>
              <a:t>https://mentor.ieee.org/802.11/dcn/22/11-22-0457-00-00bf-trigger-frame-for-11bf.pptx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[2] </a:t>
            </a:r>
            <a:r>
              <a:rPr lang="en-US" altLang="zh-CN" sz="1800" dirty="0">
                <a:solidFill>
                  <a:srgbClr val="000000"/>
                </a:solidFill>
                <a:hlinkClick r:id="rId3"/>
              </a:rPr>
              <a:t>https://mentor.ieee.org/802.11/dcn/21/11-21-0504-09-00bf-specification-framework-for-tgbf.docx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192881" indent="-192881" defTabSz="514350"/>
            <a:r>
              <a:rPr lang="en-US" altLang="zh-CN" sz="1800" dirty="0">
                <a:solidFill>
                  <a:srgbClr val="000000"/>
                </a:solidFill>
              </a:rPr>
              <a:t>[3] </a:t>
            </a:r>
            <a:r>
              <a:rPr lang="en-US" altLang="zh-CN" sz="1800" dirty="0">
                <a:solidFill>
                  <a:srgbClr val="000000"/>
                </a:solidFill>
                <a:hlinkClick r:id="rId4"/>
              </a:rPr>
              <a:t>https://www.ieee802.org/11/private/Draft_Standards/11az/index.html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192881" indent="-192881" defTabSz="514350"/>
            <a:endParaRPr lang="en-US" altLang="zh-CN" sz="180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620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sz="2800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39289" y="1295467"/>
            <a:ext cx="7767636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/>
                <a:cs typeface="Times New Roman"/>
                <a:sym typeface="Times New Roman"/>
              </a:rPr>
              <a:t>In [1], two options for Sensing Trigger frames are proposed. </a:t>
            </a: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742950" lvl="1" indent="-285750" algn="just">
              <a:spcBef>
                <a:spcPct val="20000"/>
              </a:spcBef>
              <a:buFont typeface="Times New Roman" panose="02020603050405020304" pitchFamily="18" charset="0"/>
              <a:buChar char="-"/>
            </a:pPr>
            <a:r>
              <a:rPr lang="en-US" altLang="zh-CN" sz="1800" b="1" dirty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Opt. 1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: Define new Trigger frame variant for sensing</a:t>
            </a:r>
          </a:p>
          <a:p>
            <a:pPr marL="742950" lvl="1" indent="-285750" algn="just">
              <a:spcBef>
                <a:spcPct val="20000"/>
              </a:spcBef>
              <a:buFont typeface="Times New Roman" panose="02020603050405020304" pitchFamily="18" charset="0"/>
              <a:buChar char="-"/>
            </a:pPr>
            <a:r>
              <a:rPr lang="en-US" altLang="zh-CN" sz="1800" b="1" dirty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Opt. 2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: Reuse Ranging Trigger frame for sensing</a:t>
            </a:r>
          </a:p>
          <a:p>
            <a:pPr marL="742950" lvl="1" indent="-285750" algn="just">
              <a:spcBef>
                <a:spcPct val="20000"/>
              </a:spcBef>
              <a:buFont typeface="Times New Roman" panose="02020603050405020304" pitchFamily="18" charset="0"/>
              <a:buChar char="-"/>
            </a:pPr>
            <a:endParaRPr lang="en-US" altLang="zh-CN" sz="1800" dirty="0">
              <a:latin typeface="Times New Roman"/>
              <a:cs typeface="Times New Roman"/>
              <a:sym typeface="Times New Roman"/>
            </a:endParaRP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/>
                <a:cs typeface="Times New Roman"/>
                <a:sym typeface="Times New Roman"/>
              </a:rPr>
              <a:t>We propose an Opt. 3 for Sensing Trigger frame.</a:t>
            </a:r>
          </a:p>
          <a:p>
            <a:pPr marL="742950" lvl="1" indent="-285750" algn="just">
              <a:spcBef>
                <a:spcPct val="20000"/>
              </a:spcBef>
              <a:buFont typeface="Times New Roman" panose="02020603050405020304" pitchFamily="18" charset="0"/>
              <a:buChar char="-"/>
            </a:pPr>
            <a:r>
              <a:rPr lang="en-US" altLang="zh-CN" sz="1800" b="1" dirty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Opt. 3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: Reuse Ranging Trigger frame for </a:t>
            </a:r>
            <a:r>
              <a:rPr lang="en-US" altLang="zh-CN" sz="1800" b="1" i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transparent</a:t>
            </a:r>
            <a:r>
              <a:rPr lang="en-US" altLang="zh-CN" sz="18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sensing [2][3]</a:t>
            </a:r>
          </a:p>
          <a:p>
            <a:pPr lvl="2" indent="-342900" algn="just">
              <a:spcBef>
                <a:spcPct val="20000"/>
              </a:spcBef>
              <a:buFont typeface="+mj-lt"/>
              <a:buAutoNum type="alphaUcPeriod"/>
            </a:pPr>
            <a:r>
              <a:rPr lang="en-US" altLang="zh-CN" sz="1800" dirty="0">
                <a:latin typeface="Times New Roman"/>
                <a:cs typeface="Times New Roman"/>
                <a:sym typeface="Times New Roman"/>
              </a:rPr>
              <a:t>Keep the Ranging Trigger frame format unchanged</a:t>
            </a:r>
          </a:p>
          <a:p>
            <a:pPr lvl="2" indent="-342900" algn="just">
              <a:spcBef>
                <a:spcPct val="20000"/>
              </a:spcBef>
              <a:buFont typeface="+mj-lt"/>
              <a:buAutoNum type="alphaUcPeriod"/>
            </a:pPr>
            <a:r>
              <a:rPr lang="en-US" altLang="zh-CN" sz="1800" dirty="0">
                <a:latin typeface="Times New Roman"/>
                <a:cs typeface="Times New Roman"/>
                <a:sym typeface="Times New Roman"/>
              </a:rPr>
              <a:t>Indication for sensing</a:t>
            </a:r>
          </a:p>
          <a:p>
            <a:pPr lvl="2" indent="-342900" algn="just">
              <a:spcBef>
                <a:spcPct val="20000"/>
              </a:spcBef>
              <a:buFont typeface="+mj-lt"/>
              <a:buAutoNum type="alphaUcPeriod"/>
            </a:pPr>
            <a:r>
              <a:rPr lang="en-US" altLang="zh-CN" sz="1800" dirty="0">
                <a:latin typeface="Times New Roman"/>
                <a:cs typeface="Times New Roman"/>
                <a:sym typeface="Times New Roman"/>
              </a:rPr>
              <a:t>Use reserved bits for Measurement Setup ID and Measurement Instance ID</a:t>
            </a:r>
          </a:p>
        </p:txBody>
      </p:sp>
    </p:spTree>
    <p:extLst>
      <p:ext uri="{BB962C8B-B14F-4D97-AF65-F5344CB8AC3E}">
        <p14:creationId xmlns:p14="http://schemas.microsoft.com/office/powerpoint/2010/main" val="264297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– Opt.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algn="just"/>
            <a:r>
              <a:rPr lang="en-US" altLang="zh-CN" sz="1800" dirty="0"/>
              <a:t>Add a new Trigger Type: use value of 9</a:t>
            </a:r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marL="0" indent="0" algn="just">
              <a:buNone/>
            </a:pPr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r>
              <a:rPr lang="en-US" altLang="zh-CN" sz="1800" dirty="0"/>
              <a:t>Trigger Dependent Common Info subfield: Use 3 or 4 bits to define Sensing Trigger Subtype</a:t>
            </a:r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r>
              <a:rPr lang="en-US" altLang="zh-CN" sz="1800" dirty="0">
                <a:solidFill>
                  <a:srgbClr val="0000FF"/>
                </a:solidFill>
              </a:rPr>
              <a:t>Pros</a:t>
            </a:r>
            <a:r>
              <a:rPr lang="en-US" altLang="zh-CN" sz="1800" dirty="0"/>
              <a:t>: Provides flexibility for </a:t>
            </a:r>
            <a:r>
              <a:rPr lang="en-US" altLang="zh-CN" sz="1800" dirty="0" smtClean="0"/>
              <a:t>sensing purposes </a:t>
            </a:r>
            <a:endParaRPr lang="en-US" altLang="zh-CN" sz="1800" dirty="0"/>
          </a:p>
          <a:p>
            <a:pPr algn="just"/>
            <a:r>
              <a:rPr lang="en-US" altLang="zh-CN" sz="1800" dirty="0">
                <a:solidFill>
                  <a:srgbClr val="0000FF"/>
                </a:solidFill>
              </a:rPr>
              <a:t>Cons</a:t>
            </a:r>
            <a:r>
              <a:rPr lang="en-US" altLang="zh-CN" sz="1800" dirty="0"/>
              <a:t>: Requires new design </a:t>
            </a:r>
            <a:r>
              <a:rPr lang="en-US" altLang="zh-CN" sz="1800" dirty="0" smtClean="0"/>
              <a:t>of the frame </a:t>
            </a:r>
            <a:r>
              <a:rPr lang="en-US" altLang="zh-CN" sz="1800" dirty="0"/>
              <a:t>format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3</a:t>
            </a:fld>
            <a:endParaRPr lang="en-US" altLang="zh-CN"/>
          </a:p>
        </p:txBody>
      </p:sp>
      <p:pic>
        <p:nvPicPr>
          <p:cNvPr id="5" name="图片 4" descr="屏幕剪辑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02"/>
          <a:stretch/>
        </p:blipFill>
        <p:spPr>
          <a:xfrm>
            <a:off x="1828800" y="2224069"/>
            <a:ext cx="5141912" cy="762021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71153" y="4145697"/>
            <a:ext cx="6401693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70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– Opt.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639093"/>
            <a:ext cx="7772400" cy="4722813"/>
          </a:xfrm>
        </p:spPr>
        <p:txBody>
          <a:bodyPr/>
          <a:lstStyle/>
          <a:p>
            <a:r>
              <a:rPr lang="en-US" altLang="zh-CN" sz="1800" dirty="0"/>
              <a:t>Reuse 11az Ranging Trigger frame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r>
              <a:rPr lang="en-US" altLang="zh-CN" sz="1800" dirty="0"/>
              <a:t>Change the Trigger Dependent Common Info field format: Indication, Measurement Setup ID and Measurement Instance ID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r>
              <a:rPr lang="en-US" altLang="zh-CN" sz="1800" dirty="0">
                <a:solidFill>
                  <a:srgbClr val="0000FF"/>
                </a:solidFill>
              </a:rPr>
              <a:t>Pros</a:t>
            </a:r>
            <a:r>
              <a:rPr lang="en-US" altLang="zh-CN" sz="1800" dirty="0"/>
              <a:t>: Requires minor changes</a:t>
            </a:r>
          </a:p>
          <a:p>
            <a:r>
              <a:rPr lang="en-US" altLang="zh-CN" sz="1800" dirty="0">
                <a:solidFill>
                  <a:srgbClr val="0000FF"/>
                </a:solidFill>
              </a:rPr>
              <a:t>Cons</a:t>
            </a:r>
            <a:r>
              <a:rPr lang="en-US" altLang="zh-CN" sz="1800" dirty="0"/>
              <a:t>: </a:t>
            </a:r>
            <a:r>
              <a:rPr lang="en-US" altLang="zh-CN" sz="1800" dirty="0" smtClean="0"/>
              <a:t>May cause </a:t>
            </a:r>
            <a:r>
              <a:rPr lang="en-US" altLang="zh-CN" sz="1800" dirty="0"/>
              <a:t>interoperability issues for legacy devices</a:t>
            </a:r>
          </a:p>
          <a:p>
            <a:pPr lvl="1"/>
            <a:r>
              <a:rPr lang="en-US" altLang="zh-CN" sz="1400" dirty="0"/>
              <a:t>The legacy device will interpret the Measurement instance ID as its AID and causes error.</a:t>
            </a:r>
          </a:p>
          <a:p>
            <a:pPr lvl="1"/>
            <a:r>
              <a:rPr lang="en-US" altLang="zh-CN" sz="1400" dirty="0"/>
              <a:t>Only when Ranging Trigger Subtype value = 4 (Passive Sounding), the Trigger Dependent Common Info field contains 2 bytes.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981200"/>
            <a:ext cx="5219934" cy="986153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36"/>
          <a:stretch/>
        </p:blipFill>
        <p:spPr>
          <a:xfrm>
            <a:off x="954088" y="3581400"/>
            <a:ext cx="6781800" cy="125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90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Opt. 3-A: Sensing Trigger frame subtype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zh-CN" sz="1800" dirty="0"/>
              <a:t>Reuse 11az Ranging Trigger frame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r>
              <a:rPr lang="en-US" altLang="zh-CN" sz="1800" dirty="0"/>
              <a:t>Sensing Trigger frame subtype (in </a:t>
            </a:r>
            <a:r>
              <a:rPr lang="en-US" altLang="zh-CN" sz="1800" dirty="0">
                <a:solidFill>
                  <a:srgbClr val="0000FF"/>
                </a:solidFill>
              </a:rPr>
              <a:t>Trigger Dependent Common Info</a:t>
            </a:r>
            <a:r>
              <a:rPr lang="en-US" altLang="zh-CN" sz="1800" dirty="0"/>
              <a:t>)</a:t>
            </a:r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r>
              <a:rPr lang="en-US" altLang="zh-CN" sz="1600" b="1" dirty="0">
                <a:solidFill>
                  <a:srgbClr val="0000FF"/>
                </a:solidFill>
              </a:rPr>
              <a:t>Pros</a:t>
            </a:r>
            <a:r>
              <a:rPr lang="en-US" altLang="zh-CN" sz="1600" b="1" dirty="0"/>
              <a:t>: Keep </a:t>
            </a:r>
            <a:r>
              <a:rPr lang="en-US" altLang="zh-CN" sz="1600" b="1" dirty="0">
                <a:solidFill>
                  <a:srgbClr val="0000FF"/>
                </a:solidFill>
              </a:rPr>
              <a:t>minimum changes </a:t>
            </a:r>
            <a:r>
              <a:rPr lang="en-US" altLang="zh-CN" sz="1600" b="1" dirty="0"/>
              <a:t>to chip vendors and algorithms</a:t>
            </a:r>
          </a:p>
          <a:p>
            <a:pPr lvl="2"/>
            <a:r>
              <a:rPr lang="en-US" altLang="zh-CN" sz="1600" b="1" dirty="0"/>
              <a:t>The subtype value and the corresponding </a:t>
            </a:r>
            <a:r>
              <a:rPr lang="en-US" altLang="zh-CN" sz="1600" b="1" dirty="0" err="1"/>
              <a:t>subvariant</a:t>
            </a:r>
            <a:r>
              <a:rPr lang="en-US" altLang="zh-CN" sz="1600" b="1" dirty="0"/>
              <a:t> are consistent with that for legacy devices.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676" y="2113177"/>
            <a:ext cx="5351579" cy="1011023"/>
          </a:xfrm>
          <a:prstGeom prst="rect">
            <a:avLst/>
          </a:prstGeom>
        </p:spPr>
      </p:pic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xmlns="" id="{8CF4D2AC-AAC0-4EE2-A681-B7352D5FB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457001"/>
              </p:ext>
            </p:extLst>
          </p:nvPr>
        </p:nvGraphicFramePr>
        <p:xfrm>
          <a:off x="5071628" y="3538128"/>
          <a:ext cx="2926477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31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890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chemeClr val="tx1"/>
                          </a:solidFill>
                        </a:rPr>
                        <a:t>Sensing Trigger Subtype subfield</a:t>
                      </a:r>
                      <a:r>
                        <a:rPr lang="en-US" altLang="zh-CN" sz="1000" b="1" baseline="0" dirty="0">
                          <a:solidFill>
                            <a:schemeClr val="tx1"/>
                          </a:solidFill>
                        </a:rPr>
                        <a:t> value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1" dirty="0">
                          <a:solidFill>
                            <a:schemeClr val="tx1"/>
                          </a:solidFill>
                        </a:rPr>
                        <a:t>Sensing Trigger frame </a:t>
                      </a:r>
                      <a:r>
                        <a:rPr lang="en-US" altLang="zh-CN" sz="1000" b="1" dirty="0" err="1">
                          <a:solidFill>
                            <a:schemeClr val="tx1"/>
                          </a:solidFill>
                        </a:rPr>
                        <a:t>subvariant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14924429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</a:rPr>
                        <a:t>Polling</a:t>
                      </a:r>
                      <a:endParaRPr lang="zh-CN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</a:rPr>
                        <a:t>Sounding</a:t>
                      </a:r>
                      <a:endParaRPr lang="zh-CN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i="0" dirty="0">
                          <a:solidFill>
                            <a:schemeClr val="tx1"/>
                          </a:solidFill>
                        </a:rPr>
                        <a:t>Secure</a:t>
                      </a:r>
                      <a:r>
                        <a:rPr lang="en-US" altLang="zh-CN" sz="1000" b="0" i="0" baseline="0" dirty="0">
                          <a:solidFill>
                            <a:schemeClr val="tx1"/>
                          </a:solidFill>
                        </a:rPr>
                        <a:t> Sensing ? (TBD)</a:t>
                      </a:r>
                      <a:endParaRPr lang="zh-CN" altLang="en-US" sz="1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rgbClr val="FF0000"/>
                          </a:solidFill>
                        </a:rPr>
                        <a:t>Report</a:t>
                      </a:r>
                      <a:endParaRPr lang="zh-CN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>
                          <a:solidFill>
                            <a:schemeClr val="tx1"/>
                          </a:solidFill>
                        </a:rPr>
                        <a:t>4-15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右箭头 5"/>
          <p:cNvSpPr/>
          <p:nvPr/>
        </p:nvSpPr>
        <p:spPr bwMode="auto">
          <a:xfrm>
            <a:off x="4572000" y="4274640"/>
            <a:ext cx="457200" cy="533400"/>
          </a:xfrm>
          <a:prstGeom prst="rightArrow">
            <a:avLst/>
          </a:prstGeom>
          <a:noFill/>
          <a:ln w="12700" cap="flat" cmpd="sng" algn="ctr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4161934" y="3933470"/>
            <a:ext cx="374513" cy="1436428"/>
            <a:chOff x="3923087" y="4161028"/>
            <a:chExt cx="374513" cy="918123"/>
          </a:xfrm>
        </p:grpSpPr>
        <p:grpSp>
          <p:nvGrpSpPr>
            <p:cNvPr id="17" name="组合 16"/>
            <p:cNvGrpSpPr/>
            <p:nvPr/>
          </p:nvGrpSpPr>
          <p:grpSpPr>
            <a:xfrm>
              <a:off x="3966768" y="4161028"/>
              <a:ext cx="188439" cy="763787"/>
              <a:chOff x="3788384" y="4180366"/>
              <a:chExt cx="188439" cy="763787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3788385" y="4180366"/>
                <a:ext cx="184731" cy="157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b="1" dirty="0">
                    <a:solidFill>
                      <a:srgbClr val="FF0000"/>
                    </a:solidFill>
                  </a:rPr>
                  <a:t>1</a:t>
                </a:r>
                <a:endParaRPr lang="zh-CN" altLang="en-US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3790522" y="4332700"/>
                <a:ext cx="184731" cy="157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b="1" dirty="0">
                    <a:solidFill>
                      <a:srgbClr val="FF0000"/>
                    </a:solidFill>
                  </a:rPr>
                  <a:t>1</a:t>
                </a:r>
                <a:endParaRPr lang="zh-CN" altLang="en-US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3790521" y="4478814"/>
                <a:ext cx="184731" cy="157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b="1" dirty="0">
                    <a:solidFill>
                      <a:srgbClr val="FF0000"/>
                    </a:solidFill>
                  </a:rPr>
                  <a:t>1</a:t>
                </a:r>
                <a:endParaRPr lang="zh-CN" altLang="en-US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3788384" y="4637526"/>
                <a:ext cx="184731" cy="157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b="1" dirty="0">
                    <a:solidFill>
                      <a:srgbClr val="FF0000"/>
                    </a:solidFill>
                  </a:rPr>
                  <a:t>1</a:t>
                </a:r>
                <a:endParaRPr lang="zh-CN" altLang="en-US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3792092" y="4786776"/>
                <a:ext cx="184731" cy="157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b="1" dirty="0">
                    <a:solidFill>
                      <a:srgbClr val="FF0000"/>
                    </a:solidFill>
                  </a:rPr>
                  <a:t>2</a:t>
                </a:r>
                <a:endParaRPr lang="zh-CN" altLang="en-US" sz="10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5" name="文本框 24"/>
            <p:cNvSpPr txBox="1"/>
            <p:nvPr/>
          </p:nvSpPr>
          <p:spPr>
            <a:xfrm>
              <a:off x="3923087" y="4921774"/>
              <a:ext cx="374513" cy="157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rgbClr val="FF0000"/>
                  </a:solidFill>
                </a:rPr>
                <a:t>n/a</a:t>
              </a:r>
              <a:endParaRPr lang="zh-CN" altLang="en-US" sz="1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7" name="矩形 26"/>
          <p:cNvSpPr/>
          <p:nvPr/>
        </p:nvSpPr>
        <p:spPr bwMode="auto">
          <a:xfrm>
            <a:off x="8009911" y="3523931"/>
            <a:ext cx="626745" cy="4349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Byte (11bf)</a:t>
            </a:r>
            <a:endParaRPr kumimoji="0" lang="zh-CN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34853" y="3422699"/>
            <a:ext cx="4022258" cy="1959472"/>
            <a:chOff x="812401" y="3216768"/>
            <a:chExt cx="4022258" cy="1959472"/>
          </a:xfrm>
        </p:grpSpPr>
        <p:pic>
          <p:nvPicPr>
            <p:cNvPr id="8" name="图片 7" descr="屏幕剪辑">
              <a:extLst>
                <a:ext uri="{FF2B5EF4-FFF2-40B4-BE49-F238E27FC236}">
                  <a16:creationId xmlns:a16="http://schemas.microsoft.com/office/drawing/2014/main" xmlns="" id="{8FAA7CB1-E559-4A03-A9BF-CACBA3A103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51" t="20151" b="47237"/>
            <a:stretch/>
          </p:blipFill>
          <p:spPr>
            <a:xfrm>
              <a:off x="812401" y="3216768"/>
              <a:ext cx="3553905" cy="536143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 bwMode="auto">
            <a:xfrm>
              <a:off x="4216148" y="3258459"/>
              <a:ext cx="618511" cy="47452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Byte (11az)</a:t>
              </a:r>
              <a:endParaRPr kumimoji="0" lang="zh-CN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24" name="图片 23" descr="屏幕剪辑">
              <a:extLst>
                <a:ext uri="{FF2B5EF4-FFF2-40B4-BE49-F238E27FC236}">
                  <a16:creationId xmlns:a16="http://schemas.microsoft.com/office/drawing/2014/main" xmlns="" id="{8FAA7CB1-E559-4A03-A9BF-CACBA3A103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58" t="51284" r="1707" b="5799"/>
            <a:stretch/>
          </p:blipFill>
          <p:spPr>
            <a:xfrm>
              <a:off x="938008" y="3729691"/>
              <a:ext cx="3374946" cy="1446549"/>
            </a:xfrm>
            <a:prstGeom prst="rect">
              <a:avLst/>
            </a:prstGeom>
          </p:spPr>
        </p:pic>
      </p:grpSp>
      <p:grpSp>
        <p:nvGrpSpPr>
          <p:cNvPr id="9" name="组合 8"/>
          <p:cNvGrpSpPr/>
          <p:nvPr/>
        </p:nvGrpSpPr>
        <p:grpSpPr>
          <a:xfrm>
            <a:off x="8164566" y="3933470"/>
            <a:ext cx="472090" cy="1260308"/>
            <a:chOff x="8055413" y="3938913"/>
            <a:chExt cx="472090" cy="1260308"/>
          </a:xfrm>
        </p:grpSpPr>
        <p:grpSp>
          <p:nvGrpSpPr>
            <p:cNvPr id="19" name="组合 18"/>
            <p:cNvGrpSpPr/>
            <p:nvPr/>
          </p:nvGrpSpPr>
          <p:grpSpPr>
            <a:xfrm>
              <a:off x="8076867" y="3938913"/>
              <a:ext cx="186868" cy="1026547"/>
              <a:chOff x="3788384" y="4180366"/>
              <a:chExt cx="186868" cy="1026547"/>
            </a:xfrm>
          </p:grpSpPr>
          <p:sp>
            <p:nvSpPr>
              <p:cNvPr id="20" name="文本框 19"/>
              <p:cNvSpPr txBox="1"/>
              <p:nvPr/>
            </p:nvSpPr>
            <p:spPr>
              <a:xfrm>
                <a:off x="3788385" y="4180366"/>
                <a:ext cx="18473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b="1" dirty="0">
                    <a:solidFill>
                      <a:srgbClr val="FF0000"/>
                    </a:solidFill>
                  </a:rPr>
                  <a:t>1</a:t>
                </a:r>
                <a:endParaRPr lang="zh-CN" altLang="en-US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3790521" y="4437338"/>
                <a:ext cx="18473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b="1" dirty="0">
                    <a:solidFill>
                      <a:srgbClr val="FF0000"/>
                    </a:solidFill>
                  </a:rPr>
                  <a:t>1</a:t>
                </a:r>
                <a:endParaRPr lang="zh-CN" altLang="en-US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3790521" y="4727914"/>
                <a:ext cx="18473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b="1" dirty="0">
                    <a:solidFill>
                      <a:srgbClr val="FF0000"/>
                    </a:solidFill>
                  </a:rPr>
                  <a:t>1</a:t>
                </a:r>
                <a:endParaRPr lang="zh-CN" altLang="en-US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3788384" y="4960692"/>
                <a:ext cx="18473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b="1" dirty="0">
                    <a:solidFill>
                      <a:srgbClr val="FF0000"/>
                    </a:solidFill>
                  </a:rPr>
                  <a:t>1</a:t>
                </a:r>
                <a:endParaRPr lang="zh-CN" altLang="en-US" sz="10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8" name="文本框 27"/>
            <p:cNvSpPr txBox="1"/>
            <p:nvPr/>
          </p:nvSpPr>
          <p:spPr>
            <a:xfrm>
              <a:off x="8055413" y="4953000"/>
              <a:ext cx="4720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rgbClr val="FF0000"/>
                  </a:solidFill>
                </a:rPr>
                <a:t>n/a</a:t>
              </a:r>
              <a:endParaRPr lang="zh-CN" altLang="en-US" sz="1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47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Opt. 3-B: Indication for Sensing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r>
              <a:rPr lang="en-US" altLang="zh-CN" sz="1800" dirty="0"/>
              <a:t>Indication for Sensing Trigger frame (Trigger Dependent Common Info)</a:t>
            </a:r>
          </a:p>
          <a:p>
            <a:pPr lvl="1"/>
            <a:r>
              <a:rPr lang="en-US" altLang="zh-CN" sz="1600" b="1" dirty="0"/>
              <a:t>For </a:t>
            </a:r>
            <a:r>
              <a:rPr lang="en-US" altLang="zh-CN" sz="1600" b="1" dirty="0">
                <a:solidFill>
                  <a:srgbClr val="FF0000"/>
                </a:solidFill>
              </a:rPr>
              <a:t>Sensing</a:t>
            </a:r>
            <a:r>
              <a:rPr lang="en-US" altLang="zh-CN" sz="1600" b="1" dirty="0"/>
              <a:t> </a:t>
            </a:r>
            <a:r>
              <a:rPr lang="en-US" altLang="zh-CN" sz="1600" b="1" dirty="0">
                <a:solidFill>
                  <a:srgbClr val="FF0000"/>
                </a:solidFill>
              </a:rPr>
              <a:t>Poll</a:t>
            </a:r>
            <a:r>
              <a:rPr lang="en-US" altLang="zh-CN" sz="1600" b="1" dirty="0"/>
              <a:t> Trigger frame</a:t>
            </a:r>
          </a:p>
          <a:p>
            <a:pPr lvl="1"/>
            <a:endParaRPr lang="en-US" altLang="zh-CN" sz="1400" b="1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marL="457200" lvl="1" indent="0">
              <a:buNone/>
            </a:pPr>
            <a:endParaRPr lang="en-US" altLang="zh-CN" sz="1400" b="1" dirty="0"/>
          </a:p>
          <a:p>
            <a:pPr marL="457200" lvl="1" indent="0">
              <a:buNone/>
            </a:pPr>
            <a:endParaRPr lang="en-US" altLang="zh-CN" sz="1400" b="1" dirty="0"/>
          </a:p>
          <a:p>
            <a:pPr lvl="1"/>
            <a:r>
              <a:rPr lang="en-US" altLang="zh-CN" sz="1600" b="1" dirty="0"/>
              <a:t>For </a:t>
            </a:r>
            <a:r>
              <a:rPr lang="en-US" altLang="zh-CN" sz="1600" b="1" dirty="0">
                <a:solidFill>
                  <a:srgbClr val="FF0000"/>
                </a:solidFill>
              </a:rPr>
              <a:t>Sensing</a:t>
            </a:r>
            <a:r>
              <a:rPr lang="en-US" altLang="zh-CN" sz="1600" b="1" dirty="0"/>
              <a:t> </a:t>
            </a:r>
            <a:r>
              <a:rPr lang="en-US" altLang="zh-CN" sz="1600" b="1" dirty="0">
                <a:solidFill>
                  <a:srgbClr val="FF0000"/>
                </a:solidFill>
              </a:rPr>
              <a:t>Sounding/Report</a:t>
            </a:r>
            <a:r>
              <a:rPr lang="en-US" altLang="zh-CN" sz="1600" b="1" dirty="0"/>
              <a:t> Trigger frame</a:t>
            </a:r>
          </a:p>
          <a:p>
            <a:pPr lvl="1"/>
            <a:endParaRPr lang="en-US" altLang="zh-CN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383087" y="6530938"/>
            <a:ext cx="530225" cy="182562"/>
          </a:xfrm>
        </p:spPr>
        <p:txBody>
          <a:bodyPr/>
          <a:lstStyle/>
          <a:p>
            <a:r>
              <a:rPr lang="en-US" altLang="zh-CN" dirty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29303"/>
              </p:ext>
            </p:extLst>
          </p:nvPr>
        </p:nvGraphicFramePr>
        <p:xfrm>
          <a:off x="4267200" y="2613172"/>
          <a:ext cx="4648200" cy="1120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1714"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B0                B3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B4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B5                B7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963"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Sensing Trigger Subtype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strike="sngStrike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  <a:p>
                      <a:pPr algn="ctr"/>
                      <a:r>
                        <a:rPr lang="en-US" altLang="zh-CN" sz="1200" strike="noStrike" dirty="0">
                          <a:solidFill>
                            <a:srgbClr val="FF0000"/>
                          </a:solidFill>
                        </a:rPr>
                        <a:t>Sensing</a:t>
                      </a:r>
                      <a:endParaRPr lang="zh-CN" altLang="en-US" sz="12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171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                 Bits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 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539309"/>
              </p:ext>
            </p:extLst>
          </p:nvPr>
        </p:nvGraphicFramePr>
        <p:xfrm>
          <a:off x="4267200" y="4576169"/>
          <a:ext cx="4648200" cy="1081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2231"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B0                B3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B4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B5                B7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943"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Sensing Trigger Subtype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strike="sngStrike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  <a:p>
                      <a:pPr algn="ctr"/>
                      <a:r>
                        <a:rPr lang="en-US" altLang="zh-CN" sz="1200" strike="noStrike" dirty="0">
                          <a:solidFill>
                            <a:srgbClr val="FF0000"/>
                          </a:solidFill>
                        </a:rPr>
                        <a:t>Sensing</a:t>
                      </a:r>
                      <a:endParaRPr lang="zh-CN" altLang="en-US" sz="12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Measurement</a:t>
                      </a:r>
                      <a:r>
                        <a:rPr lang="en-US" altLang="zh-CN" sz="1200" baseline="0" dirty="0">
                          <a:solidFill>
                            <a:srgbClr val="FF0000"/>
                          </a:solidFill>
                        </a:rPr>
                        <a:t> Setup ID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                 Bits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 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15" name="组合 14"/>
          <p:cNvGrpSpPr/>
          <p:nvPr/>
        </p:nvGrpSpPr>
        <p:grpSpPr>
          <a:xfrm>
            <a:off x="685800" y="2613172"/>
            <a:ext cx="3442648" cy="1120628"/>
            <a:chOff x="5811026" y="5181258"/>
            <a:chExt cx="3214048" cy="1018884"/>
          </a:xfrm>
        </p:grpSpPr>
        <p:pic>
          <p:nvPicPr>
            <p:cNvPr id="13" name="图片 12" descr="屏幕剪辑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2200" y="5181258"/>
              <a:ext cx="2852874" cy="1018884"/>
            </a:xfrm>
            <a:prstGeom prst="rect">
              <a:avLst/>
            </a:prstGeom>
          </p:spPr>
        </p:pic>
        <p:sp>
          <p:nvSpPr>
            <p:cNvPr id="14" name="文本框 13"/>
            <p:cNvSpPr txBox="1"/>
            <p:nvPr/>
          </p:nvSpPr>
          <p:spPr>
            <a:xfrm>
              <a:off x="5811026" y="5526321"/>
              <a:ext cx="547048" cy="307777"/>
            </a:xfrm>
            <a:prstGeom prst="rect">
              <a:avLst/>
            </a:prstGeom>
            <a:noFill/>
            <a:ln>
              <a:solidFill>
                <a:srgbClr val="0000FF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>
                  <a:solidFill>
                    <a:srgbClr val="0000FF"/>
                  </a:solidFill>
                </a:rPr>
                <a:t>11az</a:t>
              </a:r>
              <a:endParaRPr lang="zh-CN" altLang="en-US" sz="14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62000" y="4560753"/>
            <a:ext cx="3372626" cy="1120628"/>
            <a:chOff x="5804848" y="5181258"/>
            <a:chExt cx="3220226" cy="1018884"/>
          </a:xfrm>
        </p:grpSpPr>
        <p:pic>
          <p:nvPicPr>
            <p:cNvPr id="18" name="图片 17" descr="屏幕剪辑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2200" y="5181258"/>
              <a:ext cx="2852874" cy="1018884"/>
            </a:xfrm>
            <a:prstGeom prst="rect">
              <a:avLst/>
            </a:prstGeom>
          </p:spPr>
        </p:pic>
        <p:sp>
          <p:nvSpPr>
            <p:cNvPr id="19" name="文本框 18"/>
            <p:cNvSpPr txBox="1"/>
            <p:nvPr/>
          </p:nvSpPr>
          <p:spPr>
            <a:xfrm>
              <a:off x="5804848" y="5526321"/>
              <a:ext cx="553226" cy="307777"/>
            </a:xfrm>
            <a:prstGeom prst="rect">
              <a:avLst/>
            </a:prstGeom>
            <a:noFill/>
            <a:ln>
              <a:solidFill>
                <a:srgbClr val="0000FF"/>
              </a:solidFill>
              <a:prstDash val="dash"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 b="1">
                  <a:solidFill>
                    <a:srgbClr val="0000FF"/>
                  </a:solidFill>
                </a:defRPr>
              </a:lvl1pPr>
            </a:lstStyle>
            <a:p>
              <a:r>
                <a:rPr lang="en-US" altLang="zh-CN" dirty="0"/>
                <a:t>11az</a:t>
              </a:r>
              <a:endParaRPr lang="zh-CN" altLang="en-US" dirty="0"/>
            </a:p>
          </p:txBody>
        </p:sp>
      </p:grpSp>
      <p:sp>
        <p:nvSpPr>
          <p:cNvPr id="20" name="矩形 19"/>
          <p:cNvSpPr/>
          <p:nvPr/>
        </p:nvSpPr>
        <p:spPr bwMode="auto">
          <a:xfrm>
            <a:off x="3124200" y="4810969"/>
            <a:ext cx="923566" cy="5789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/>
              <a:t>Reserved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右箭头 20"/>
          <p:cNvSpPr/>
          <p:nvPr/>
        </p:nvSpPr>
        <p:spPr bwMode="auto">
          <a:xfrm>
            <a:off x="4191000" y="2906785"/>
            <a:ext cx="457200" cy="533400"/>
          </a:xfrm>
          <a:prstGeom prst="rightArrow">
            <a:avLst/>
          </a:prstGeom>
          <a:noFill/>
          <a:ln w="12700" cap="flat" cmpd="sng" algn="ctr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800600" y="3019597"/>
            <a:ext cx="571500" cy="307777"/>
          </a:xfrm>
          <a:prstGeom prst="rect">
            <a:avLst/>
          </a:prstGeom>
          <a:noFill/>
          <a:ln>
            <a:solidFill>
              <a:srgbClr val="0000FF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0000FF"/>
                </a:solidFill>
              </a:defRPr>
            </a:lvl1pPr>
          </a:lstStyle>
          <a:p>
            <a:r>
              <a:rPr lang="en-US" altLang="zh-CN" dirty="0"/>
              <a:t>11bf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4800600" y="4963111"/>
            <a:ext cx="571500" cy="307777"/>
          </a:xfrm>
          <a:prstGeom prst="rect">
            <a:avLst/>
          </a:prstGeom>
          <a:noFill/>
          <a:ln>
            <a:solidFill>
              <a:srgbClr val="0000FF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0000FF"/>
                </a:solidFill>
              </a:defRPr>
            </a:lvl1pPr>
          </a:lstStyle>
          <a:p>
            <a:r>
              <a:rPr lang="en-US" altLang="zh-CN" dirty="0"/>
              <a:t>11bf</a:t>
            </a:r>
            <a:endParaRPr lang="zh-CN" altLang="en-US" dirty="0"/>
          </a:p>
        </p:txBody>
      </p:sp>
      <p:sp>
        <p:nvSpPr>
          <p:cNvPr id="24" name="右箭头 23"/>
          <p:cNvSpPr/>
          <p:nvPr/>
        </p:nvSpPr>
        <p:spPr bwMode="auto">
          <a:xfrm>
            <a:off x="4195583" y="4856502"/>
            <a:ext cx="457200" cy="533400"/>
          </a:xfrm>
          <a:prstGeom prst="rightArrow">
            <a:avLst/>
          </a:prstGeom>
          <a:noFill/>
          <a:ln w="12700" cap="flat" cmpd="sng" algn="ctr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43571" y="3711703"/>
            <a:ext cx="11134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/>
              <a:t>Token</a:t>
            </a:r>
            <a:r>
              <a:rPr lang="en-US" altLang="zh-CN" sz="1100" dirty="0"/>
              <a:t> field: increment by 1</a:t>
            </a:r>
          </a:p>
        </p:txBody>
      </p:sp>
    </p:spTree>
    <p:extLst>
      <p:ext uri="{BB962C8B-B14F-4D97-AF65-F5344CB8AC3E}">
        <p14:creationId xmlns:p14="http://schemas.microsoft.com/office/powerpoint/2010/main" val="12058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Opt. 3-C: Measurement Setup ID and Measurement Instance ID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4495800"/>
          </a:xfrm>
        </p:spPr>
        <p:txBody>
          <a:bodyPr/>
          <a:lstStyle/>
          <a:p>
            <a:r>
              <a:rPr lang="en-US" altLang="zh-CN" sz="1800" dirty="0">
                <a:solidFill>
                  <a:srgbClr val="0000FF"/>
                </a:solidFill>
              </a:rPr>
              <a:t>Reserved bits </a:t>
            </a:r>
            <a:r>
              <a:rPr lang="en-US" altLang="zh-CN" sz="1800" dirty="0"/>
              <a:t>in Common Info field in </a:t>
            </a:r>
            <a:r>
              <a:rPr lang="en-US" altLang="zh-CN" sz="1800" dirty="0">
                <a:solidFill>
                  <a:srgbClr val="FF0000"/>
                </a:solidFill>
              </a:rPr>
              <a:t>Poll</a:t>
            </a:r>
            <a:r>
              <a:rPr lang="en-US" altLang="zh-CN" sz="1800" dirty="0"/>
              <a:t>, </a:t>
            </a:r>
            <a:r>
              <a:rPr lang="en-US" altLang="zh-CN" sz="1800" dirty="0">
                <a:solidFill>
                  <a:srgbClr val="FF0000"/>
                </a:solidFill>
              </a:rPr>
              <a:t>Sounding</a:t>
            </a:r>
            <a:r>
              <a:rPr lang="en-US" altLang="zh-CN" sz="1800" dirty="0"/>
              <a:t> and </a:t>
            </a:r>
            <a:r>
              <a:rPr lang="en-US" altLang="zh-CN" sz="1800" dirty="0">
                <a:solidFill>
                  <a:srgbClr val="FF0000"/>
                </a:solidFill>
              </a:rPr>
              <a:t>Report</a:t>
            </a:r>
            <a:r>
              <a:rPr lang="en-US" altLang="zh-CN" sz="1800" dirty="0"/>
              <a:t> Ranging Trigger for </a:t>
            </a:r>
            <a:r>
              <a:rPr lang="en-US" altLang="zh-CN" sz="1800" dirty="0">
                <a:solidFill>
                  <a:srgbClr val="FF0000"/>
                </a:solidFill>
              </a:rPr>
              <a:t>11az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0D1CE65C-D004-4760-96B7-0FE5356510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72"/>
          <a:stretch/>
        </p:blipFill>
        <p:spPr>
          <a:xfrm>
            <a:off x="1905000" y="2438400"/>
            <a:ext cx="4582377" cy="859295"/>
          </a:xfrm>
          <a:prstGeom prst="rect">
            <a:avLst/>
          </a:prstGeom>
          <a:ln>
            <a:noFill/>
          </a:ln>
        </p:spPr>
      </p:pic>
      <p:pic>
        <p:nvPicPr>
          <p:cNvPr id="8" name="图片 7" descr="屏幕剪辑">
            <a:extLst>
              <a:ext uri="{FF2B5EF4-FFF2-40B4-BE49-F238E27FC236}">
                <a16:creationId xmlns:a16="http://schemas.microsoft.com/office/drawing/2014/main" xmlns="" id="{1E85905E-9407-49FA-B89B-84BCC4E0E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985" y="3675952"/>
            <a:ext cx="4780195" cy="260681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EB263DDD-ABA0-4CDC-87A6-38256D916181}"/>
              </a:ext>
            </a:extLst>
          </p:cNvPr>
          <p:cNvSpPr/>
          <p:nvPr/>
        </p:nvSpPr>
        <p:spPr>
          <a:xfrm>
            <a:off x="4191312" y="2460592"/>
            <a:ext cx="639242" cy="57062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 bwMode="auto">
          <a:xfrm flipH="1">
            <a:off x="1942985" y="3031218"/>
            <a:ext cx="2248329" cy="6447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>
            <a:off x="4830554" y="3031218"/>
            <a:ext cx="1867970" cy="6447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EB263DDD-ABA0-4CDC-87A6-38256D916181}"/>
              </a:ext>
            </a:extLst>
          </p:cNvPr>
          <p:cNvSpPr/>
          <p:nvPr/>
        </p:nvSpPr>
        <p:spPr>
          <a:xfrm>
            <a:off x="5943600" y="4598361"/>
            <a:ext cx="609600" cy="762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EB263DDD-ABA0-4CDC-87A6-38256D916181}"/>
              </a:ext>
            </a:extLst>
          </p:cNvPr>
          <p:cNvSpPr/>
          <p:nvPr/>
        </p:nvSpPr>
        <p:spPr>
          <a:xfrm>
            <a:off x="3843711" y="5310805"/>
            <a:ext cx="633191" cy="762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962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Opt. 3-C: Measurement Setup ID and Measurement Instance ID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zh-CN" sz="1800" dirty="0">
                <a:solidFill>
                  <a:srgbClr val="0000FF"/>
                </a:solidFill>
              </a:rPr>
              <a:t>Reserved bits</a:t>
            </a:r>
            <a:r>
              <a:rPr lang="en-US" altLang="zh-CN" sz="1800" dirty="0"/>
              <a:t> in User Info field in the </a:t>
            </a:r>
            <a:r>
              <a:rPr lang="en-US" altLang="zh-CN" sz="1800" dirty="0">
                <a:solidFill>
                  <a:srgbClr val="FF0000"/>
                </a:solidFill>
              </a:rPr>
              <a:t>Poll </a:t>
            </a:r>
            <a:r>
              <a:rPr lang="en-US" altLang="zh-CN" sz="1800" dirty="0"/>
              <a:t>and </a:t>
            </a:r>
            <a:r>
              <a:rPr lang="en-US" altLang="zh-CN" sz="1800" dirty="0">
                <a:solidFill>
                  <a:srgbClr val="FF0000"/>
                </a:solidFill>
              </a:rPr>
              <a:t>Report</a:t>
            </a:r>
            <a:r>
              <a:rPr lang="en-US" altLang="zh-CN" sz="1800" dirty="0"/>
              <a:t> Ranging Trigger for </a:t>
            </a:r>
            <a:r>
              <a:rPr lang="en-US" altLang="zh-CN" sz="1800" dirty="0">
                <a:solidFill>
                  <a:srgbClr val="FF0000"/>
                </a:solidFill>
              </a:rPr>
              <a:t>11az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r>
              <a:rPr lang="en-US" altLang="zh-CN" sz="1800" dirty="0">
                <a:solidFill>
                  <a:srgbClr val="0000FF"/>
                </a:solidFill>
              </a:rPr>
              <a:t>Reserved bits </a:t>
            </a:r>
            <a:r>
              <a:rPr lang="en-US" altLang="zh-CN" sz="1800" dirty="0"/>
              <a:t>in User Info field in the </a:t>
            </a:r>
            <a:r>
              <a:rPr lang="en-US" altLang="zh-CN" sz="1800" dirty="0">
                <a:solidFill>
                  <a:srgbClr val="FF0000"/>
                </a:solidFill>
              </a:rPr>
              <a:t>Sounding </a:t>
            </a:r>
            <a:r>
              <a:rPr lang="en-US" altLang="zh-CN" sz="1800" dirty="0"/>
              <a:t>Ranging Trigger for </a:t>
            </a:r>
            <a:r>
              <a:rPr lang="en-US" altLang="zh-CN" sz="1800" dirty="0">
                <a:solidFill>
                  <a:srgbClr val="FF0000"/>
                </a:solidFill>
              </a:rPr>
              <a:t>11az</a:t>
            </a:r>
          </a:p>
          <a:p>
            <a:endParaRPr lang="en-US" altLang="zh-CN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BD7910B6-A811-47EA-950B-6E0D80D214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/>
          <a:stretch/>
        </p:blipFill>
        <p:spPr>
          <a:xfrm>
            <a:off x="1447800" y="4495800"/>
            <a:ext cx="5654530" cy="1168778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EB263DDD-ABA0-4CDC-87A6-38256D916181}"/>
              </a:ext>
            </a:extLst>
          </p:cNvPr>
          <p:cNvSpPr/>
          <p:nvPr/>
        </p:nvSpPr>
        <p:spPr>
          <a:xfrm>
            <a:off x="3124200" y="4419600"/>
            <a:ext cx="533400" cy="762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EB263DDD-ABA0-4CDC-87A6-38256D916181}"/>
              </a:ext>
            </a:extLst>
          </p:cNvPr>
          <p:cNvSpPr/>
          <p:nvPr/>
        </p:nvSpPr>
        <p:spPr>
          <a:xfrm>
            <a:off x="4267200" y="4419600"/>
            <a:ext cx="609600" cy="762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EB263DDD-ABA0-4CDC-87A6-38256D916181}"/>
              </a:ext>
            </a:extLst>
          </p:cNvPr>
          <p:cNvSpPr/>
          <p:nvPr/>
        </p:nvSpPr>
        <p:spPr>
          <a:xfrm>
            <a:off x="6260199" y="4419600"/>
            <a:ext cx="754134" cy="762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 descr="屏幕剪辑">
            <a:extLst>
              <a:ext uri="{FF2B5EF4-FFF2-40B4-BE49-F238E27FC236}">
                <a16:creationId xmlns:a16="http://schemas.microsoft.com/office/drawing/2014/main" xmlns="" id="{4541586A-7B95-4CE9-ABF7-9B9DADB8AE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971" y="2362200"/>
            <a:ext cx="5506282" cy="1386418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EB263DDD-ABA0-4CDC-87A6-38256D916181}"/>
              </a:ext>
            </a:extLst>
          </p:cNvPr>
          <p:cNvSpPr/>
          <p:nvPr/>
        </p:nvSpPr>
        <p:spPr>
          <a:xfrm>
            <a:off x="6477000" y="2438400"/>
            <a:ext cx="609600" cy="762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88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comparison for </a:t>
            </a:r>
            <a:r>
              <a:rPr lang="en-US" altLang="zh-CN" dirty="0">
                <a:solidFill>
                  <a:srgbClr val="FF0000"/>
                </a:solidFill>
              </a:rPr>
              <a:t>sensing trigger frames</a:t>
            </a:r>
            <a:r>
              <a:rPr lang="en-US" altLang="zh-CN" dirty="0"/>
              <a:t> for 11bf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973795"/>
              </p:ext>
            </p:extLst>
          </p:nvPr>
        </p:nvGraphicFramePr>
        <p:xfrm>
          <a:off x="838200" y="1905000"/>
          <a:ext cx="7620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34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081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84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4861">
                <a:tc>
                  <a:txBody>
                    <a:bodyPr/>
                    <a:lstStyle/>
                    <a:p>
                      <a:pPr algn="l"/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Pros.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Cons.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486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1" dirty="0">
                          <a:solidFill>
                            <a:schemeClr val="tx1"/>
                          </a:solidFill>
                        </a:rPr>
                        <a:t>Opt. 1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Flexible</a:t>
                      </a:r>
                      <a:r>
                        <a:rPr lang="en-US" altLang="zh-CN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design for trigger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Require</a:t>
                      </a:r>
                      <a:r>
                        <a:rPr lang="en-US" altLang="zh-CN" sz="1600" baseline="0" dirty="0">
                          <a:solidFill>
                            <a:schemeClr val="tx1"/>
                          </a:solidFill>
                        </a:rPr>
                        <a:t> new frame design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427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1" dirty="0">
                          <a:solidFill>
                            <a:schemeClr val="tx1"/>
                          </a:solidFill>
                        </a:rPr>
                        <a:t>Opt.</a:t>
                      </a:r>
                      <a:r>
                        <a:rPr lang="en-US" altLang="zh-CN" sz="1600" b="1" baseline="0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Minor changes to existing</a:t>
                      </a:r>
                      <a:r>
                        <a:rPr lang="en-US" altLang="zh-CN" sz="1600" baseline="0" dirty="0">
                          <a:solidFill>
                            <a:schemeClr val="tx1"/>
                          </a:solidFill>
                        </a:rPr>
                        <a:t> trigger frames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Cause</a:t>
                      </a:r>
                      <a:r>
                        <a:rPr lang="en-US" altLang="zh-CN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600" dirty="0"/>
                        <a:t>interoperability issues</a:t>
                      </a:r>
                      <a:r>
                        <a:rPr lang="en-US" altLang="zh-CN" sz="1600" baseline="0" dirty="0"/>
                        <a:t> </a:t>
                      </a:r>
                      <a:r>
                        <a:rPr lang="en-US" altLang="zh-CN" sz="1600" baseline="0" dirty="0">
                          <a:solidFill>
                            <a:schemeClr val="tx1"/>
                          </a:solidFill>
                        </a:rPr>
                        <a:t>for legacy devices (11az)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24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1" dirty="0">
                          <a:solidFill>
                            <a:schemeClr val="tx1"/>
                          </a:solidFill>
                        </a:rPr>
                        <a:t>Opt.</a:t>
                      </a:r>
                      <a:r>
                        <a:rPr lang="en-US" altLang="zh-CN" sz="1600" b="1" baseline="0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Minor</a:t>
                      </a:r>
                      <a:r>
                        <a:rPr lang="en-US" altLang="zh-CN" sz="1600" baseline="0" dirty="0">
                          <a:solidFill>
                            <a:schemeClr val="tx1"/>
                          </a:solidFill>
                        </a:rPr>
                        <a:t> changes </a:t>
                      </a: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to existing</a:t>
                      </a:r>
                      <a:r>
                        <a:rPr lang="en-US" altLang="zh-CN" sz="1600" baseline="0" dirty="0">
                          <a:solidFill>
                            <a:schemeClr val="tx1"/>
                          </a:solidFill>
                        </a:rPr>
                        <a:t> trigger frames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baseline="0" dirty="0">
                          <a:solidFill>
                            <a:schemeClr val="tx1"/>
                          </a:solidFill>
                        </a:rPr>
                        <a:t>Transparent to legacy devices (11az)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zh-CN" altLang="en-US" sz="16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67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149919</TotalTime>
  <Words>719</Words>
  <Application>Microsoft Office PowerPoint</Application>
  <PresentationFormat>全屏显示(4:3)</PresentationFormat>
  <Paragraphs>199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MS PGothic</vt:lpstr>
      <vt:lpstr>MS PGothic</vt:lpstr>
      <vt:lpstr>Arial</vt:lpstr>
      <vt:lpstr>Times New Roman</vt:lpstr>
      <vt:lpstr>802-11-Submission</vt:lpstr>
      <vt:lpstr>Sensing Trigger Frame for 11bf</vt:lpstr>
      <vt:lpstr>Abstract</vt:lpstr>
      <vt:lpstr>Recap – Opt. 1</vt:lpstr>
      <vt:lpstr>Recap – Opt. 2</vt:lpstr>
      <vt:lpstr>Opt. 3-A: Sensing Trigger frame subtype</vt:lpstr>
      <vt:lpstr>Opt. 3-B: Indication for Sensing</vt:lpstr>
      <vt:lpstr>Opt. 3-C: Measurement Setup ID and Measurement Instance ID</vt:lpstr>
      <vt:lpstr>Opt. 3-C: Measurement Setup ID and Measurement Instance ID</vt:lpstr>
      <vt:lpstr>Option comparison for sensing trigger frames for 11bf</vt:lpstr>
      <vt:lpstr>Straw Poll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narengerile</cp:lastModifiedBy>
  <cp:revision>2707</cp:revision>
  <cp:lastPrinted>1998-02-10T13:28:06Z</cp:lastPrinted>
  <dcterms:created xsi:type="dcterms:W3CDTF">2007-04-17T18:10:23Z</dcterms:created>
  <dcterms:modified xsi:type="dcterms:W3CDTF">2022-04-02T01:29:09Z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(3)33F+VIFBIzOyW5BB1oUo1JlrzSj04UDS2GfofGIz+j9e8qOF8tPYIN8oypbI9eLSyzt7TV+k
DhJ0wDn0BEFTtW0VhYZQdQH52grnLgqmCVCA5Zvkg9OaaVkJMqCI+LJGs2cwQnuaNUIsWVmR
Q3vLY38GxCJXJIf7P54kIgNuX65N/qhouSs+AaK9VynS5Bb6jejhOK3D5jujT4P5gGD0SAa5
hHqLN8N8otJTyjYKW1</vt:lpwstr>
  </property>
  <property fmtid="{D5CDD505-2E9C-101B-9397-08002B2CF9AE}" pid="10" name="_2015_ms_pID_7253431">
    <vt:lpwstr>j7WbmTC69eQyVaeCfAiRZk4jhbCi1Xnb+YTbIpA/6t8ZZUzBOApd1B
euQ/CJPyU99MN4meKqgG1KXZdK028FgIowJS8YF4PLbwBVyTg7GCN+V7n+P3ypZ1jr7JIjEA
gS2XgcJv5iLuDDmNohs+Ofj1Kx1Uip9WUBa07yXtCudZb83mZ9QH1JxjtKJGh4sZa+XYse3x
j8AT3tWEkTze3Xap6ECGe34X9E0m8vJLHg1s</vt:lpwstr>
  </property>
  <property fmtid="{D5CDD505-2E9C-101B-9397-08002B2CF9AE}" pid="11" name="_2015_ms_pID_7253432">
    <vt:lpwstr>xvMSPJ/SuWwLsWJmCUQgcsw=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1647925854</vt:lpwstr>
  </property>
</Properties>
</file>