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8"/>
  </p:notesMasterIdLst>
  <p:handoutMasterIdLst>
    <p:handoutMasterId r:id="rId19"/>
  </p:handoutMasterIdLst>
  <p:sldIdLst>
    <p:sldId id="269" r:id="rId2"/>
    <p:sldId id="611" r:id="rId3"/>
    <p:sldId id="668" r:id="rId4"/>
    <p:sldId id="661" r:id="rId5"/>
    <p:sldId id="671" r:id="rId6"/>
    <p:sldId id="662" r:id="rId7"/>
    <p:sldId id="656" r:id="rId8"/>
    <p:sldId id="670" r:id="rId9"/>
    <p:sldId id="667" r:id="rId10"/>
    <p:sldId id="638" r:id="rId11"/>
    <p:sldId id="669" r:id="rId12"/>
    <p:sldId id="312" r:id="rId13"/>
    <p:sldId id="665" r:id="rId14"/>
    <p:sldId id="666" r:id="rId15"/>
    <p:sldId id="663" r:id="rId16"/>
    <p:sldId id="664"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p:scale>
          <a:sx n="75" d="100"/>
          <a:sy n="75" d="100"/>
        </p:scale>
        <p:origin x="885" y="-79"/>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802.11-22/0556r4</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Apr.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2022-5-5</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smtClean="0"/>
              <a:t>A new </a:t>
            </a:r>
            <a:r>
              <a:rPr lang="en-US" sz="1800" b="1" smtClean="0"/>
              <a:t>replay counter </a:t>
            </a:r>
            <a:r>
              <a:rPr lang="en-US" sz="1800"/>
              <a:t>is introduced and applies to the new action category ‘Protected Sensing Frame’. 11bf shall not define any additional replay counter for other sensing management frames.</a:t>
            </a:r>
          </a:p>
          <a:p>
            <a:pPr marL="800100" lvl="1" indent="-342900">
              <a:buFont typeface="Arial" panose="020B0604020202020204" pitchFamily="34" charset="0"/>
              <a:buChar char="•"/>
            </a:pPr>
            <a:r>
              <a:rPr lang="en-US" sz="1800" smtClean="0"/>
              <a:t>Protected </a:t>
            </a:r>
            <a:r>
              <a:rPr lang="en-US" sz="1800"/>
              <a:t>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a:t>
            </a:r>
            <a:r>
              <a:rPr lang="en-US" altLang="zh-CN" sz="1800" b="1" smtClean="0"/>
              <a:t>B</a:t>
            </a:r>
            <a:r>
              <a:rPr lang="en-US" sz="1800" b="1" smtClean="0"/>
              <a:t>3 and B4</a:t>
            </a:r>
            <a:r>
              <a:rPr lang="en-US" sz="1800" smtClean="0"/>
              <a:t> of </a:t>
            </a:r>
            <a:r>
              <a:rPr lang="en-US" sz="1800"/>
              <a:t>‘Key ID Octet’ in the CCMP/GCMP Header to indicate a frame of the new action category ‘</a:t>
            </a:r>
            <a:r>
              <a:rPr lang="en-US" altLang="zh-CN" sz="1800"/>
              <a:t>Protected Sensing Frame</a:t>
            </a:r>
            <a:r>
              <a:rPr lang="en-US" altLang="zh-CN" sz="1800" smtClean="0"/>
              <a:t>’</a:t>
            </a:r>
            <a:r>
              <a:rPr lang="en-US" sz="1800" smtClean="0"/>
              <a:t>.</a:t>
            </a:r>
          </a:p>
          <a:p>
            <a:pPr marL="1257300" lvl="2" indent="-342900">
              <a:buFont typeface="Arial" panose="020B0604020202020204" pitchFamily="34" charset="0"/>
              <a:buChar char="•"/>
            </a:pPr>
            <a:r>
              <a:rPr lang="en-US" sz="1800" smtClean="0">
                <a:solidFill>
                  <a:srgbClr val="FF0000"/>
                </a:solidFill>
              </a:rPr>
              <a:t>01 indicates protected ranging</a:t>
            </a:r>
          </a:p>
          <a:p>
            <a:pPr marL="1257300" lvl="2" indent="-342900">
              <a:buFont typeface="Arial" panose="020B0604020202020204" pitchFamily="34" charset="0"/>
              <a:buChar char="•"/>
            </a:pPr>
            <a:r>
              <a:rPr lang="en-US" sz="1800" smtClean="0">
                <a:solidFill>
                  <a:srgbClr val="FF0000"/>
                </a:solidFill>
              </a:rPr>
              <a:t>10 indicates protected sensing</a:t>
            </a:r>
          </a:p>
          <a:p>
            <a:pPr marL="1257300" lvl="2" indent="-342900">
              <a:buFont typeface="Arial" panose="020B0604020202020204" pitchFamily="34" charset="0"/>
              <a:buChar char="•"/>
            </a:pPr>
            <a:r>
              <a:rPr lang="en-US" sz="1800" smtClean="0">
                <a:solidFill>
                  <a:srgbClr val="FF0000"/>
                </a:solidFill>
              </a:rPr>
              <a:t>11 is reserved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a:t>
            </a:r>
            <a:r>
              <a:rPr lang="en-US" sz="1800" i="1"/>
              <a:t>Table 10-5 Transmitter sequence number spaces</a:t>
            </a:r>
            <a:r>
              <a:rPr lang="en-US" sz="1800" smtClean="0"/>
              <a:t>’  </a:t>
            </a:r>
            <a:r>
              <a:rPr lang="en-US" sz="1800"/>
              <a:t>and ‘</a:t>
            </a:r>
            <a:r>
              <a:rPr lang="en-US" sz="1800" b="1"/>
              <a:t>RC6</a:t>
            </a:r>
            <a:r>
              <a:rPr lang="en-US" sz="1800"/>
              <a:t>’ (RC for QMFs) </a:t>
            </a:r>
            <a:r>
              <a:rPr lang="en-US" sz="1800"/>
              <a:t>in ‘</a:t>
            </a:r>
            <a:r>
              <a:rPr lang="en-US" sz="1800" i="1"/>
              <a:t>Table </a:t>
            </a:r>
            <a:r>
              <a:rPr lang="en-US" sz="1800" i="1"/>
              <a:t>10-6—Receiver </a:t>
            </a:r>
            <a:r>
              <a:rPr lang="en-US" sz="1800" i="1" smtClean="0"/>
              <a:t>caches</a:t>
            </a:r>
            <a:r>
              <a:rPr lang="en-US" sz="1800" smtClean="0"/>
              <a:t>’ shall </a:t>
            </a:r>
            <a:r>
              <a:rPr lang="en-US" sz="1800"/>
              <a:t>be used for sensing Management frames (both public and protected</a:t>
            </a:r>
            <a:r>
              <a:rPr lang="en-US" sz="1800" smtClean="0"/>
              <a:t>).</a:t>
            </a:r>
          </a:p>
          <a:p>
            <a:pPr marL="800100" lvl="1" indent="-342900">
              <a:buFont typeface="Arial" panose="020B0604020202020204" pitchFamily="34" charset="0"/>
              <a:buChar char="•"/>
            </a:pPr>
            <a:r>
              <a:rPr lang="en-US" sz="1800" b="1"/>
              <a:t>Two new entries </a:t>
            </a:r>
            <a:r>
              <a:rPr lang="en-US" sz="1800"/>
              <a:t>are added into ‘</a:t>
            </a:r>
            <a:r>
              <a:rPr lang="en-US" sz="1800" i="1"/>
              <a:t>Table 11-18 Default QMF policy</a:t>
            </a:r>
            <a:r>
              <a:rPr lang="en-US" sz="1800"/>
              <a:t>’ correspondingly as </a:t>
            </a:r>
            <a:r>
              <a:rPr lang="en-US" sz="1800" smtClean="0"/>
              <a:t>shown in </a:t>
            </a:r>
            <a:r>
              <a:rPr lang="en-US" sz="1800" smtClean="0">
                <a:solidFill>
                  <a:srgbClr val="FF0000"/>
                </a:solidFill>
              </a:rPr>
              <a:t>slide </a:t>
            </a:r>
            <a:r>
              <a:rPr lang="en-US" sz="1800" smtClean="0">
                <a:solidFill>
                  <a:srgbClr val="FF0000"/>
                </a:solidFill>
              </a:rPr>
              <a:t>9</a:t>
            </a:r>
            <a:r>
              <a:rPr lang="en-US" sz="1800" smtClean="0"/>
              <a:t>.</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a:t>
            </a:r>
            <a:r>
              <a:rPr lang="en-US" sz="1800" i="1"/>
              <a:t>Table 10-5 Transmitter sequence number spaces</a:t>
            </a:r>
            <a:r>
              <a:rPr lang="en-US" sz="1800"/>
              <a:t>’  and ‘</a:t>
            </a:r>
            <a:r>
              <a:rPr lang="en-US" sz="1800" b="1"/>
              <a:t>RC1</a:t>
            </a:r>
            <a:r>
              <a:rPr lang="en-US" sz="1800"/>
              <a:t>’ (RC for Not QoS Data) </a:t>
            </a:r>
            <a:r>
              <a:rPr lang="en-US" sz="1800"/>
              <a:t>in ‘</a:t>
            </a:r>
            <a:r>
              <a:rPr lang="en-US" sz="1800" i="1"/>
              <a:t>Table 10-6—Receiver caches</a:t>
            </a:r>
            <a:r>
              <a:rPr lang="en-US" sz="1800"/>
              <a:t>’ shall </a:t>
            </a:r>
            <a:r>
              <a:rPr lang="en-US" sz="1800"/>
              <a:t>be used for sensing Management frames (both public and protected</a:t>
            </a:r>
            <a:r>
              <a:rPr lang="en-US" sz="1800" smtClean="0"/>
              <a:t>).</a:t>
            </a:r>
          </a:p>
          <a:p>
            <a:pPr marL="800100" lvl="1" indent="-342900">
              <a:buFont typeface="Arial" panose="020B0604020202020204" pitchFamily="34" charset="0"/>
              <a:buChar char="•"/>
            </a:pPr>
            <a:r>
              <a:rPr lang="en-US" sz="1800" i="1"/>
              <a:t>Note: the referenced tables are </a:t>
            </a:r>
            <a:r>
              <a:rPr lang="en-US" sz="1800" i="1"/>
              <a:t>in </a:t>
            </a:r>
            <a:r>
              <a:rPr lang="en-US" sz="1800" i="1" smtClean="0"/>
              <a:t>‘P802.11REVme_D1.2’</a:t>
            </a:r>
            <a:endParaRPr lang="en-US" sz="1800" i="1"/>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16</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a:t>
            </a:r>
            <a:r>
              <a:rPr lang="en-US" sz="1600" smtClean="0"/>
              <a:t>type.</a:t>
            </a:r>
            <a:endParaRPr lang="en-US" sz="1600" b="0" smtClean="0"/>
          </a:p>
          <a:p>
            <a:pPr lvl="0">
              <a:buFont typeface="Wingdings" panose="05000000000000000000" pitchFamily="2" charset="2"/>
              <a:buChar char="q"/>
            </a:pPr>
            <a:r>
              <a:rPr lang="en-US" sz="1600" smtClean="0">
                <a:solidFill>
                  <a:srgbClr val="FF0000"/>
                </a:solidFill>
              </a:rPr>
              <a:t>Inference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Courier New" panose="02070309020205020404" pitchFamily="49" charset="0"/>
              <a:buChar char="o"/>
            </a:pPr>
            <a:r>
              <a:rPr lang="en-US" altLang="en-US" sz="1600" smtClean="0"/>
              <a:t>Protected </a:t>
            </a:r>
            <a:r>
              <a:rPr lang="en-US" altLang="en-US" sz="1600"/>
              <a:t>sensing measurement </a:t>
            </a:r>
            <a:r>
              <a:rPr lang="en-US" altLang="en-US" sz="1600" smtClean="0"/>
              <a:t>report frame shall be </a:t>
            </a:r>
            <a:r>
              <a:rPr lang="en-US" sz="1600" smtClean="0"/>
              <a:t>transmitted in a </a:t>
            </a:r>
            <a:r>
              <a:rPr lang="en-US" sz="1600" b="1" smtClean="0"/>
              <a:t>certain sequence</a:t>
            </a:r>
            <a:r>
              <a:rPr lang="en-US" sz="1600" smtClean="0"/>
              <a:t>, e.g., </a:t>
            </a:r>
            <a:r>
              <a:rPr lang="en-US" sz="1600"/>
              <a:t>SIFS after the Sensing Trigger Report </a:t>
            </a:r>
            <a:r>
              <a:rPr lang="en-US" sz="1600" smtClean="0"/>
              <a:t>frame during the reporting phase.</a:t>
            </a:r>
            <a:endParaRPr lang="en-US" altLang="en-US" sz="1600" smtClean="0"/>
          </a:p>
          <a:p>
            <a:pPr lvl="1" algn="just">
              <a:buFont typeface="Courier New" panose="02070309020205020404" pitchFamily="49" charset="0"/>
              <a:buChar char="o"/>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a:t>
            </a:r>
            <a:r>
              <a:rPr lang="en-US" altLang="en-US" sz="1600" smtClean="0"/>
              <a:t>report as </a:t>
            </a:r>
            <a:r>
              <a:rPr lang="en-US" altLang="en-US" sz="1600"/>
              <a:t>other </a:t>
            </a:r>
            <a:r>
              <a:rPr lang="en-US" sz="1600"/>
              <a:t>individually addressed robust Management frames</a:t>
            </a:r>
            <a:r>
              <a:rPr lang="en-US" altLang="en-US" sz="1600" smtClean="0"/>
              <a:t>.</a:t>
            </a:r>
          </a:p>
          <a:p>
            <a:pPr lvl="1" algn="just">
              <a:buFont typeface="Courier New" panose="02070309020205020404" pitchFamily="49" charset="0"/>
              <a:buChar char="o"/>
            </a:pPr>
            <a:r>
              <a:rPr lang="en-US" sz="1600" smtClean="0"/>
              <a:t>Individually addressed robust Management frames may be retransmitted and pending in the queue, if a protected sensing </a:t>
            </a:r>
            <a:r>
              <a:rPr lang="en-US" altLang="en-US" sz="1600" smtClean="0"/>
              <a:t>measurement </a:t>
            </a:r>
            <a:r>
              <a:rPr lang="en-US" sz="1600" smtClean="0"/>
              <a:t>report frame uses the </a:t>
            </a:r>
            <a:r>
              <a:rPr lang="en-US" sz="1600" b="1" smtClean="0"/>
              <a:t>next PN number </a:t>
            </a:r>
            <a:r>
              <a:rPr lang="en-US" sz="1600" smtClean="0"/>
              <a:t>and transmitted </a:t>
            </a:r>
            <a:r>
              <a:rPr lang="en-US" sz="1600" b="1" smtClean="0"/>
              <a:t>ahead of </a:t>
            </a:r>
            <a:r>
              <a:rPr lang="en-US" sz="1600" smtClean="0"/>
              <a:t>the pending individually addressed robust Management frames, </a:t>
            </a:r>
            <a:r>
              <a:rPr lang="en-US" altLang="en-US" sz="1600" smtClean="0"/>
              <a:t>the STA receives the </a:t>
            </a:r>
            <a:r>
              <a:rPr lang="en-US" sz="1600" smtClean="0"/>
              <a:t>individually addressed robust Management frames </a:t>
            </a:r>
            <a:r>
              <a:rPr lang="en-US" altLang="en-US" sz="1600" smtClean="0"/>
              <a:t>will </a:t>
            </a:r>
            <a:r>
              <a:rPr lang="en-US" sz="1600" b="1" smtClean="0"/>
              <a:t>drop</a:t>
            </a:r>
            <a:r>
              <a:rPr lang="en-US" sz="1600"/>
              <a:t> them since the replay counter is updated. </a:t>
            </a:r>
            <a:endParaRPr lang="en-US" sz="1600" smtClean="0"/>
          </a:p>
          <a:p>
            <a:pPr lvl="2" algn="just">
              <a:buFont typeface="Arial" panose="020B0604020202020204" pitchFamily="34" charset="0"/>
              <a:buChar char="•"/>
            </a:pPr>
            <a:r>
              <a:rPr lang="en-US" sz="1600" smtClean="0"/>
              <a:t>E.g</a:t>
            </a:r>
            <a:r>
              <a:rPr lang="en-US" sz="1600"/>
              <a:t>., </a:t>
            </a:r>
            <a:r>
              <a:rPr lang="en-US" sz="1600" smtClean="0"/>
              <a:t>After the </a:t>
            </a:r>
            <a:r>
              <a:rPr lang="en-US" sz="1600"/>
              <a:t>measurement instance TXOP, STA initiates a new MS request, now AP triggers STA to report. The transmission of report may cause drop for the retransmission of the MS request.</a:t>
            </a:r>
          </a:p>
          <a:p>
            <a:pPr lvl="1" algn="just">
              <a:buFont typeface="Courier New" panose="02070309020205020404" pitchFamily="49" charset="0"/>
              <a:buChar char="o"/>
            </a:pPr>
            <a:r>
              <a:rPr lang="en-US" sz="1600" b="1" smtClean="0"/>
              <a:t>Delayed</a:t>
            </a:r>
            <a:r>
              <a:rPr lang="en-US" sz="1600" smtClean="0"/>
              <a:t> </a:t>
            </a:r>
            <a:r>
              <a:rPr lang="en-US" sz="1600"/>
              <a:t>protected </a:t>
            </a:r>
            <a:r>
              <a:rPr lang="en-US" sz="1600" smtClean="0"/>
              <a:t>sensing </a:t>
            </a:r>
            <a:r>
              <a:rPr lang="en-US" altLang="en-US" sz="1600"/>
              <a:t>measurement</a:t>
            </a:r>
            <a:r>
              <a:rPr lang="en-US" sz="1600" smtClean="0"/>
              <a:t> </a:t>
            </a:r>
            <a:r>
              <a:rPr lang="en-US" sz="1600"/>
              <a:t>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p>
          <a:p>
            <a:pPr lvl="2" algn="just">
              <a:buFont typeface="Arial" panose="020B0604020202020204" pitchFamily="34" charset="0"/>
              <a:buChar char="•"/>
            </a:pPr>
            <a:r>
              <a:rPr lang="en-US" sz="1600" smtClean="0"/>
              <a:t>E.g., Before </a:t>
            </a:r>
            <a:r>
              <a:rPr lang="en-US" sz="1600"/>
              <a:t>STA transmit the </a:t>
            </a:r>
            <a:r>
              <a:rPr lang="en-US" sz="1600" smtClean="0"/>
              <a:t>delayed report </a:t>
            </a:r>
            <a:r>
              <a:rPr lang="en-US" sz="1600"/>
              <a:t>of instance 1 during the TXOP of instance 2,  a new MS request before the instance 2  would be blocked if the report is cached in the queue before the new MS request</a:t>
            </a:r>
            <a:r>
              <a:rPr lang="en-US" sz="1600" smtClean="0"/>
              <a:t>.</a:t>
            </a:r>
            <a:endParaRPr lang="en-US" sz="160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Proposal: new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sz="2000" smtClean="0"/>
              <a:t>Proposal: </a:t>
            </a:r>
          </a:p>
          <a:p>
            <a:pPr lvl="1" algn="just">
              <a:buFont typeface="Arial" panose="020B0604020202020204" pitchFamily="34" charset="0"/>
              <a:buChar char="•"/>
            </a:pPr>
            <a:r>
              <a:rPr lang="en-US" smtClean="0"/>
              <a:t>A </a:t>
            </a:r>
            <a:r>
              <a:rPr lang="en-US" smtClean="0">
                <a:solidFill>
                  <a:srgbClr val="FF0000"/>
                </a:solidFill>
              </a:rPr>
              <a:t>new replay counter </a:t>
            </a:r>
            <a:r>
              <a:rPr lang="en-US" smtClean="0"/>
              <a:t>is introduced and applies to the new </a:t>
            </a:r>
            <a:r>
              <a:rPr lang="en-US"/>
              <a:t>action category </a:t>
            </a:r>
            <a:r>
              <a:rPr lang="en-US" smtClean="0"/>
              <a:t>‘</a:t>
            </a:r>
            <a:r>
              <a:rPr lang="en-US" altLang="zh-CN"/>
              <a:t>Protected Sensing Frame</a:t>
            </a:r>
            <a:r>
              <a:rPr lang="en-US" smtClean="0"/>
              <a:t>’. </a:t>
            </a:r>
            <a:r>
              <a:rPr lang="en-US">
                <a:solidFill>
                  <a:srgbClr val="FF0000"/>
                </a:solidFill>
              </a:rPr>
              <a:t>11bf shall not define any additional replay counter </a:t>
            </a:r>
            <a:r>
              <a:rPr lang="en-US" smtClean="0">
                <a:solidFill>
                  <a:srgbClr val="FF0000"/>
                </a:solidFill>
              </a:rPr>
              <a:t>for other sensing management frames.</a:t>
            </a:r>
          </a:p>
          <a:p>
            <a:pPr lvl="1" algn="just">
              <a:buFont typeface="Arial" panose="020B0604020202020204" pitchFamily="34" charset="0"/>
              <a:buChar char="•"/>
            </a:pPr>
            <a:r>
              <a:rPr lang="en-US" altLang="en-US" smtClean="0"/>
              <a:t>Protected </a:t>
            </a:r>
            <a:r>
              <a:rPr lang="en-US" altLang="en-US"/>
              <a:t>sensing </a:t>
            </a:r>
            <a:r>
              <a:rPr lang="en-US" altLang="en-US" smtClean="0">
                <a:solidFill>
                  <a:srgbClr val="FF0000"/>
                </a:solidFill>
              </a:rPr>
              <a:t>measurement </a:t>
            </a:r>
            <a:r>
              <a:rPr lang="en-US" altLang="en-US">
                <a:solidFill>
                  <a:srgbClr val="FF0000"/>
                </a:solidFill>
              </a:rPr>
              <a:t>report </a:t>
            </a:r>
            <a:r>
              <a:rPr lang="en-US" altLang="en-US" smtClean="0"/>
              <a:t>frame belongs to the new </a:t>
            </a:r>
            <a:r>
              <a:rPr lang="en-US" smtClean="0"/>
              <a:t>action category ‘</a:t>
            </a:r>
            <a:r>
              <a:rPr lang="en-US" altLang="zh-CN" smtClean="0"/>
              <a:t>Protected </a:t>
            </a:r>
            <a:r>
              <a:rPr lang="en-US" altLang="zh-CN"/>
              <a:t>Sensing Frame</a:t>
            </a:r>
            <a:r>
              <a:rPr lang="en-US" smtClean="0"/>
              <a:t>’, while </a:t>
            </a:r>
            <a:r>
              <a:rPr lang="en-US" smtClean="0">
                <a:solidFill>
                  <a:srgbClr val="FF0000"/>
                </a:solidFill>
              </a:rPr>
              <a:t>other</a:t>
            </a:r>
            <a:r>
              <a:rPr lang="en-US" smtClean="0"/>
              <a:t> </a:t>
            </a:r>
            <a:r>
              <a:rPr lang="en-US"/>
              <a:t>protected sensing Action frames belong to the action category ‘Protected Dual of Public </a:t>
            </a:r>
            <a:r>
              <a:rPr lang="en-US" smtClean="0"/>
              <a:t>Action’.</a:t>
            </a: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299365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09600" y="1304014"/>
            <a:ext cx="8067675"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a:buFont typeface="Wingdings" panose="05000000000000000000" pitchFamily="2" charset="2"/>
              <a:buChar char="p"/>
            </a:pPr>
            <a:r>
              <a:rPr lang="en-US" sz="2000" smtClean="0"/>
              <a:t>Proposal: </a:t>
            </a:r>
            <a:r>
              <a:rPr lang="en-US" sz="2000" b="0" smtClean="0"/>
              <a:t>Use the reserved bits and B4 of ‘Key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sz="2000" b="0" smtClean="0"/>
              <a:t>.</a:t>
            </a:r>
          </a:p>
          <a:p>
            <a:pPr lvl="1">
              <a:buFont typeface="Wingdings" panose="05000000000000000000" pitchFamily="2" charset="2"/>
              <a:buChar char="p"/>
            </a:pPr>
            <a:r>
              <a:rPr lang="en-US" sz="1600" smtClean="0">
                <a:solidFill>
                  <a:srgbClr val="FF0000"/>
                </a:solidFill>
              </a:rPr>
              <a:t>B3 B4</a:t>
            </a:r>
            <a:r>
              <a:rPr lang="en-US" sz="1600">
                <a:solidFill>
                  <a:srgbClr val="FF0000"/>
                </a:solidFill>
              </a:rPr>
              <a:t>: </a:t>
            </a:r>
            <a:r>
              <a:rPr lang="en-US" sz="1600" smtClean="0">
                <a:solidFill>
                  <a:srgbClr val="FF0000"/>
                </a:solidFill>
              </a:rPr>
              <a:t>01 </a:t>
            </a:r>
            <a:r>
              <a:rPr lang="en-US" sz="1600">
                <a:solidFill>
                  <a:srgbClr val="FF0000"/>
                </a:solidFill>
              </a:rPr>
              <a:t>=&gt; </a:t>
            </a:r>
            <a:r>
              <a:rPr lang="en-US" sz="1600" smtClean="0">
                <a:solidFill>
                  <a:srgbClr val="FF0000"/>
                </a:solidFill>
              </a:rPr>
              <a:t>protected </a:t>
            </a:r>
            <a:r>
              <a:rPr lang="en-US" sz="1600">
                <a:solidFill>
                  <a:srgbClr val="FF0000"/>
                </a:solidFill>
              </a:rPr>
              <a:t>ranging,  </a:t>
            </a:r>
            <a:r>
              <a:rPr lang="en-US" sz="1600" smtClean="0">
                <a:solidFill>
                  <a:srgbClr val="FF0000"/>
                </a:solidFill>
              </a:rPr>
              <a:t>10 </a:t>
            </a:r>
            <a:r>
              <a:rPr lang="en-US" sz="1600">
                <a:solidFill>
                  <a:srgbClr val="FF0000"/>
                </a:solidFill>
              </a:rPr>
              <a:t>=&gt; protected sensing</a:t>
            </a:r>
            <a:r>
              <a:rPr lang="en-US" sz="1600" smtClean="0">
                <a:solidFill>
                  <a:srgbClr val="FF0000"/>
                </a:solidFill>
              </a:rPr>
              <a:t>,  11 </a:t>
            </a:r>
            <a:r>
              <a:rPr lang="en-US" sz="1600">
                <a:solidFill>
                  <a:srgbClr val="FF0000"/>
                </a:solidFill>
              </a:rPr>
              <a:t>=&gt; reserved</a:t>
            </a:r>
            <a:endParaRPr lang="en-US" sz="1600" b="0">
              <a:solidFill>
                <a:srgbClr val="FF0000"/>
              </a:solidFill>
            </a:endParaRP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6" name="图片 5"/>
          <p:cNvPicPr>
            <a:picLocks noChangeAspect="1"/>
          </p:cNvPicPr>
          <p:nvPr/>
        </p:nvPicPr>
        <p:blipFill>
          <a:blip r:embed="rId2"/>
          <a:stretch>
            <a:fillRect/>
          </a:stretch>
        </p:blipFill>
        <p:spPr>
          <a:xfrm>
            <a:off x="102165" y="4343400"/>
            <a:ext cx="4507935" cy="1828800"/>
          </a:xfrm>
          <a:prstGeom prst="rect">
            <a:avLst/>
          </a:prstGeom>
        </p:spPr>
      </p:pic>
      <p:pic>
        <p:nvPicPr>
          <p:cNvPr id="7" name="图片 6"/>
          <p:cNvPicPr>
            <a:picLocks noChangeAspect="1"/>
          </p:cNvPicPr>
          <p:nvPr/>
        </p:nvPicPr>
        <p:blipFill>
          <a:blip r:embed="rId3"/>
          <a:stretch>
            <a:fillRect/>
          </a:stretch>
        </p:blipFill>
        <p:spPr>
          <a:xfrm>
            <a:off x="4679495" y="4393064"/>
            <a:ext cx="4485817" cy="1729472"/>
          </a:xfrm>
          <a:prstGeom prst="rect">
            <a:avLst/>
          </a:prstGeom>
        </p:spPr>
      </p:pic>
      <p:sp>
        <p:nvSpPr>
          <p:cNvPr id="8" name="矩形 7"/>
          <p:cNvSpPr/>
          <p:nvPr/>
        </p:nvSpPr>
        <p:spPr bwMode="auto">
          <a:xfrm>
            <a:off x="1143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15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a:t>
            </a:r>
            <a:r>
              <a:rPr lang="en-US" altLang="en-US" sz="1800" smtClean="0"/>
              <a:t>query/request/response</a:t>
            </a:r>
            <a:r>
              <a:rPr lang="en-US" altLang="en-US" sz="1800"/>
              <a:t>, </a:t>
            </a:r>
            <a:r>
              <a:rPr lang="en-US" altLang="en-US" sz="1800" smtClean="0"/>
              <a:t>measurement report, MS </a:t>
            </a:r>
            <a:r>
              <a:rPr lang="en-US" altLang="en-US" sz="1800"/>
              <a:t>termination, SBP request/response, SBP termination, SBP </a:t>
            </a:r>
            <a:r>
              <a:rPr lang="en-US" altLang="en-US" sz="1800" smtClean="0"/>
              <a:t>report) </a:t>
            </a:r>
            <a:r>
              <a:rPr lang="en-US" altLang="en-US" sz="1800"/>
              <a:t>frame </a:t>
            </a:r>
            <a:r>
              <a:rPr lang="en-US" sz="1800"/>
              <a:t>transmissions DO NOT occur </a:t>
            </a:r>
            <a:r>
              <a:rPr lang="en-US" sz="1800" smtClean="0"/>
              <a:t>in </a:t>
            </a:r>
            <a:r>
              <a:rPr lang="en-US" sz="1800"/>
              <a:t>a certain sequence, e.g., SIFS </a:t>
            </a:r>
            <a:r>
              <a:rPr lang="en-US" sz="1800" smtClean="0"/>
              <a:t>after a TF in the measurement sequence, </a:t>
            </a:r>
            <a:r>
              <a:rPr lang="en-US" sz="1800"/>
              <a:t>so they </a:t>
            </a:r>
            <a:r>
              <a:rPr lang="en-US" sz="1800" smtClean="0"/>
              <a:t>should be </a:t>
            </a:r>
            <a:r>
              <a:rPr lang="en-US" sz="1800"/>
              <a:t>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2695149138"/>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t>
                      </a:r>
                      <a:r>
                        <a:rPr lang="en-US" sz="1400" b="0" i="0" u="none" strike="noStrike" smtClean="0">
                          <a:solidFill>
                            <a:srgbClr val="000000"/>
                          </a:solidFill>
                          <a:effectLst/>
                          <a:latin typeface="Arial" panose="020B0604020202020204" pitchFamily="34" charset="0"/>
                          <a:cs typeface="Arial" panose="020B0604020202020204" pitchFamily="34" charset="0"/>
                        </a:rPr>
                        <a:t>Action-Sensing</a:t>
                      </a:r>
                      <a:r>
                        <a:rPr lang="en-US" sz="1400" b="0" i="0" u="none" strike="noStrike" baseline="0" smtClean="0">
                          <a:solidFill>
                            <a:srgbClr val="000000"/>
                          </a:solidFill>
                          <a:effectLst/>
                          <a:latin typeface="Arial" panose="020B0604020202020204" pitchFamily="34" charset="0"/>
                          <a:cs typeface="Arial" panose="020B0604020202020204" pitchFamily="34" charset="0"/>
                        </a:rPr>
                        <a:t> Frame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8882</TotalTime>
  <Words>1970</Words>
  <Application>Microsoft Office PowerPoint</Application>
  <PresentationFormat>全屏显示(4:3)</PresentationFormat>
  <Paragraphs>150</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맑은 고딕</vt:lpstr>
      <vt:lpstr>맑은 고딕</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Proposal: new replay counter</vt:lpstr>
      <vt:lpstr>CCMP/GCMP Header</vt:lpstr>
      <vt:lpstr>Recap: SNS and RC</vt:lpstr>
      <vt:lpstr>SNS and RC-Cont.</vt:lpstr>
      <vt:lpstr>SNS and RC-Cont.</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4833</cp:revision>
  <cp:lastPrinted>2014-11-04T15:04:00Z</cp:lastPrinted>
  <dcterms:created xsi:type="dcterms:W3CDTF">2007-04-17T18:10:00Z</dcterms:created>
  <dcterms:modified xsi:type="dcterms:W3CDTF">2022-05-05T08:27:19Z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