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7"/>
  </p:notesMasterIdLst>
  <p:handoutMasterIdLst>
    <p:handoutMasterId r:id="rId18"/>
  </p:handoutMasterIdLst>
  <p:sldIdLst>
    <p:sldId id="269" r:id="rId2"/>
    <p:sldId id="611" r:id="rId3"/>
    <p:sldId id="668" r:id="rId4"/>
    <p:sldId id="661" r:id="rId5"/>
    <p:sldId id="662" r:id="rId6"/>
    <p:sldId id="656" r:id="rId7"/>
    <p:sldId id="670" r:id="rId8"/>
    <p:sldId id="667" r:id="rId9"/>
    <p:sldId id="638" r:id="rId10"/>
    <p:sldId id="669" r:id="rId11"/>
    <p:sldId id="312" r:id="rId12"/>
    <p:sldId id="665" r:id="rId13"/>
    <p:sldId id="666" r:id="rId14"/>
    <p:sldId id="663" r:id="rId15"/>
    <p:sldId id="66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859" autoAdjust="0"/>
    <p:restoredTop sz="94660"/>
  </p:normalViewPr>
  <p:slideViewPr>
    <p:cSldViewPr>
      <p:cViewPr varScale="1">
        <p:scale>
          <a:sx n="69" d="100"/>
          <a:sy n="69" d="100"/>
        </p:scale>
        <p:origin x="1073"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802.11-22/0556r0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Mar.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PN and SN for sensing</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2022-3-31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62736887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a:effectLst/>
                          <a:latin typeface="Times New Roman" panose="02020603050405020304" pitchFamily="18" charset="0"/>
                          <a:sym typeface="+mn-ea"/>
                        </a:rPr>
                        <a:t>Lei Huang</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Pei Zhou</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70432" y="1524000"/>
            <a:ext cx="8086726" cy="3693319"/>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For a </a:t>
            </a:r>
            <a:r>
              <a:rPr lang="en-US" sz="1800" smtClean="0"/>
              <a:t>QMF </a:t>
            </a:r>
            <a:r>
              <a:rPr lang="en-US" sz="1800"/>
              <a:t>STA,  the ‘</a:t>
            </a:r>
            <a:r>
              <a:rPr lang="en-US" sz="1800" b="1"/>
              <a:t>SNS4</a:t>
            </a:r>
            <a:r>
              <a:rPr lang="en-US" sz="1800"/>
              <a:t>’ (SNS for QMFs) in ‘Table 10-5 Transmitter sequence number spaces’  and ‘</a:t>
            </a:r>
            <a:r>
              <a:rPr lang="en-US" sz="1800" b="1"/>
              <a:t>RC6</a:t>
            </a:r>
            <a:r>
              <a:rPr lang="en-US" sz="1800"/>
              <a:t>’ (RC for QMFs) shall be used for sensing Management frames (both public and protected</a:t>
            </a:r>
            <a:r>
              <a:rPr lang="en-US" sz="1800" smtClean="0"/>
              <a:t>).</a:t>
            </a:r>
          </a:p>
          <a:p>
            <a:pPr marL="800100" lvl="1" indent="-342900">
              <a:buFont typeface="Arial" panose="020B0604020202020204" pitchFamily="34" charset="0"/>
              <a:buChar char="•"/>
            </a:pPr>
            <a:r>
              <a:rPr lang="en-US" sz="1800"/>
              <a:t>Two new entries are added into ‘Table 11-18 Default QMF policy’ correspondingly as </a:t>
            </a:r>
            <a:r>
              <a:rPr lang="en-US" sz="1800" smtClean="0"/>
              <a:t>shown in slide 8.</a:t>
            </a:r>
            <a:endParaRPr lang="en-US" sz="1800"/>
          </a:p>
          <a:p>
            <a:pPr marL="800100" lvl="1" indent="-342900">
              <a:buFont typeface="Arial" panose="020B0604020202020204" pitchFamily="34" charset="0"/>
              <a:buChar char="•"/>
            </a:pPr>
            <a:r>
              <a:rPr lang="en-US" sz="1800"/>
              <a:t>For a </a:t>
            </a:r>
            <a:r>
              <a:rPr lang="en-US" sz="1800" smtClean="0"/>
              <a:t>non-QMF </a:t>
            </a:r>
            <a:r>
              <a:rPr lang="en-US" sz="1800"/>
              <a:t>STA, the ‘</a:t>
            </a:r>
            <a:r>
              <a:rPr lang="en-US" sz="1800" b="1"/>
              <a:t>SNS1</a:t>
            </a:r>
            <a:r>
              <a:rPr lang="en-US" sz="1800"/>
              <a:t>’ (SNS for Baseline) in ‘Table 10-5 Transmitter sequence number spaces’  and ‘</a:t>
            </a:r>
            <a:r>
              <a:rPr lang="en-US" sz="1800" b="1"/>
              <a:t>RC1</a:t>
            </a:r>
            <a:r>
              <a:rPr lang="en-US" sz="1800"/>
              <a:t>’ (RC for Not QoS Data) shall be used for sensing Management frames (both public and protected).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981207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a:t>[1] </a:t>
            </a:r>
            <a:r>
              <a:rPr lang="en-US" altLang="zh-CN" b="0" smtClean="0"/>
              <a:t>11-20-0797-00-00az-lmr-ftm-replay-counter </a:t>
            </a:r>
          </a:p>
          <a:p>
            <a:pPr marL="0" indent="0">
              <a:buNone/>
            </a:pPr>
            <a:r>
              <a:rPr lang="en-US" altLang="zh-CN" b="0" smtClean="0"/>
              <a:t>[2] 11-20-0889-05-00az-protected-lmr-replay-counter</a:t>
            </a:r>
            <a:endParaRPr lang="en-US"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MFP(management </a:t>
            </a:r>
            <a:r>
              <a:rPr lang="en-US"/>
              <a:t>frame protection)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1800"/>
              <a:t>12.6.3 RSNA policy selection in an infrastructure </a:t>
            </a:r>
            <a:r>
              <a:rPr lang="en-US" sz="1800" smtClean="0"/>
              <a:t>BSS:</a:t>
            </a:r>
          </a:p>
          <a:p>
            <a:pPr lvl="1">
              <a:buFont typeface="Courier New" panose="02070309020205020404" pitchFamily="49" charset="0"/>
              <a:buChar char="o"/>
            </a:pPr>
            <a:r>
              <a:rPr lang="en-US" sz="1800" b="0" smtClean="0"/>
              <a:t>An </a:t>
            </a:r>
            <a:r>
              <a:rPr lang="en-US" sz="1800" b="0"/>
              <a:t>AP and a non-AP STA shall use Table 12-5 (Robust management frame selection in an </a:t>
            </a:r>
            <a:r>
              <a:rPr lang="en-US" sz="1800" b="0" smtClean="0"/>
              <a:t>infrastructure BSS </a:t>
            </a:r>
            <a:r>
              <a:rPr lang="en-US" sz="1800" b="0"/>
              <a:t>and the values of the </a:t>
            </a:r>
            <a:r>
              <a:rPr lang="en-US" sz="1800" b="1"/>
              <a:t>MFPC</a:t>
            </a:r>
            <a:r>
              <a:rPr lang="en-US" sz="1800" b="0"/>
              <a:t> and </a:t>
            </a:r>
            <a:r>
              <a:rPr lang="en-US" sz="1800" b="1"/>
              <a:t>MFPR</a:t>
            </a:r>
            <a:r>
              <a:rPr lang="en-US" sz="1800" b="0"/>
              <a:t> bits advertised in the RSNEs to determine if they </a:t>
            </a:r>
            <a:r>
              <a:rPr lang="en-US" sz="1800" b="0" smtClean="0"/>
              <a:t>may associate</a:t>
            </a:r>
            <a:r>
              <a:rPr lang="en-US" sz="1800" b="0"/>
              <a:t>, and if so whether management frame protection is enabled.  </a:t>
            </a:r>
            <a:endParaRPr lang="en-US" sz="1800" b="0" smtClean="0"/>
          </a:p>
          <a:p>
            <a:pPr lvl="1">
              <a:buFont typeface="Courier New" panose="02070309020205020404" pitchFamily="49" charset="0"/>
              <a:buChar char="o"/>
            </a:pPr>
            <a:r>
              <a:rPr lang="en-US" sz="1800" b="0" smtClean="0"/>
              <a:t>If </a:t>
            </a:r>
            <a:r>
              <a:rPr lang="en-US" sz="1800" b="0"/>
              <a:t>either STA does not advertise an RSNE or does not advertise an RSN Capabilities field in an RSNE, this shall be treated as if its MFPC and MFPR bits were 0. </a:t>
            </a:r>
            <a:endParaRPr lang="en-US" sz="1800" b="0" smtClean="0"/>
          </a:p>
          <a:p>
            <a:pPr lvl="1">
              <a:buFont typeface="Courier New" panose="02070309020205020404" pitchFamily="49" charset="0"/>
              <a:buChar char="o"/>
            </a:pPr>
            <a:r>
              <a:rPr lang="en-US" sz="1800" b="0" smtClean="0"/>
              <a:t>A </a:t>
            </a:r>
            <a:r>
              <a:rPr lang="en-US" sz="1800" b="0"/>
              <a:t>STA in an infrastructure BSS shall, outside the context of TDLS, set the MFPC bit to 1 if </a:t>
            </a:r>
            <a:r>
              <a:rPr lang="en-US" sz="1800" b="1"/>
              <a:t>dot11RSNAProtectedManagementFramesActivated</a:t>
            </a:r>
            <a:r>
              <a:rPr lang="en-US" sz="1800" b="0"/>
              <a:t> is true and to 0 otherwise, and set the MFPR bit to 1 if </a:t>
            </a:r>
            <a:r>
              <a:rPr lang="en-US" sz="1800" b="1"/>
              <a:t>dot11RSNAUnprotectedManagementFramesAllowed</a:t>
            </a:r>
            <a:r>
              <a:rPr lang="en-US" sz="1800" b="0"/>
              <a:t> is false and to 0 otherwise.</a:t>
            </a:r>
          </a:p>
        </p:txBody>
      </p:sp>
      <p:pic>
        <p:nvPicPr>
          <p:cNvPr id="3" name="图片 2"/>
          <p:cNvPicPr>
            <a:picLocks noChangeAspect="1"/>
          </p:cNvPicPr>
          <p:nvPr/>
        </p:nvPicPr>
        <p:blipFill>
          <a:blip r:embed="rId2"/>
          <a:stretch>
            <a:fillRect/>
          </a:stretch>
        </p:blipFill>
        <p:spPr>
          <a:xfrm>
            <a:off x="876300" y="5181600"/>
            <a:ext cx="7467600" cy="1217130"/>
          </a:xfrm>
          <a:prstGeom prst="rect">
            <a:avLst/>
          </a:prstGeom>
        </p:spPr>
      </p:pic>
    </p:spTree>
    <p:extLst>
      <p:ext uri="{BB962C8B-B14F-4D97-AF65-F5344CB8AC3E}">
        <p14:creationId xmlns:p14="http://schemas.microsoft.com/office/powerpoint/2010/main" val="379186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PN </a:t>
            </a:r>
            <a:r>
              <a:rPr lang="en-US"/>
              <a:t>and replay </a:t>
            </a:r>
            <a:r>
              <a:rPr lang="en-US" smtClean="0"/>
              <a:t>detection for ranging </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62938" cy="4648200"/>
          </a:xfrm>
        </p:spPr>
        <p:txBody>
          <a:bodyPr/>
          <a:lstStyle/>
          <a:p>
            <a:pPr>
              <a:buFont typeface="Wingdings" panose="05000000000000000000" pitchFamily="2" charset="2"/>
              <a:buChar char="q"/>
            </a:pPr>
            <a:r>
              <a:rPr lang="en-US" sz="1800"/>
              <a:t>12.5.3.4 CCMP decapsulation</a:t>
            </a:r>
          </a:p>
          <a:p>
            <a:pPr>
              <a:buFont typeface="Wingdings" panose="05000000000000000000" pitchFamily="2" charset="2"/>
              <a:buChar char="q"/>
            </a:pPr>
            <a:r>
              <a:rPr lang="en-US" sz="1800"/>
              <a:t>12.5.3.4.4 PN and replay detection</a:t>
            </a:r>
          </a:p>
          <a:p>
            <a:pPr>
              <a:buFont typeface="Wingdings" panose="05000000000000000000" pitchFamily="2" charset="2"/>
              <a:buChar char="q"/>
            </a:pPr>
            <a:r>
              <a:rPr lang="en-US" sz="1800" smtClean="0"/>
              <a:t>12.5.5.4 </a:t>
            </a:r>
            <a:r>
              <a:rPr lang="en-US" sz="1800"/>
              <a:t>GCMP decapsulation</a:t>
            </a:r>
          </a:p>
          <a:p>
            <a:pPr>
              <a:buFont typeface="Wingdings" panose="05000000000000000000" pitchFamily="2" charset="2"/>
              <a:buChar char="q"/>
            </a:pPr>
            <a:r>
              <a:rPr lang="en-US" sz="1800"/>
              <a:t>12.5.5.4.4 PN and replay detection</a:t>
            </a:r>
          </a:p>
          <a:p>
            <a:pPr marL="457200" lvl="1" indent="0">
              <a:buNone/>
            </a:pPr>
            <a:r>
              <a:rPr lang="en-US" sz="1800"/>
              <a:t> e) If dot11RSNAProtectedManagementFramesActivated is true, the recipient shall maintain a </a:t>
            </a:r>
            <a:r>
              <a:rPr lang="en-US" sz="1800" b="1"/>
              <a:t>separate replay counter </a:t>
            </a:r>
            <a:r>
              <a:rPr lang="en-US" sz="1800"/>
              <a:t>for received individually addressed Protected Fine Timing frames (see 9.6.34 (Protected Fine Timing Frame details)) and shall use the PN from the received frame to detect replays</a:t>
            </a:r>
            <a:r>
              <a:rPr lang="en-US" sz="1800" smtClean="0"/>
              <a:t>.</a:t>
            </a:r>
          </a:p>
          <a:p>
            <a:pPr marL="457200" lvl="1" indent="0">
              <a:buNone/>
            </a:pPr>
            <a:r>
              <a:rPr lang="en-US" sz="1800"/>
              <a:t>i) If the receiver </a:t>
            </a:r>
            <a:r>
              <a:rPr lang="en-US" sz="1800" b="1"/>
              <a:t>performs replay detection prior to decryption</a:t>
            </a:r>
            <a:r>
              <a:rPr lang="en-US" sz="1800"/>
              <a:t>, then the receiver shall check that the replay counter used to detect replays is correct and discard the frame if incorrect. In particular, the separate replay counter for individually addressed Protected Fine Timing frames shall be used if and only if the FTM subfield of </a:t>
            </a:r>
            <a:r>
              <a:rPr lang="en-US" sz="1800" b="1"/>
              <a:t>GCMP Header </a:t>
            </a:r>
            <a:r>
              <a:rPr lang="en-US" sz="1800"/>
              <a:t>(Figure 12-26—Expanded GCMP MPDU) signals that the management PDU is a Protected Fine Timing frame. The replay counter shall not be updated unless the decryption is successful and the frame is accepted.</a:t>
            </a:r>
          </a:p>
          <a:p>
            <a:pPr marL="457200" lvl="1" indent="0">
              <a:buNone/>
            </a:pPr>
            <a:endParaRPr lang="en-US" sz="1800" b="0"/>
          </a:p>
        </p:txBody>
      </p:sp>
    </p:spTree>
    <p:extLst>
      <p:ext uri="{BB962C8B-B14F-4D97-AF65-F5344CB8AC3E}">
        <p14:creationId xmlns:p14="http://schemas.microsoft.com/office/powerpoint/2010/main" val="3098632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Default </a:t>
            </a:r>
            <a:r>
              <a:rPr lang="en-US"/>
              <a:t>QMF policy</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14</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1676400"/>
          </a:xfrm>
        </p:spPr>
        <p:txBody>
          <a:bodyPr/>
          <a:lstStyle/>
          <a:p>
            <a:pPr>
              <a:buFont typeface="Wingdings" panose="05000000000000000000" pitchFamily="2" charset="2"/>
              <a:buChar char="q"/>
            </a:pPr>
            <a:r>
              <a:rPr lang="en-US" sz="2000"/>
              <a:t>4.5.6.2 Quality-of-service management frame support: </a:t>
            </a:r>
            <a:r>
              <a:rPr lang="en-US" sz="2000" b="0"/>
              <a:t>A QMF STA uses access category AC_VO to transmit Management frames </a:t>
            </a:r>
            <a:r>
              <a:rPr lang="en-US" sz="2000" b="0" smtClean="0"/>
              <a:t>to STAs </a:t>
            </a:r>
            <a:r>
              <a:rPr lang="en-US" sz="2000" b="0"/>
              <a:t>that do not support the QMF service.</a:t>
            </a:r>
          </a:p>
          <a:p>
            <a:pPr>
              <a:buFont typeface="Wingdings" panose="05000000000000000000" pitchFamily="2" charset="2"/>
              <a:buChar char="q"/>
            </a:pPr>
            <a:r>
              <a:rPr lang="en-US" sz="2000" smtClean="0"/>
              <a:t>11.24.1.2 </a:t>
            </a:r>
            <a:r>
              <a:rPr lang="en-US" sz="2000"/>
              <a:t>Default QMF </a:t>
            </a:r>
            <a:r>
              <a:rPr lang="en-US" sz="2000" smtClean="0"/>
              <a:t>policy: </a:t>
            </a:r>
            <a:r>
              <a:rPr lang="en-US" altLang="en-US" sz="2000" b="0" smtClean="0"/>
              <a:t>QMFs </a:t>
            </a:r>
            <a:r>
              <a:rPr lang="en-US" altLang="en-US" sz="2000" b="0"/>
              <a:t>not </a:t>
            </a:r>
            <a:r>
              <a:rPr lang="en-US" altLang="en-US" sz="2000" b="0" smtClean="0"/>
              <a:t>included in </a:t>
            </a:r>
            <a:r>
              <a:rPr lang="en-US" altLang="en-US" sz="2000" b="0"/>
              <a:t>this table shall be assigned an access category </a:t>
            </a:r>
            <a:r>
              <a:rPr lang="en-US" altLang="en-US" sz="2000"/>
              <a:t>AC_BE</a:t>
            </a:r>
            <a:r>
              <a:rPr lang="en-US" altLang="en-US" sz="2000" b="0"/>
              <a:t>.</a:t>
            </a:r>
            <a:endParaRPr lang="en-US" sz="2000" b="0"/>
          </a:p>
        </p:txBody>
      </p:sp>
      <p:pic>
        <p:nvPicPr>
          <p:cNvPr id="9" name="图片 8"/>
          <p:cNvPicPr>
            <a:picLocks noChangeAspect="1"/>
          </p:cNvPicPr>
          <p:nvPr/>
        </p:nvPicPr>
        <p:blipFill>
          <a:blip r:embed="rId2"/>
          <a:stretch>
            <a:fillRect/>
          </a:stretch>
        </p:blipFill>
        <p:spPr>
          <a:xfrm>
            <a:off x="252454" y="3007894"/>
            <a:ext cx="4836381" cy="1023638"/>
          </a:xfrm>
          <a:prstGeom prst="rect">
            <a:avLst/>
          </a:prstGeom>
        </p:spPr>
      </p:pic>
      <p:pic>
        <p:nvPicPr>
          <p:cNvPr id="10" name="图片 9"/>
          <p:cNvPicPr>
            <a:picLocks noChangeAspect="1"/>
          </p:cNvPicPr>
          <p:nvPr/>
        </p:nvPicPr>
        <p:blipFill>
          <a:blip r:embed="rId3"/>
          <a:stretch>
            <a:fillRect/>
          </a:stretch>
        </p:blipFill>
        <p:spPr>
          <a:xfrm>
            <a:off x="228600" y="4059499"/>
            <a:ext cx="4860235" cy="375148"/>
          </a:xfrm>
          <a:prstGeom prst="rect">
            <a:avLst/>
          </a:prstGeom>
        </p:spPr>
      </p:pic>
      <p:pic>
        <p:nvPicPr>
          <p:cNvPr id="11" name="图片 10"/>
          <p:cNvPicPr>
            <a:picLocks noChangeAspect="1"/>
          </p:cNvPicPr>
          <p:nvPr/>
        </p:nvPicPr>
        <p:blipFill>
          <a:blip r:embed="rId4"/>
          <a:stretch>
            <a:fillRect/>
          </a:stretch>
        </p:blipFill>
        <p:spPr>
          <a:xfrm>
            <a:off x="5223676" y="3680969"/>
            <a:ext cx="3866321" cy="528586"/>
          </a:xfrm>
          <a:prstGeom prst="rect">
            <a:avLst/>
          </a:prstGeom>
        </p:spPr>
      </p:pic>
      <p:pic>
        <p:nvPicPr>
          <p:cNvPr id="12" name="图片 11"/>
          <p:cNvPicPr>
            <a:picLocks noChangeAspect="1"/>
          </p:cNvPicPr>
          <p:nvPr/>
        </p:nvPicPr>
        <p:blipFill>
          <a:blip r:embed="rId5"/>
          <a:stretch>
            <a:fillRect/>
          </a:stretch>
        </p:blipFill>
        <p:spPr>
          <a:xfrm>
            <a:off x="215348" y="4798104"/>
            <a:ext cx="4856922" cy="788624"/>
          </a:xfrm>
          <a:prstGeom prst="rect">
            <a:avLst/>
          </a:prstGeom>
        </p:spPr>
      </p:pic>
      <p:pic>
        <p:nvPicPr>
          <p:cNvPr id="13" name="图片 12"/>
          <p:cNvPicPr>
            <a:picLocks noChangeAspect="1"/>
          </p:cNvPicPr>
          <p:nvPr/>
        </p:nvPicPr>
        <p:blipFill>
          <a:blip r:embed="rId6"/>
          <a:stretch>
            <a:fillRect/>
          </a:stretch>
        </p:blipFill>
        <p:spPr>
          <a:xfrm>
            <a:off x="5223675" y="4434647"/>
            <a:ext cx="3866321" cy="687346"/>
          </a:xfrm>
          <a:prstGeom prst="rect">
            <a:avLst/>
          </a:prstGeom>
        </p:spPr>
      </p:pic>
      <p:sp>
        <p:nvSpPr>
          <p:cNvPr id="3" name="矩形 2"/>
          <p:cNvSpPr/>
          <p:nvPr/>
        </p:nvSpPr>
        <p:spPr bwMode="auto">
          <a:xfrm>
            <a:off x="5181600" y="4405103"/>
            <a:ext cx="838200" cy="509272"/>
          </a:xfrm>
          <a:prstGeom prst="rect">
            <a:avLst/>
          </a:prstGeom>
          <a:noFill/>
          <a:ln w="12700" cap="flat" cmpd="sng" algn="ctr">
            <a:solidFill>
              <a:srgbClr val="FF0000"/>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77642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LMR</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15</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2000"/>
              <a:t>9.6.7.49 Location Measurement Report (LMR) frame format: </a:t>
            </a:r>
            <a:r>
              <a:rPr lang="en-US" sz="2000" b="0"/>
              <a:t>The LMR frame is an </a:t>
            </a:r>
            <a:r>
              <a:rPr lang="en-US" sz="2000"/>
              <a:t>Action No Ack </a:t>
            </a:r>
            <a:r>
              <a:rPr lang="en-US" sz="2000" b="0"/>
              <a:t>frame of category </a:t>
            </a:r>
            <a:r>
              <a:rPr lang="en-US" sz="2000" b="0" smtClean="0"/>
              <a:t>Public.</a:t>
            </a:r>
            <a:endParaRPr lang="en-US" sz="2000" b="0"/>
          </a:p>
          <a:p>
            <a:pPr>
              <a:buFont typeface="Wingdings" panose="05000000000000000000" pitchFamily="2" charset="2"/>
              <a:buChar char="q"/>
            </a:pPr>
            <a:r>
              <a:rPr lang="en-US" sz="2000" smtClean="0"/>
              <a:t>9.6.34.1 Protected Fine Timing Frame Action field: </a:t>
            </a:r>
            <a:r>
              <a:rPr lang="en-US" altLang="en-US" sz="2000" b="0"/>
              <a:t>A protected LMR frame. The format of the frame after the action field is identical to the format of LMR public action 9.6.7.49 (LMR frame format). It is carried in a Management </a:t>
            </a:r>
            <a:r>
              <a:rPr lang="en-US" altLang="en-US" sz="2000"/>
              <a:t>Action No Ack </a:t>
            </a:r>
            <a:r>
              <a:rPr lang="en-US" altLang="en-US" sz="2000" b="0"/>
              <a:t>frame.</a:t>
            </a:r>
            <a:endParaRPr lang="en-US" sz="2000" b="0"/>
          </a:p>
        </p:txBody>
      </p:sp>
    </p:spTree>
    <p:extLst>
      <p:ext uri="{BB962C8B-B14F-4D97-AF65-F5344CB8AC3E}">
        <p14:creationId xmlns:p14="http://schemas.microsoft.com/office/powerpoint/2010/main" val="407124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85800" y="1981200"/>
            <a:ext cx="7772400" cy="3886200"/>
          </a:xfrm>
        </p:spPr>
        <p:txBody>
          <a:bodyPr/>
          <a:lstStyle/>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proposes a new replay counter, a new bit in CCMP/GCMP header for sensing.</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Recap: PN </a:t>
            </a:r>
            <a:r>
              <a:rPr lang="en-US"/>
              <a:t>and replay </a:t>
            </a:r>
            <a:r>
              <a:rPr lang="en-US" smtClean="0"/>
              <a:t>detection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415338" cy="4876800"/>
          </a:xfrm>
        </p:spPr>
        <p:txBody>
          <a:bodyPr/>
          <a:lstStyle/>
          <a:p>
            <a:pPr>
              <a:buFont typeface="Wingdings" panose="05000000000000000000" pitchFamily="2" charset="2"/>
              <a:buChar char="q"/>
            </a:pPr>
            <a:r>
              <a:rPr lang="en-US" sz="1600"/>
              <a:t>12.5.3.4 CCMP decapsulation</a:t>
            </a:r>
          </a:p>
          <a:p>
            <a:pPr>
              <a:buFont typeface="Wingdings" panose="05000000000000000000" pitchFamily="2" charset="2"/>
              <a:buChar char="q"/>
            </a:pPr>
            <a:r>
              <a:rPr lang="en-US" sz="1600"/>
              <a:t>12.5.3.4.4 PN and replay detection</a:t>
            </a:r>
          </a:p>
          <a:p>
            <a:pPr>
              <a:buFont typeface="Wingdings" panose="05000000000000000000" pitchFamily="2" charset="2"/>
              <a:buChar char="q"/>
            </a:pPr>
            <a:r>
              <a:rPr lang="en-US" sz="1600" smtClean="0"/>
              <a:t>12.5.5.4 </a:t>
            </a:r>
            <a:r>
              <a:rPr lang="en-US" sz="1600"/>
              <a:t>GCMP decapsulation</a:t>
            </a:r>
          </a:p>
          <a:p>
            <a:pPr>
              <a:buFont typeface="Wingdings" panose="05000000000000000000" pitchFamily="2" charset="2"/>
              <a:buChar char="q"/>
            </a:pPr>
            <a:r>
              <a:rPr lang="en-US" sz="1600"/>
              <a:t>12.5.5.4.4 PN and replay detection: </a:t>
            </a:r>
            <a:r>
              <a:rPr lang="en-US" sz="1600" b="0"/>
              <a:t>To effect replay detection, </a:t>
            </a:r>
            <a:r>
              <a:rPr lang="en-US" sz="1600"/>
              <a:t>the receiver extracts the PN from the GCMP header</a:t>
            </a:r>
            <a:r>
              <a:rPr lang="en-US" sz="1600" b="0"/>
              <a:t>. See 12.5.5.2 (GCMP </a:t>
            </a:r>
            <a:r>
              <a:rPr lang="en-US" sz="1600" b="0" smtClean="0"/>
              <a:t>MPDU format</a:t>
            </a:r>
            <a:r>
              <a:rPr lang="en-US" sz="1600" b="0"/>
              <a:t>) for a description of how the PN is encoded in the GCMP header. The following processing rules </a:t>
            </a:r>
            <a:r>
              <a:rPr lang="en-US" sz="1600" b="0" smtClean="0"/>
              <a:t>are used </a:t>
            </a:r>
            <a:r>
              <a:rPr lang="en-US" sz="1600" b="0"/>
              <a:t>to detect replay</a:t>
            </a:r>
            <a:r>
              <a:rPr lang="en-US" sz="1600"/>
              <a:t>:</a:t>
            </a:r>
          </a:p>
          <a:p>
            <a:pPr marL="457200" lvl="1" indent="0">
              <a:buNone/>
            </a:pPr>
            <a:r>
              <a:rPr lang="en-US" sz="1600"/>
              <a:t>a) The receiver shall maintain a </a:t>
            </a:r>
            <a:r>
              <a:rPr lang="en-US" sz="1600" b="1"/>
              <a:t>separate</a:t>
            </a:r>
            <a:r>
              <a:rPr lang="en-US" sz="1600"/>
              <a:t> </a:t>
            </a:r>
            <a:r>
              <a:rPr lang="en-US" sz="1600" b="1">
                <a:solidFill>
                  <a:srgbClr val="FF0000"/>
                </a:solidFill>
              </a:rPr>
              <a:t>set</a:t>
            </a:r>
            <a:r>
              <a:rPr lang="en-US" sz="1600" b="1"/>
              <a:t> </a:t>
            </a:r>
            <a:r>
              <a:rPr lang="en-US" sz="1600" b="1">
                <a:solidFill>
                  <a:srgbClr val="FF0000"/>
                </a:solidFill>
              </a:rPr>
              <a:t>of replay counters </a:t>
            </a:r>
            <a:r>
              <a:rPr lang="en-US" sz="1600"/>
              <a:t>for </a:t>
            </a:r>
            <a:r>
              <a:rPr lang="en-US" sz="1600" b="1"/>
              <a:t>each PTKSA, </a:t>
            </a:r>
            <a:r>
              <a:rPr lang="en-US" sz="1600" b="1" smtClean="0"/>
              <a:t>TPKSA, GTKSA</a:t>
            </a:r>
            <a:r>
              <a:rPr lang="en-US" sz="1600" b="1"/>
              <a:t>, mesh PTKSA, and mesh GTKSA</a:t>
            </a:r>
            <a:r>
              <a:rPr lang="en-US" sz="1600"/>
              <a:t>. The receiver initializes these </a:t>
            </a:r>
            <a:r>
              <a:rPr lang="en-US" sz="1600" smtClean="0"/>
              <a:t>replay counters </a:t>
            </a:r>
            <a:r>
              <a:rPr lang="en-US" sz="1600"/>
              <a:t>to 0 when it resets the temporal key for a peer. The replay counter is </a:t>
            </a:r>
            <a:r>
              <a:rPr lang="en-US" sz="1600" b="1"/>
              <a:t>set </a:t>
            </a:r>
            <a:r>
              <a:rPr lang="en-US" sz="1600" b="1" smtClean="0"/>
              <a:t>to the </a:t>
            </a:r>
            <a:r>
              <a:rPr lang="en-US" sz="1600" b="1"/>
              <a:t>PN value </a:t>
            </a:r>
            <a:r>
              <a:rPr lang="en-US" sz="1600"/>
              <a:t>of accepted GCMP MPDUs.</a:t>
            </a:r>
          </a:p>
          <a:p>
            <a:pPr marL="457200" lvl="1" indent="0">
              <a:buNone/>
            </a:pPr>
            <a:r>
              <a:rPr lang="en-US" sz="1600"/>
              <a:t>b) For each PTKSA,TPKSA, GTKSA, mesh PTKSA, and mesh GTKSA, the </a:t>
            </a:r>
            <a:r>
              <a:rPr lang="en-US" sz="1600" smtClean="0"/>
              <a:t>recipient shall </a:t>
            </a:r>
            <a:r>
              <a:rPr lang="en-US" sz="1600"/>
              <a:t>maintain a separate replay counter for each TID, subject to </a:t>
            </a:r>
            <a:r>
              <a:rPr lang="en-US" sz="1600" smtClean="0"/>
              <a:t>the limitation </a:t>
            </a:r>
            <a:r>
              <a:rPr lang="en-US" sz="1600"/>
              <a:t>of the number </a:t>
            </a:r>
            <a:r>
              <a:rPr lang="en-US" sz="1600" smtClean="0"/>
              <a:t>of supported </a:t>
            </a:r>
            <a:r>
              <a:rPr lang="en-US" sz="1600"/>
              <a:t>replay counters indicated in the RSN Capabilities field (see </a:t>
            </a:r>
            <a:r>
              <a:rPr lang="en-US" sz="1600" smtClean="0"/>
              <a:t>9.4.2.24 (RSNE</a:t>
            </a:r>
            <a:r>
              <a:rPr lang="en-US" sz="1600"/>
              <a:t>)), and </a:t>
            </a:r>
            <a:r>
              <a:rPr lang="en-US" sz="1600" smtClean="0"/>
              <a:t>shall use </a:t>
            </a:r>
            <a:r>
              <a:rPr lang="en-US" sz="1600"/>
              <a:t>the PN from a received frame to detect replayed frames. A </a:t>
            </a:r>
            <a:r>
              <a:rPr lang="en-US" sz="1600" b="1">
                <a:solidFill>
                  <a:srgbClr val="FF0000"/>
                </a:solidFill>
              </a:rPr>
              <a:t>replayed</a:t>
            </a:r>
            <a:r>
              <a:rPr lang="en-US" sz="1600">
                <a:solidFill>
                  <a:srgbClr val="FF0000"/>
                </a:solidFill>
              </a:rPr>
              <a:t> </a:t>
            </a:r>
            <a:r>
              <a:rPr lang="en-US" sz="1600" b="1">
                <a:solidFill>
                  <a:srgbClr val="FF0000"/>
                </a:solidFill>
              </a:rPr>
              <a:t>frame</a:t>
            </a:r>
            <a:r>
              <a:rPr lang="en-US" sz="1600">
                <a:solidFill>
                  <a:srgbClr val="FF0000"/>
                </a:solidFill>
              </a:rPr>
              <a:t> </a:t>
            </a:r>
            <a:r>
              <a:rPr lang="en-US" sz="1600"/>
              <a:t>occurs when the </a:t>
            </a:r>
            <a:r>
              <a:rPr lang="en-US" sz="1600" b="1" smtClean="0"/>
              <a:t>PN from </a:t>
            </a:r>
            <a:r>
              <a:rPr lang="en-US" sz="1600" b="1"/>
              <a:t>a received frame is </a:t>
            </a:r>
            <a:r>
              <a:rPr lang="en-US" sz="1600" b="1">
                <a:solidFill>
                  <a:srgbClr val="FF0000"/>
                </a:solidFill>
              </a:rPr>
              <a:t>less than or equal </a:t>
            </a:r>
            <a:r>
              <a:rPr lang="en-US" sz="1600" b="1"/>
              <a:t>to the current replay counter value </a:t>
            </a:r>
            <a:r>
              <a:rPr lang="en-US" sz="1600" smtClean="0"/>
              <a:t>for the </a:t>
            </a:r>
            <a:r>
              <a:rPr lang="en-US" sz="1600"/>
              <a:t>frame’s </a:t>
            </a:r>
            <a:r>
              <a:rPr lang="en-US" sz="1600" smtClean="0"/>
              <a:t>MSDU or </a:t>
            </a:r>
            <a:r>
              <a:rPr lang="en-US" sz="1600"/>
              <a:t>A-MSDU priority and frame type</a:t>
            </a:r>
            <a:r>
              <a:rPr lang="en-US" sz="1600" smtClean="0"/>
              <a:t>.</a:t>
            </a:r>
          </a:p>
          <a:p>
            <a:pPr marL="457200" lvl="1" indent="0">
              <a:buNone/>
            </a:pPr>
            <a:r>
              <a:rPr lang="en-US" sz="1600" b="0" smtClean="0"/>
              <a:t>……</a:t>
            </a:r>
          </a:p>
          <a:p>
            <a:pPr lvl="0">
              <a:buFont typeface="Wingdings" panose="05000000000000000000" pitchFamily="2" charset="2"/>
              <a:buChar char="q"/>
            </a:pPr>
            <a:r>
              <a:rPr lang="en-US" sz="1600">
                <a:solidFill>
                  <a:srgbClr val="FF0000"/>
                </a:solidFill>
              </a:rPr>
              <a:t>I</a:t>
            </a:r>
            <a:r>
              <a:rPr lang="en-US" sz="1600" smtClean="0">
                <a:solidFill>
                  <a:srgbClr val="FF0000"/>
                </a:solidFill>
              </a:rPr>
              <a:t>nference</a:t>
            </a:r>
            <a:r>
              <a:rPr lang="en-US" sz="1600" smtClean="0">
                <a:solidFill>
                  <a:srgbClr val="000000"/>
                </a:solidFill>
              </a:rPr>
              <a:t>: </a:t>
            </a:r>
            <a:r>
              <a:rPr lang="en-US" sz="1600" b="0" smtClean="0">
                <a:solidFill>
                  <a:srgbClr val="000000"/>
                </a:solidFill>
              </a:rPr>
              <a:t>any </a:t>
            </a:r>
            <a:r>
              <a:rPr lang="en-US" sz="1600" smtClean="0">
                <a:solidFill>
                  <a:srgbClr val="FF0000"/>
                </a:solidFill>
              </a:rPr>
              <a:t>out-of-order</a:t>
            </a:r>
            <a:r>
              <a:rPr lang="en-US" sz="1600" b="0" smtClean="0">
                <a:solidFill>
                  <a:srgbClr val="000000"/>
                </a:solidFill>
              </a:rPr>
              <a:t> frame may cause other frames be recognized as replayed frames.</a:t>
            </a:r>
            <a:endParaRPr lang="en-US" sz="1600" b="0">
              <a:solidFill>
                <a:srgbClr val="000000"/>
              </a:solidFill>
            </a:endParaRPr>
          </a:p>
          <a:p>
            <a:pPr marL="457200" lvl="1" indent="0">
              <a:buNone/>
            </a:pPr>
            <a:endParaRPr lang="en-US" sz="1600" b="0"/>
          </a:p>
        </p:txBody>
      </p:sp>
    </p:spTree>
    <p:extLst>
      <p:ext uri="{BB962C8B-B14F-4D97-AF65-F5344CB8AC3E}">
        <p14:creationId xmlns:p14="http://schemas.microsoft.com/office/powerpoint/2010/main" val="325883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PN and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altLang="en-US" sz="1600" smtClean="0"/>
              <a:t>Issue</a:t>
            </a:r>
            <a:r>
              <a:rPr lang="en-US" altLang="en-US" sz="1600" b="0" smtClean="0"/>
              <a:t>: similar with ranging [1][2], protected sensing measurement report frame may cause losing of other pending </a:t>
            </a:r>
            <a:r>
              <a:rPr lang="en-US" sz="1600" b="0"/>
              <a:t>individually addressed robust Management frames</a:t>
            </a:r>
            <a:r>
              <a:rPr lang="en-US" altLang="en-US" sz="1600" b="0" smtClean="0"/>
              <a:t>.</a:t>
            </a:r>
          </a:p>
          <a:p>
            <a:pPr lvl="1" algn="just">
              <a:buFont typeface="Arial" panose="020B0604020202020204" pitchFamily="34" charset="0"/>
              <a:buChar char="•"/>
            </a:pPr>
            <a:r>
              <a:rPr lang="en-US" altLang="en-US" sz="1600" smtClean="0"/>
              <a:t>Protected </a:t>
            </a:r>
            <a:r>
              <a:rPr lang="en-US" altLang="en-US" sz="1600"/>
              <a:t>sensing </a:t>
            </a:r>
            <a:r>
              <a:rPr lang="en-US" altLang="en-US" sz="1600" smtClean="0"/>
              <a:t>report frames shall be </a:t>
            </a:r>
            <a:r>
              <a:rPr lang="en-US" sz="1600" smtClean="0"/>
              <a:t>transmitted in a </a:t>
            </a:r>
            <a:r>
              <a:rPr lang="en-US" sz="1600" b="1" smtClean="0"/>
              <a:t>certain time</a:t>
            </a:r>
            <a:r>
              <a:rPr lang="en-US" sz="1600" smtClean="0"/>
              <a:t>, e.g., at the end of a measurement instance.</a:t>
            </a:r>
            <a:endParaRPr lang="en-US" altLang="en-US" sz="1600" smtClean="0"/>
          </a:p>
          <a:p>
            <a:pPr lvl="1" algn="just">
              <a:buFont typeface="Arial" panose="020B0604020202020204" pitchFamily="34" charset="0"/>
              <a:buChar char="•"/>
            </a:pPr>
            <a:r>
              <a:rPr lang="en-US" altLang="en-US" sz="1600" smtClean="0"/>
              <a:t>Assume the STA uses the </a:t>
            </a:r>
            <a:r>
              <a:rPr lang="en-US" altLang="en-US" sz="1600" b="1" smtClean="0"/>
              <a:t>same replay counter </a:t>
            </a:r>
            <a:r>
              <a:rPr lang="en-US" altLang="en-US" sz="1600" smtClean="0"/>
              <a:t>to receive protected </a:t>
            </a:r>
            <a:r>
              <a:rPr lang="en-US" altLang="en-US" sz="1600"/>
              <a:t>measurement report/SBP report </a:t>
            </a:r>
            <a:r>
              <a:rPr lang="en-US" altLang="en-US" sz="1600" smtClean="0"/>
              <a:t>as </a:t>
            </a:r>
            <a:r>
              <a:rPr lang="en-US" altLang="en-US" sz="1600"/>
              <a:t>other </a:t>
            </a:r>
            <a:r>
              <a:rPr lang="en-US" sz="1600"/>
              <a:t>individually addressed robust Management frames</a:t>
            </a:r>
            <a:r>
              <a:rPr lang="en-US" altLang="en-US" sz="1600" smtClean="0"/>
              <a:t>.</a:t>
            </a:r>
          </a:p>
          <a:p>
            <a:pPr lvl="1" algn="just">
              <a:buFont typeface="Arial" panose="020B0604020202020204" pitchFamily="34" charset="0"/>
              <a:buChar char="•"/>
            </a:pPr>
            <a:r>
              <a:rPr lang="en-US" sz="1600"/>
              <a:t>I</a:t>
            </a:r>
            <a:r>
              <a:rPr lang="en-US" sz="1600" smtClean="0"/>
              <a:t>ndividually </a:t>
            </a:r>
            <a:r>
              <a:rPr lang="en-US" sz="1600"/>
              <a:t>addressed robust Management </a:t>
            </a:r>
            <a:r>
              <a:rPr lang="en-US" sz="1600" smtClean="0"/>
              <a:t>frames may </a:t>
            </a:r>
            <a:r>
              <a:rPr lang="en-US" sz="1600"/>
              <a:t>be </a:t>
            </a:r>
            <a:r>
              <a:rPr lang="en-US" sz="1600" smtClean="0"/>
              <a:t>retransmitted and pending in the queue, if a protected sensing report frame uses </a:t>
            </a:r>
            <a:r>
              <a:rPr lang="en-US" sz="1600"/>
              <a:t>the </a:t>
            </a:r>
            <a:r>
              <a:rPr lang="en-US" sz="1600" b="1"/>
              <a:t>next PN </a:t>
            </a:r>
            <a:r>
              <a:rPr lang="en-US" sz="1600" b="1" smtClean="0"/>
              <a:t>number </a:t>
            </a:r>
            <a:r>
              <a:rPr lang="en-US" sz="1600" smtClean="0"/>
              <a:t>and transmitted </a:t>
            </a:r>
            <a:r>
              <a:rPr lang="en-US" sz="1600" b="1" smtClean="0"/>
              <a:t>ahead of </a:t>
            </a:r>
            <a:r>
              <a:rPr lang="en-US" sz="1600" smtClean="0"/>
              <a:t>the pending </a:t>
            </a:r>
            <a:r>
              <a:rPr lang="en-US" sz="1600"/>
              <a:t>individually addressed robust Management frames</a:t>
            </a:r>
            <a:r>
              <a:rPr lang="en-US" sz="1600" smtClean="0"/>
              <a:t>, </a:t>
            </a:r>
            <a:r>
              <a:rPr lang="en-US" altLang="en-US" sz="1600"/>
              <a:t>the </a:t>
            </a:r>
            <a:r>
              <a:rPr lang="en-US" altLang="en-US" sz="1600" smtClean="0"/>
              <a:t>STA receives the </a:t>
            </a:r>
            <a:r>
              <a:rPr lang="en-US" sz="1600"/>
              <a:t>individually addressed robust Management </a:t>
            </a:r>
            <a:r>
              <a:rPr lang="en-US" sz="1600" smtClean="0"/>
              <a:t>frames </a:t>
            </a:r>
            <a:r>
              <a:rPr lang="en-US" altLang="en-US" sz="1600" smtClean="0"/>
              <a:t>will </a:t>
            </a:r>
            <a:r>
              <a:rPr lang="en-US" sz="1600" b="1" smtClean="0"/>
              <a:t>drop</a:t>
            </a:r>
            <a:r>
              <a:rPr lang="en-US" sz="1600" smtClean="0"/>
              <a:t> them since the replay counter is updated.</a:t>
            </a:r>
          </a:p>
          <a:p>
            <a:pPr lvl="1" algn="just">
              <a:buFont typeface="Arial" panose="020B0604020202020204" pitchFamily="34" charset="0"/>
              <a:buChar char="•"/>
            </a:pPr>
            <a:r>
              <a:rPr lang="en-US" sz="1600" b="1"/>
              <a:t>Delayed</a:t>
            </a:r>
            <a:r>
              <a:rPr lang="en-US" sz="1600"/>
              <a:t> protected sensing report</a:t>
            </a:r>
            <a:r>
              <a:rPr lang="en-US" sz="1600" smtClean="0"/>
              <a:t> </a:t>
            </a:r>
            <a:r>
              <a:rPr lang="en-US" sz="1600"/>
              <a:t>stored </a:t>
            </a:r>
            <a:r>
              <a:rPr lang="en-US" sz="1600" b="1"/>
              <a:t>in head of </a:t>
            </a:r>
            <a:r>
              <a:rPr lang="en-US" sz="1600"/>
              <a:t>the queue with one or more additional individually addressed robust Management </a:t>
            </a:r>
            <a:r>
              <a:rPr lang="en-US" sz="1600" smtClean="0"/>
              <a:t>frames behind cause the </a:t>
            </a:r>
            <a:r>
              <a:rPr lang="en-US" sz="1600"/>
              <a:t>‘head of line (HOL) </a:t>
            </a:r>
            <a:r>
              <a:rPr lang="en-US" sz="1600" b="1"/>
              <a:t>blocking</a:t>
            </a:r>
            <a:r>
              <a:rPr lang="en-US" sz="1600"/>
              <a:t>’</a:t>
            </a:r>
            <a:r>
              <a:rPr lang="en-US" sz="1600" smtClean="0"/>
              <a:t> issue.</a:t>
            </a:r>
          </a:p>
          <a:p>
            <a:pPr algn="just">
              <a:buFont typeface="Wingdings" panose="05000000000000000000" pitchFamily="2" charset="2"/>
              <a:buChar char="p"/>
            </a:pPr>
            <a:r>
              <a:rPr lang="en-US" sz="1600" smtClean="0"/>
              <a:t>Proposal: </a:t>
            </a:r>
          </a:p>
          <a:p>
            <a:pPr lvl="1" algn="just">
              <a:buFont typeface="Arial" panose="020B0604020202020204" pitchFamily="34" charset="0"/>
              <a:buChar char="•"/>
            </a:pPr>
            <a:r>
              <a:rPr lang="en-US" sz="1600" smtClean="0"/>
              <a:t>A </a:t>
            </a:r>
            <a:r>
              <a:rPr lang="en-US" sz="1600" smtClean="0">
                <a:solidFill>
                  <a:srgbClr val="FF0000"/>
                </a:solidFill>
              </a:rPr>
              <a:t>new replay counter </a:t>
            </a:r>
            <a:r>
              <a:rPr lang="en-US" sz="1600" smtClean="0"/>
              <a:t>is introduced and applies to the new </a:t>
            </a:r>
            <a:r>
              <a:rPr lang="en-US" sz="1600"/>
              <a:t>action category </a:t>
            </a:r>
            <a:r>
              <a:rPr lang="en-US" sz="1600" smtClean="0"/>
              <a:t>‘</a:t>
            </a:r>
            <a:r>
              <a:rPr lang="en-US" altLang="zh-CN" sz="1600"/>
              <a:t>Protected Sensing Frame</a:t>
            </a:r>
            <a:r>
              <a:rPr lang="en-US" sz="1600" smtClean="0"/>
              <a:t>’. </a:t>
            </a:r>
          </a:p>
          <a:p>
            <a:pPr lvl="1" algn="just">
              <a:buFont typeface="Arial" panose="020B0604020202020204" pitchFamily="34" charset="0"/>
              <a:buChar char="•"/>
            </a:pPr>
            <a:r>
              <a:rPr lang="en-US" altLang="en-US" sz="1600" smtClean="0"/>
              <a:t>Protected </a:t>
            </a:r>
            <a:r>
              <a:rPr lang="en-US" altLang="en-US" sz="1600"/>
              <a:t>sensing </a:t>
            </a:r>
            <a:r>
              <a:rPr lang="en-US" altLang="en-US" sz="1600" smtClean="0">
                <a:solidFill>
                  <a:srgbClr val="FF0000"/>
                </a:solidFill>
              </a:rPr>
              <a:t>measurement </a:t>
            </a:r>
            <a:r>
              <a:rPr lang="en-US" altLang="en-US" sz="1600">
                <a:solidFill>
                  <a:srgbClr val="FF0000"/>
                </a:solidFill>
              </a:rPr>
              <a:t>report </a:t>
            </a:r>
            <a:r>
              <a:rPr lang="en-US" altLang="en-US" sz="1600" smtClean="0"/>
              <a:t>frame belongs to the new </a:t>
            </a:r>
            <a:r>
              <a:rPr lang="en-US" sz="1600" smtClean="0"/>
              <a:t>action category ‘</a:t>
            </a:r>
            <a:r>
              <a:rPr lang="en-US" altLang="zh-CN" sz="1600" smtClean="0"/>
              <a:t>Protected </a:t>
            </a:r>
            <a:r>
              <a:rPr lang="en-US" altLang="zh-CN" sz="1600"/>
              <a:t>Sensing Frame</a:t>
            </a:r>
            <a:r>
              <a:rPr lang="en-US" sz="1600" smtClean="0"/>
              <a:t>’, while </a:t>
            </a:r>
            <a:r>
              <a:rPr lang="en-US" sz="1600" smtClean="0">
                <a:solidFill>
                  <a:srgbClr val="FF0000"/>
                </a:solidFill>
              </a:rPr>
              <a:t>other</a:t>
            </a:r>
            <a:r>
              <a:rPr lang="en-US" sz="1600" smtClean="0"/>
              <a:t> </a:t>
            </a:r>
            <a:r>
              <a:rPr lang="en-US" sz="1600"/>
              <a:t>protected sensing Action frames belong to the action category ‘Protected Dual of Public </a:t>
            </a:r>
            <a:r>
              <a:rPr lang="en-US" sz="1600" smtClean="0"/>
              <a:t>Action’.</a:t>
            </a:r>
          </a:p>
          <a:p>
            <a:pPr lvl="1" algn="just">
              <a:buFont typeface="Wingdings" panose="05000000000000000000" pitchFamily="2" charset="2"/>
              <a:buChar char="p"/>
            </a:pPr>
            <a:endParaRPr lang="en-US" sz="1600"/>
          </a:p>
          <a:p>
            <a:pPr lvl="1" algn="just">
              <a:buFont typeface="Wingdings" panose="05000000000000000000" pitchFamily="2" charset="2"/>
              <a:buChar char="p"/>
            </a:pPr>
            <a:endParaRPr lang="en-US" altLang="en-US" sz="1600" b="0"/>
          </a:p>
          <a:p>
            <a:pPr algn="just">
              <a:buFont typeface="Wingdings" panose="05000000000000000000" pitchFamily="2" charset="2"/>
              <a:buChar char="p"/>
            </a:pPr>
            <a:endParaRPr lang="zh-CN" altLang="en-US" sz="16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0267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t>CCMP/GCMP </a:t>
            </a:r>
            <a:r>
              <a:rPr lang="en-US" smtClean="0"/>
              <a:t>Header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771525" y="1304014"/>
            <a:ext cx="7772400" cy="2963186"/>
          </a:xfrm>
        </p:spPr>
        <p:txBody>
          <a:bodyPr/>
          <a:lstStyle/>
          <a:p>
            <a:pPr>
              <a:buFont typeface="Wingdings" panose="05000000000000000000" pitchFamily="2" charset="2"/>
              <a:buChar char="p"/>
            </a:pPr>
            <a:r>
              <a:rPr lang="en-US" altLang="en-US" sz="2000" smtClean="0"/>
              <a:t>Issue</a:t>
            </a:r>
            <a:r>
              <a:rPr lang="en-US" altLang="en-US" sz="2000" b="0" smtClean="0"/>
              <a:t>: similar with ranging [1][2], typically </a:t>
            </a:r>
            <a:r>
              <a:rPr lang="en-US" altLang="en-US" sz="2000" b="0"/>
              <a:t>replay checking occurs after decryption. However, as an optimization for early discard, without loss of security,  some implementations may </a:t>
            </a:r>
            <a:r>
              <a:rPr lang="en-US" altLang="en-US" sz="2000"/>
              <a:t>check for replays before</a:t>
            </a:r>
            <a:r>
              <a:rPr lang="en-US" altLang="en-US" sz="2000" b="0"/>
              <a:t> </a:t>
            </a:r>
            <a:r>
              <a:rPr lang="en-US" altLang="en-US" sz="2000" smtClean="0"/>
              <a:t>decryption</a:t>
            </a:r>
            <a:r>
              <a:rPr lang="en-US" sz="2000" smtClean="0"/>
              <a:t>.</a:t>
            </a:r>
            <a:endParaRPr lang="en-US" sz="2000"/>
          </a:p>
          <a:p>
            <a:pPr lvl="1" algn="just">
              <a:buFont typeface="Wingdings" panose="05000000000000000000" pitchFamily="2" charset="2"/>
              <a:buChar char="p"/>
            </a:pPr>
            <a:endParaRPr lang="en-US" smtClean="0"/>
          </a:p>
          <a:p>
            <a:pPr>
              <a:buFont typeface="Wingdings" panose="05000000000000000000" pitchFamily="2" charset="2"/>
              <a:buChar char="p"/>
            </a:pPr>
            <a:r>
              <a:rPr lang="en-US" sz="2000" smtClean="0"/>
              <a:t>Proposal: </a:t>
            </a:r>
            <a:r>
              <a:rPr lang="en-US" sz="2000" b="0" smtClean="0"/>
              <a:t>Use the reserved bit </a:t>
            </a:r>
            <a:r>
              <a:rPr lang="en-US" sz="2000" b="0" smtClean="0">
                <a:solidFill>
                  <a:srgbClr val="FF0000"/>
                </a:solidFill>
              </a:rPr>
              <a:t>B3</a:t>
            </a:r>
            <a:r>
              <a:rPr lang="en-US" sz="2000" b="0" smtClean="0"/>
              <a:t> of ‘Key ID Octet’ in the CCMP/GCMP Header to </a:t>
            </a:r>
            <a:r>
              <a:rPr lang="en-US" sz="2000" b="0"/>
              <a:t>indicate a </a:t>
            </a:r>
            <a:r>
              <a:rPr lang="en-US" sz="2000" b="0" smtClean="0"/>
              <a:t>frame of the new </a:t>
            </a:r>
            <a:r>
              <a:rPr lang="en-US" sz="2000" b="0"/>
              <a:t>action </a:t>
            </a:r>
            <a:r>
              <a:rPr lang="en-US" sz="2000" b="0" smtClean="0"/>
              <a:t>category ‘</a:t>
            </a:r>
            <a:r>
              <a:rPr lang="en-US" altLang="zh-CN" sz="2000" b="0" smtClean="0"/>
              <a:t>Protected </a:t>
            </a:r>
            <a:r>
              <a:rPr lang="en-US" altLang="zh-CN" sz="2000" b="0"/>
              <a:t>Sensing </a:t>
            </a:r>
            <a:r>
              <a:rPr lang="en-US" altLang="zh-CN" sz="2000" b="0" smtClean="0"/>
              <a:t>Frame’</a:t>
            </a:r>
            <a:r>
              <a:rPr lang="en-US" sz="2000" b="0" smtClean="0"/>
              <a:t>.</a:t>
            </a:r>
            <a:endParaRPr lang="en-US" sz="2000" b="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pic>
        <p:nvPicPr>
          <p:cNvPr id="6" name="图片 5"/>
          <p:cNvPicPr>
            <a:picLocks noChangeAspect="1"/>
          </p:cNvPicPr>
          <p:nvPr/>
        </p:nvPicPr>
        <p:blipFill>
          <a:blip r:embed="rId2"/>
          <a:stretch>
            <a:fillRect/>
          </a:stretch>
        </p:blipFill>
        <p:spPr>
          <a:xfrm>
            <a:off x="102165" y="4240664"/>
            <a:ext cx="4507935" cy="1828800"/>
          </a:xfrm>
          <a:prstGeom prst="rect">
            <a:avLst/>
          </a:prstGeom>
        </p:spPr>
      </p:pic>
      <p:pic>
        <p:nvPicPr>
          <p:cNvPr id="7" name="图片 6"/>
          <p:cNvPicPr>
            <a:picLocks noChangeAspect="1"/>
          </p:cNvPicPr>
          <p:nvPr/>
        </p:nvPicPr>
        <p:blipFill>
          <a:blip r:embed="rId3"/>
          <a:stretch>
            <a:fillRect/>
          </a:stretch>
        </p:blipFill>
        <p:spPr>
          <a:xfrm>
            <a:off x="4679495" y="4290328"/>
            <a:ext cx="4485817" cy="1729472"/>
          </a:xfrm>
          <a:prstGeom prst="rect">
            <a:avLst/>
          </a:prstGeom>
        </p:spPr>
      </p:pic>
      <p:sp>
        <p:nvSpPr>
          <p:cNvPr id="8" name="矩形 7"/>
          <p:cNvSpPr/>
          <p:nvPr/>
        </p:nvSpPr>
        <p:spPr bwMode="auto">
          <a:xfrm>
            <a:off x="1219200" y="5410200"/>
            <a:ext cx="152400" cy="1524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5791200" y="5410200"/>
            <a:ext cx="152400" cy="1524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80072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Recap: 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内容占位符 5"/>
          <p:cNvSpPr>
            <a:spLocks noGrp="1"/>
          </p:cNvSpPr>
          <p:nvPr>
            <p:ph idx="1"/>
          </p:nvPr>
        </p:nvSpPr>
        <p:spPr>
          <a:xfrm>
            <a:off x="500062" y="1295400"/>
            <a:ext cx="8220076" cy="4800600"/>
          </a:xfrm>
        </p:spPr>
        <p:txBody>
          <a:bodyPr/>
          <a:lstStyle/>
          <a:p>
            <a:pPr>
              <a:buFont typeface="Wingdings" panose="05000000000000000000" pitchFamily="2" charset="2"/>
              <a:buChar char="q"/>
            </a:pPr>
            <a:r>
              <a:rPr lang="en-US" sz="2000"/>
              <a:t>10.3.2.14 Duplicate detection and </a:t>
            </a:r>
            <a:r>
              <a:rPr lang="en-US" sz="2000" smtClean="0"/>
              <a:t>recovery</a:t>
            </a:r>
          </a:p>
          <a:p>
            <a:pPr lvl="1">
              <a:buFont typeface="Courier New" panose="02070309020205020404" pitchFamily="49" charset="0"/>
              <a:buChar char="o"/>
            </a:pPr>
            <a:r>
              <a:rPr lang="en-US" sz="1600" b="1"/>
              <a:t>Duplicate frame filtering </a:t>
            </a:r>
            <a:r>
              <a:rPr lang="en-US" sz="1600"/>
              <a:t>is facilitated through the inclusion of a Sequence Control field (consisting of </a:t>
            </a:r>
            <a:r>
              <a:rPr lang="en-US" sz="1600" smtClean="0"/>
              <a:t>a </a:t>
            </a:r>
            <a:r>
              <a:rPr lang="en-US" sz="1600" b="1" smtClean="0"/>
              <a:t>sequence </a:t>
            </a:r>
            <a:r>
              <a:rPr lang="en-US" sz="1600" b="1"/>
              <a:t>number </a:t>
            </a:r>
            <a:r>
              <a:rPr lang="en-US" sz="1600"/>
              <a:t>and fragment number) within Data, Management, and Extension frames, a TID subfield </a:t>
            </a:r>
            <a:r>
              <a:rPr lang="en-US" sz="1600" smtClean="0"/>
              <a:t>in the </a:t>
            </a:r>
            <a:r>
              <a:rPr lang="en-US" sz="1600"/>
              <a:t>QoS Control field within QoS Data frames, and an ACI subfield in the Sequence Number field </a:t>
            </a:r>
            <a:r>
              <a:rPr lang="en-US" sz="1600" smtClean="0"/>
              <a:t>within QMFs</a:t>
            </a:r>
            <a:r>
              <a:rPr lang="en-US" sz="1600"/>
              <a:t>, and a PTID/Subtype subfield in the Frame Control field within PV1 Data frames.</a:t>
            </a:r>
            <a:endParaRPr lang="en-US" sz="1600" smtClean="0"/>
          </a:p>
          <a:p>
            <a:pPr>
              <a:buFont typeface="Wingdings" panose="05000000000000000000" pitchFamily="2" charset="2"/>
              <a:buChar char="q"/>
            </a:pPr>
            <a:r>
              <a:rPr lang="en-US" sz="2000"/>
              <a:t>10.3.2.14.2 Transmitter </a:t>
            </a:r>
            <a:r>
              <a:rPr lang="en-US" sz="2000" smtClean="0"/>
              <a:t>requirements</a:t>
            </a:r>
          </a:p>
          <a:p>
            <a:pPr lvl="1">
              <a:buFont typeface="Courier New" panose="02070309020205020404" pitchFamily="49" charset="0"/>
              <a:buChar char="o"/>
            </a:pPr>
            <a:r>
              <a:rPr lang="en-US" altLang="en-US" sz="1600"/>
              <a:t>A transmitting STA </a:t>
            </a:r>
            <a:r>
              <a:rPr lang="en-US" altLang="en-US" sz="1600" b="1"/>
              <a:t>shall</a:t>
            </a:r>
            <a:r>
              <a:rPr lang="en-US" altLang="en-US" sz="1600"/>
              <a:t> support the applicable sequence number spaces defined in Table</a:t>
            </a:r>
            <a:r>
              <a:rPr lang="en-US" altLang="en-US" sz="1600" b="1"/>
              <a:t> 10-5 </a:t>
            </a:r>
            <a:r>
              <a:rPr lang="en-US" altLang="en-US" sz="1600"/>
              <a:t>(</a:t>
            </a:r>
            <a:r>
              <a:rPr lang="en-US" altLang="en-US" sz="1600" smtClean="0"/>
              <a:t>Transmitter sequence </a:t>
            </a:r>
            <a:r>
              <a:rPr lang="en-US" altLang="en-US" sz="1600"/>
              <a:t>number spaces).</a:t>
            </a:r>
          </a:p>
          <a:p>
            <a:pPr>
              <a:buFont typeface="Wingdings" panose="05000000000000000000" pitchFamily="2" charset="2"/>
              <a:buChar char="q"/>
            </a:pPr>
            <a:r>
              <a:rPr lang="en-US" altLang="en-US" sz="2000" smtClean="0"/>
              <a:t>10.23.2.12 </a:t>
            </a:r>
            <a:r>
              <a:rPr lang="en-US" altLang="en-US" sz="2000"/>
              <a:t>Retransmit </a:t>
            </a:r>
            <a:r>
              <a:rPr lang="en-US" altLang="en-US" sz="2000" smtClean="0"/>
              <a:t>procedures: </a:t>
            </a:r>
          </a:p>
          <a:p>
            <a:pPr lvl="1">
              <a:buFont typeface="Courier New" panose="02070309020205020404" pitchFamily="49" charset="0"/>
              <a:buChar char="o"/>
            </a:pPr>
            <a:r>
              <a:rPr lang="en-US" sz="1600" b="0" smtClean="0"/>
              <a:t>With </a:t>
            </a:r>
            <a:r>
              <a:rPr lang="en-US" sz="1600" b="0"/>
              <a:t>the exception of a frame belonging to a TID for which block ack agreement is set up, a QoS STA </a:t>
            </a:r>
            <a:r>
              <a:rPr lang="en-US" sz="1600" smtClean="0">
                <a:solidFill>
                  <a:srgbClr val="FF0000"/>
                </a:solidFill>
              </a:rPr>
              <a:t>shall not </a:t>
            </a:r>
            <a:r>
              <a:rPr lang="en-US" sz="1600" b="0"/>
              <a:t>initiate the transmission of </a:t>
            </a:r>
            <a:r>
              <a:rPr lang="en-US" sz="1600" b="1"/>
              <a:t>any</a:t>
            </a:r>
            <a:r>
              <a:rPr lang="en-US" sz="1600" b="0"/>
              <a:t> Management or Data frame to a specific RA while the transmission </a:t>
            </a:r>
            <a:r>
              <a:rPr lang="en-US" sz="1600" b="0" smtClean="0"/>
              <a:t>of </a:t>
            </a:r>
            <a:r>
              <a:rPr lang="en-US" sz="1600" b="1" smtClean="0"/>
              <a:t>another</a:t>
            </a:r>
            <a:r>
              <a:rPr lang="en-US" sz="1600" b="0" smtClean="0"/>
              <a:t> </a:t>
            </a:r>
            <a:r>
              <a:rPr lang="en-US" sz="1600" b="0"/>
              <a:t>Management or Data frame with the same RA and having been assigned its sequence number from the </a:t>
            </a:r>
            <a:r>
              <a:rPr lang="en-US" sz="1600" b="0">
                <a:solidFill>
                  <a:srgbClr val="FF0000"/>
                </a:solidFill>
              </a:rPr>
              <a:t>same sequence counter </a:t>
            </a:r>
            <a:r>
              <a:rPr lang="en-US" sz="1600" b="0"/>
              <a:t>has </a:t>
            </a:r>
            <a:r>
              <a:rPr lang="en-US" sz="1600">
                <a:solidFill>
                  <a:srgbClr val="FF0000"/>
                </a:solidFill>
              </a:rPr>
              <a:t>not yet completed</a:t>
            </a:r>
            <a:r>
              <a:rPr lang="en-US" sz="1600" b="0">
                <a:solidFill>
                  <a:srgbClr val="FF0000"/>
                </a:solidFill>
              </a:rPr>
              <a:t> </a:t>
            </a:r>
            <a:r>
              <a:rPr lang="en-US" sz="1600" b="0"/>
              <a:t>to the point of success, retry fail, or other MAC discard (e.g., lifetime expiration</a:t>
            </a:r>
            <a:r>
              <a:rPr lang="en-US" sz="1600" b="0" smtClean="0"/>
              <a:t>).</a:t>
            </a:r>
          </a:p>
        </p:txBody>
      </p:sp>
    </p:spTree>
    <p:extLst>
      <p:ext uri="{BB962C8B-B14F-4D97-AF65-F5344CB8AC3E}">
        <p14:creationId xmlns:p14="http://schemas.microsoft.com/office/powerpoint/2010/main" val="3125387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5"/>
          <p:cNvSpPr>
            <a:spLocks noGrp="1"/>
          </p:cNvSpPr>
          <p:nvPr>
            <p:ph idx="1"/>
          </p:nvPr>
        </p:nvSpPr>
        <p:spPr>
          <a:xfrm>
            <a:off x="381000" y="1066801"/>
            <a:ext cx="8220076" cy="2438399"/>
          </a:xfrm>
        </p:spPr>
        <p:txBody>
          <a:bodyPr/>
          <a:lstStyle/>
          <a:p>
            <a:pPr>
              <a:buFont typeface="Wingdings" panose="05000000000000000000" pitchFamily="2" charset="2"/>
              <a:buChar char="q"/>
            </a:pPr>
            <a:r>
              <a:rPr lang="en-US" altLang="en-US" sz="2000" smtClean="0"/>
              <a:t>Analysis</a:t>
            </a:r>
            <a:r>
              <a:rPr lang="en-US" altLang="en-US" sz="2000" b="0" smtClean="0"/>
              <a:t>: </a:t>
            </a:r>
            <a:endParaRPr lang="en-US" sz="2000" b="0" smtClean="0"/>
          </a:p>
          <a:p>
            <a:pPr lvl="1">
              <a:buFont typeface="Wingdings" panose="05000000000000000000" pitchFamily="2" charset="2"/>
              <a:buChar char="q"/>
            </a:pPr>
            <a:r>
              <a:rPr lang="en-US" sz="1800"/>
              <a:t>S</a:t>
            </a:r>
            <a:r>
              <a:rPr lang="en-US" altLang="en-US" sz="1800"/>
              <a:t>ensing measurement report should be Action No Ack frame, so no re</a:t>
            </a:r>
            <a:r>
              <a:rPr lang="en-US" sz="1800"/>
              <a:t>transmissions, SN in this frame is implementation specific.</a:t>
            </a:r>
          </a:p>
          <a:p>
            <a:pPr lvl="1">
              <a:buFont typeface="Wingdings" panose="05000000000000000000" pitchFamily="2" charset="2"/>
              <a:buChar char="q"/>
            </a:pPr>
            <a:r>
              <a:rPr lang="en-US" sz="1800"/>
              <a:t>Other s</a:t>
            </a:r>
            <a:r>
              <a:rPr lang="en-US" altLang="en-US" sz="1800"/>
              <a:t>ensing </a:t>
            </a:r>
            <a:r>
              <a:rPr lang="en-US" altLang="en-US" sz="1800" smtClean="0"/>
              <a:t>frames </a:t>
            </a:r>
            <a:r>
              <a:rPr lang="en-US" altLang="en-US" sz="1800"/>
              <a:t>(MS request/response, MS termination, SBP request/response, SBP termination, SBP report, session setup request/response) frame </a:t>
            </a:r>
            <a:r>
              <a:rPr lang="en-US" sz="1800"/>
              <a:t>transmissions DO NOT occur based on a </a:t>
            </a:r>
            <a:r>
              <a:rPr lang="en-US" sz="1800" smtClean="0"/>
              <a:t>timing </a:t>
            </a:r>
            <a:r>
              <a:rPr lang="en-US" sz="1800"/>
              <a:t>constraint manner, e.g. as a result of a trigger, so they could be queued and (re)transmitted as any other Management or Data frames</a:t>
            </a:r>
            <a:r>
              <a:rPr lang="en-US" sz="1800" smtClean="0"/>
              <a:t>.</a:t>
            </a:r>
            <a:endParaRPr lang="en-US" sz="1800"/>
          </a:p>
        </p:txBody>
      </p:sp>
    </p:spTree>
    <p:extLst>
      <p:ext uri="{BB962C8B-B14F-4D97-AF65-F5344CB8AC3E}">
        <p14:creationId xmlns:p14="http://schemas.microsoft.com/office/powerpoint/2010/main" val="1662189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5"/>
          <p:cNvSpPr>
            <a:spLocks noGrp="1"/>
          </p:cNvSpPr>
          <p:nvPr>
            <p:ph idx="1"/>
          </p:nvPr>
        </p:nvSpPr>
        <p:spPr>
          <a:xfrm>
            <a:off x="383380" y="1143000"/>
            <a:ext cx="8608219" cy="2248943"/>
          </a:xfrm>
        </p:spPr>
        <p:txBody>
          <a:bodyPr/>
          <a:lstStyle/>
          <a:p>
            <a:pPr>
              <a:buFont typeface="Wingdings" panose="05000000000000000000" pitchFamily="2" charset="2"/>
              <a:buChar char="q"/>
            </a:pPr>
            <a:r>
              <a:rPr lang="en-US" altLang="en-US" sz="1800" b="0" smtClean="0"/>
              <a:t> </a:t>
            </a:r>
            <a:r>
              <a:rPr lang="en-US" sz="1800" smtClean="0"/>
              <a:t>Proposal</a:t>
            </a:r>
            <a:r>
              <a:rPr lang="en-US" sz="1800" b="0" smtClean="0"/>
              <a:t>:</a:t>
            </a:r>
          </a:p>
          <a:p>
            <a:pPr lvl="1">
              <a:buFont typeface="Arial" panose="020B0604020202020204" pitchFamily="34" charset="0"/>
              <a:buChar char="•"/>
            </a:pPr>
            <a:r>
              <a:rPr lang="en-US" sz="1600" smtClean="0"/>
              <a:t>For a QMF STA,  the ‘</a:t>
            </a:r>
            <a:r>
              <a:rPr lang="en-US" sz="1600" b="1"/>
              <a:t>SNS4</a:t>
            </a:r>
            <a:r>
              <a:rPr lang="en-US" sz="1600" smtClean="0"/>
              <a:t>’ (SNS for QMFs) in ‘Table </a:t>
            </a:r>
            <a:r>
              <a:rPr lang="en-US" sz="1600"/>
              <a:t>10-5 Transmitter sequence number </a:t>
            </a:r>
            <a:r>
              <a:rPr lang="en-US" sz="1600" smtClean="0"/>
              <a:t>spaces</a:t>
            </a:r>
            <a:r>
              <a:rPr lang="en-US" sz="1600"/>
              <a:t>’ </a:t>
            </a:r>
            <a:r>
              <a:rPr lang="en-US" sz="1600" smtClean="0"/>
              <a:t> and ‘</a:t>
            </a:r>
            <a:r>
              <a:rPr lang="en-US" sz="1600" b="1" smtClean="0"/>
              <a:t>RC6</a:t>
            </a:r>
            <a:r>
              <a:rPr lang="en-US" sz="1600" smtClean="0"/>
              <a:t>’ (RC for QMFs) shall </a:t>
            </a:r>
            <a:r>
              <a:rPr lang="en-US" sz="1600"/>
              <a:t>be used for sensing </a:t>
            </a:r>
            <a:r>
              <a:rPr lang="en-US" sz="1600" smtClean="0"/>
              <a:t>Management frames </a:t>
            </a:r>
            <a:r>
              <a:rPr lang="en-US" sz="1600"/>
              <a:t>(both </a:t>
            </a:r>
            <a:r>
              <a:rPr lang="en-US" sz="1600" smtClean="0"/>
              <a:t>public and </a:t>
            </a:r>
            <a:r>
              <a:rPr lang="en-US" sz="1600"/>
              <a:t>protected). </a:t>
            </a:r>
            <a:endParaRPr lang="en-US" sz="1600" smtClean="0"/>
          </a:p>
          <a:p>
            <a:pPr lvl="1">
              <a:buFont typeface="Arial" panose="020B0604020202020204" pitchFamily="34" charset="0"/>
              <a:buChar char="•"/>
            </a:pPr>
            <a:r>
              <a:rPr lang="en-US" sz="1600" smtClean="0"/>
              <a:t>Two </a:t>
            </a:r>
            <a:r>
              <a:rPr lang="en-US" sz="1600"/>
              <a:t>new </a:t>
            </a:r>
            <a:r>
              <a:rPr lang="en-US" sz="1600" smtClean="0"/>
              <a:t>entries are added into </a:t>
            </a:r>
            <a:r>
              <a:rPr lang="en-US" sz="1600"/>
              <a:t>‘Table </a:t>
            </a:r>
            <a:r>
              <a:rPr lang="en-US" sz="1600" smtClean="0"/>
              <a:t>11-18 </a:t>
            </a:r>
            <a:r>
              <a:rPr lang="en-US" sz="1600"/>
              <a:t>Default QMF policy’ </a:t>
            </a:r>
            <a:r>
              <a:rPr lang="en-US" sz="1600" smtClean="0"/>
              <a:t>correspondingly as shown.  </a:t>
            </a:r>
            <a:endParaRPr lang="en-US" sz="1600"/>
          </a:p>
          <a:p>
            <a:pPr lvl="1">
              <a:buFont typeface="Arial" panose="020B0604020202020204" pitchFamily="34" charset="0"/>
              <a:buChar char="•"/>
            </a:pPr>
            <a:r>
              <a:rPr lang="en-US" sz="1600"/>
              <a:t>For a </a:t>
            </a:r>
            <a:r>
              <a:rPr lang="en-US" sz="1600" smtClean="0"/>
              <a:t>non-QMF </a:t>
            </a:r>
            <a:r>
              <a:rPr lang="en-US" sz="1600"/>
              <a:t>STA, the ‘</a:t>
            </a:r>
            <a:r>
              <a:rPr lang="en-US" sz="1600" b="1"/>
              <a:t>SNS1</a:t>
            </a:r>
            <a:r>
              <a:rPr lang="en-US" sz="1600"/>
              <a:t>’ (SNS for Baseline) in ‘Table 10-5 Transmitter sequence number spaces’  and ‘</a:t>
            </a:r>
            <a:r>
              <a:rPr lang="en-US" sz="1600" b="1"/>
              <a:t>RC1</a:t>
            </a:r>
            <a:r>
              <a:rPr lang="en-US" sz="1600"/>
              <a:t>’ (RC for Not </a:t>
            </a:r>
            <a:r>
              <a:rPr lang="en-US" sz="1600" smtClean="0"/>
              <a:t>QoS Data</a:t>
            </a:r>
            <a:r>
              <a:rPr lang="en-US" sz="1600"/>
              <a:t>) shall be used for sensing Management frames </a:t>
            </a:r>
            <a:r>
              <a:rPr lang="en-US" sz="1600" smtClean="0"/>
              <a:t>(</a:t>
            </a:r>
            <a:r>
              <a:rPr lang="en-US" sz="1600"/>
              <a:t>both public and protected</a:t>
            </a:r>
            <a:r>
              <a:rPr lang="en-US" sz="1600" smtClean="0"/>
              <a:t>).</a:t>
            </a:r>
            <a:endParaRPr lang="en-US" sz="1600"/>
          </a:p>
        </p:txBody>
      </p:sp>
      <p:graphicFrame>
        <p:nvGraphicFramePr>
          <p:cNvPr id="8" name="表格 7"/>
          <p:cNvGraphicFramePr>
            <a:graphicFrameLocks noGrp="1"/>
          </p:cNvGraphicFramePr>
          <p:nvPr>
            <p:extLst>
              <p:ext uri="{D42A27DB-BD31-4B8C-83A1-F6EECF244321}">
                <p14:modId xmlns:p14="http://schemas.microsoft.com/office/powerpoint/2010/main" val="3617394032"/>
              </p:ext>
            </p:extLst>
          </p:nvPr>
        </p:nvGraphicFramePr>
        <p:xfrm>
          <a:off x="843500" y="3505200"/>
          <a:ext cx="7705726" cy="2612753"/>
        </p:xfrm>
        <a:graphic>
          <a:graphicData uri="http://schemas.openxmlformats.org/drawingml/2006/table">
            <a:tbl>
              <a:tblPr/>
              <a:tblGrid>
                <a:gridCol w="1371602"/>
                <a:gridCol w="1905000"/>
                <a:gridCol w="1600200"/>
                <a:gridCol w="685800"/>
                <a:gridCol w="2143124"/>
              </a:tblGrid>
              <a:tr h="925830">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Description</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Management Frame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Subtype value from</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Table 9-1 (Valid</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type and subtype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combinations)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Category value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from Table 9-51</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 values)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Action Field</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QMF access</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Public Action</a:t>
                      </a:r>
                      <a:r>
                        <a:rPr lang="en-US" sz="1400" b="0" i="0" u="none" strike="noStrike">
                          <a:solidFill>
                            <a:srgbClr val="000000"/>
                          </a:solidFill>
                          <a:effectLst/>
                          <a:latin typeface="Arial" panose="020B0604020202020204" pitchFamily="34" charset="0"/>
                          <a:cs typeface="Arial" panose="020B0604020202020204" pitchFamily="34" charset="0"/>
                        </a:rPr>
                        <a:t>- Sensing Frame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any</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 for sensing frames excluding Sensing Measurement Report.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041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Protected Dual</a:t>
                      </a:r>
                      <a:r>
                        <a:rPr lang="en-US" sz="1400" b="0" i="0" u="none" strike="noStrike">
                          <a:solidFill>
                            <a:srgbClr val="000000"/>
                          </a:solidFill>
                          <a:effectLst/>
                          <a:latin typeface="Arial" panose="020B0604020202020204" pitchFamily="34" charset="0"/>
                          <a:cs typeface="Arial" panose="020B0604020202020204" pitchFamily="34" charset="0"/>
                        </a:rPr>
                        <a:t> of Public Action</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any</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9077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9</a:t>
            </a:fld>
            <a:endParaRPr lang="en-US" altLang="en-US"/>
          </a:p>
        </p:txBody>
      </p:sp>
      <p:sp>
        <p:nvSpPr>
          <p:cNvPr id="10" name="TextBox 9"/>
          <p:cNvSpPr txBox="1"/>
          <p:nvPr/>
        </p:nvSpPr>
        <p:spPr>
          <a:xfrm>
            <a:off x="670432" y="1524000"/>
            <a:ext cx="8086726" cy="3416320"/>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A new </a:t>
            </a:r>
            <a:r>
              <a:rPr lang="en-US" sz="1800" b="1"/>
              <a:t>replay counter </a:t>
            </a:r>
            <a:r>
              <a:rPr lang="en-US" sz="1800"/>
              <a:t>is introduced and applies to the </a:t>
            </a:r>
            <a:r>
              <a:rPr lang="en-US" sz="1800" smtClean="0"/>
              <a:t>new </a:t>
            </a:r>
            <a:r>
              <a:rPr lang="en-US" sz="1800"/>
              <a:t>action category ‘Protected Sensing Frame’. </a:t>
            </a:r>
          </a:p>
          <a:p>
            <a:pPr marL="800100" lvl="1" indent="-342900">
              <a:buFont typeface="Arial" panose="020B0604020202020204" pitchFamily="34" charset="0"/>
              <a:buChar char="•"/>
            </a:pPr>
            <a:r>
              <a:rPr lang="en-US" sz="1800"/>
              <a:t>Protected sensing </a:t>
            </a:r>
            <a:r>
              <a:rPr lang="en-US" sz="1800" smtClean="0"/>
              <a:t>measurement report </a:t>
            </a:r>
            <a:r>
              <a:rPr lang="en-US" sz="1800"/>
              <a:t>frame belongs to the </a:t>
            </a:r>
            <a:r>
              <a:rPr lang="en-US" sz="1800" smtClean="0"/>
              <a:t>new action category ‘Protected </a:t>
            </a:r>
            <a:r>
              <a:rPr lang="en-US" sz="1800"/>
              <a:t>Sensing Frame’, while other protected sensing Action frames belong to the action category ‘Protected Dual of Public Action</a:t>
            </a:r>
            <a:r>
              <a:rPr lang="en-US" sz="1800" smtClean="0"/>
              <a:t>’.</a:t>
            </a:r>
            <a:endParaRPr lang="en-US" sz="1800"/>
          </a:p>
          <a:p>
            <a:pPr marL="800100" lvl="1" indent="-342900">
              <a:buFont typeface="Arial" panose="020B0604020202020204" pitchFamily="34" charset="0"/>
              <a:buChar char="•"/>
            </a:pPr>
            <a:r>
              <a:rPr lang="en-US" sz="1800"/>
              <a:t>Use the reserved bit </a:t>
            </a:r>
            <a:r>
              <a:rPr lang="en-US" sz="1800" b="1"/>
              <a:t>B3</a:t>
            </a:r>
            <a:r>
              <a:rPr lang="en-US" sz="1800"/>
              <a:t> of ‘Key ID Octet’ in the CCMP/GCMP Header to indicate a frame of the new action category ‘</a:t>
            </a:r>
            <a:r>
              <a:rPr lang="en-US" altLang="zh-CN" sz="1800"/>
              <a:t>Protected Sensing Frame’</a:t>
            </a:r>
            <a:r>
              <a:rPr lang="en-US" sz="1800"/>
              <a:t>.</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008533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8605</TotalTime>
  <Words>1789</Words>
  <Application>Microsoft Office PowerPoint</Application>
  <PresentationFormat>全屏显示(4:3)</PresentationFormat>
  <Paragraphs>143</Paragraphs>
  <Slides>15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Malgun Gothic</vt:lpstr>
      <vt:lpstr>Malgun Gothic</vt:lpstr>
      <vt:lpstr>MS PGothic</vt:lpstr>
      <vt:lpstr>Arial</vt:lpstr>
      <vt:lpstr>Courier New</vt:lpstr>
      <vt:lpstr>Times New Roman</vt:lpstr>
      <vt:lpstr>Wingdings</vt:lpstr>
      <vt:lpstr>802-11-Submission</vt:lpstr>
      <vt:lpstr>PN and SN for sensing</vt:lpstr>
      <vt:lpstr>Introduction</vt:lpstr>
      <vt:lpstr>Recap: PN and replay detection</vt:lpstr>
      <vt:lpstr>PN and Replay counter</vt:lpstr>
      <vt:lpstr>CCMP/GCMP Header</vt:lpstr>
      <vt:lpstr>Recap: SNS and RC</vt:lpstr>
      <vt:lpstr>SNS and RC</vt:lpstr>
      <vt:lpstr>SNS and RC</vt:lpstr>
      <vt:lpstr>SP 1</vt:lpstr>
      <vt:lpstr>SP 2</vt:lpstr>
      <vt:lpstr>Reference</vt:lpstr>
      <vt:lpstr>Backup: MFP(management frame protection)</vt:lpstr>
      <vt:lpstr>Backup: PN and replay detection for ranging </vt:lpstr>
      <vt:lpstr>Backup: Default QMF policy</vt:lpstr>
      <vt:lpstr>Backup: LMR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4766</cp:revision>
  <cp:lastPrinted>2014-11-04T15:04:00Z</cp:lastPrinted>
  <dcterms:created xsi:type="dcterms:W3CDTF">2007-04-17T18:10:00Z</dcterms:created>
  <dcterms:modified xsi:type="dcterms:W3CDTF">2022-03-31T06:47:26Z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