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704" r:id="rId3"/>
    <p:sldId id="703" r:id="rId4"/>
    <p:sldId id="706" r:id="rId5"/>
    <p:sldId id="705" r:id="rId6"/>
    <p:sldId id="710" r:id="rId7"/>
    <p:sldId id="709" r:id="rId8"/>
    <p:sldId id="712" r:id="rId9"/>
    <p:sldId id="665" r:id="rId10"/>
    <p:sldId id="711" r:id="rId11"/>
    <p:sldId id="713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9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nxiao (Tony, WT Lab)" initials="H(WL" lastIdx="3" clrIdx="6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1" name="Klein, Arik" initials="Arik" lastIdx="9" clrIdx="0"/>
  <p:cmAuthor id="2" name="Huang, Po-kai" initials="HP" lastIdx="17" clrIdx="1"/>
  <p:cmAuthor id="3" name="Cordeiro, Carlos" initials="CC" lastIdx="10" clrIdx="2"/>
  <p:cmAuthor id="4" name="Da Silva, Claudio" initials="DSC" lastIdx="15" clrIdx="3"/>
  <p:cmAuthor id="5" name="Chen, Cheng" initials="CC" lastIdx="5" clrIdx="4"/>
  <p:cmAuthor id="6" name="durui (D)" initials="d(" lastIdx="1" clrIdx="5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656" autoAdjust="0"/>
  </p:normalViewPr>
  <p:slideViewPr>
    <p:cSldViewPr>
      <p:cViewPr varScale="1">
        <p:scale>
          <a:sx n="109" d="100"/>
          <a:sy n="109" d="100"/>
        </p:scale>
        <p:origin x="1536" y="96"/>
      </p:cViewPr>
      <p:guideLst>
        <p:guide orient="horz" pos="2158"/>
        <p:guide pos="290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9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0492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46" tIns="46079" rIns="93746" bIns="46079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62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Aug 2020</a:t>
            </a:r>
            <a:endParaRPr lang="en-GB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802.11-21/xxxxr0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910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63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5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7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9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t>1</a:t>
            </a:fld>
            <a:endParaRPr lang="en-GB" altLang="en-US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4825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5063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80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9151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80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267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80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353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80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401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80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315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80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8087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6733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150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17013" y="6475413"/>
            <a:ext cx="11269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81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anose="020B0604020202020204" pitchFamily="34" charset="0"/>
              </a:defRPr>
            </a:lvl4pPr>
            <a:lvl5pPr marL="1200150" indent="-260350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6" y="671290"/>
            <a:ext cx="8574733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6" y="1426468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4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/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/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/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/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defRPr/>
              </a:pPr>
              <a:t>3/28/2022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17013" y="6475413"/>
            <a:ext cx="11269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March 2021</a:t>
            </a:r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March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17013" y="6475413"/>
            <a:ext cx="112691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9149" y="33101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802.11-22/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0544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GB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__1.vsd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/>
              <a:t>1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>
              <a:buClrTx/>
              <a:buSzTx/>
              <a:buFontTx/>
            </a:pPr>
            <a:r>
              <a:rPr lang="en-US" altLang="zh-CN" sz="2800" dirty="0">
                <a:sym typeface="+mn-ea"/>
              </a:rPr>
              <a:t>Encrypted measurement in WLAN sensing at 60GHz</a:t>
            </a:r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2022-3-</a:t>
            </a:r>
            <a:r>
              <a:rPr lang="en-US" altLang="en-US" sz="2000" smtClean="0"/>
              <a:t>28</a:t>
            </a:r>
            <a:endParaRPr lang="en-GB" altLang="en-US" sz="2000" b="0" dirty="0"/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0600" y="6475730"/>
            <a:ext cx="1203960" cy="184150"/>
          </a:xfrm>
        </p:spPr>
        <p:txBody>
          <a:bodyPr wrap="square"/>
          <a:lstStyle/>
          <a:p>
            <a:pPr>
              <a:defRPr/>
            </a:pPr>
            <a:r>
              <a:rPr lang="en-GB"/>
              <a:t>, 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2022</a:t>
            </a:r>
            <a:endParaRPr lang="en-GB" alt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785389"/>
              </p:ext>
            </p:extLst>
          </p:nvPr>
        </p:nvGraphicFramePr>
        <p:xfrm>
          <a:off x="777889" y="2853295"/>
          <a:ext cx="7620000" cy="180362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j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j-lt"/>
                          <a:ea typeface="Times New Roman"/>
                          <a:cs typeface="Arial"/>
                        </a:rPr>
                        <a:t>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y.du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zh-CN" alt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altLang="zh-CN" sz="1200" i="0" kern="120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  <a:endParaRPr lang="zh-CN" altLang="en-US" sz="1200" i="0" kern="120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j-lt"/>
                          <a:ea typeface="Times New Roman"/>
                          <a:cs typeface="Arial"/>
                        </a:rPr>
                        <a:t>Stephen</a:t>
                      </a: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Times New Roman"/>
                          <a:cs typeface="Arial"/>
                        </a:rPr>
                        <a:t> McCann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Times New Roman"/>
                          <a:cs typeface="Arial"/>
                        </a:rPr>
                        <a:t>Michael Montemurro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Do you support to add the following to 11bf SFD ?</a:t>
            </a: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b="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DMG encrypted measurement </a:t>
            </a:r>
            <a:r>
              <a:rPr lang="en-US" sz="1800" b="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proposed in slide 6 should </a:t>
            </a:r>
            <a:r>
              <a:rPr lang="en-US" sz="1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be considered in 11bf .</a:t>
            </a: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marL="0" indent="0" algn="just" defTabSz="448945">
              <a:spcBef>
                <a:spcPct val="0"/>
              </a:spcBef>
              <a:buClr>
                <a:srgbClr val="000000"/>
              </a:buClr>
              <a:buSzPct val="100000"/>
              <a:buNone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marL="0" indent="0" algn="just" defTabSz="448945">
              <a:spcBef>
                <a:spcPct val="0"/>
              </a:spcBef>
              <a:buClr>
                <a:srgbClr val="000000"/>
              </a:buClr>
              <a:buSzPct val="100000"/>
              <a:buNone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marL="0" indent="0" algn="just" defTabSz="448945">
              <a:spcBef>
                <a:spcPct val="0"/>
              </a:spcBef>
              <a:buClr>
                <a:srgbClr val="000000"/>
              </a:buClr>
              <a:buSzPct val="100000"/>
              <a:buNone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b="0" dirty="0" smtClean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Yes </a:t>
            </a: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No </a:t>
            </a: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Abs </a:t>
            </a:r>
            <a:endParaRPr lang="en-US" sz="20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sz="1800" dirty="0" err="1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05825" y="6475413"/>
            <a:ext cx="38100" cy="184150"/>
          </a:xfrm>
        </p:spPr>
        <p:txBody>
          <a:bodyPr/>
          <a:lstStyle/>
          <a:p>
            <a:pPr>
              <a:defRPr/>
            </a:pPr>
            <a:r>
              <a:rPr lang="en-GB"/>
              <a:t>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0778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10</a:t>
            </a:fld>
            <a:endParaRPr lang="en-GB" altLang="en-US"/>
          </a:p>
        </p:txBody>
      </p:sp>
      <p:sp>
        <p:nvSpPr>
          <p:cNvPr id="7" name="矩形 6"/>
          <p:cNvSpPr/>
          <p:nvPr/>
        </p:nvSpPr>
        <p:spPr>
          <a:xfrm>
            <a:off x="4466043" y="3290503"/>
            <a:ext cx="2119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cs typeface="Times New Roman" panose="02020603050405020304" pitchFamily="18" charset="0"/>
                <a:sym typeface="+mn-ea"/>
              </a:rPr>
              <a:t>'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2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Backup: secure LTF procedure in 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6097" y="1989138"/>
            <a:ext cx="3020517" cy="4114800"/>
          </a:xfrm>
        </p:spPr>
        <p:txBody>
          <a:bodyPr/>
          <a:lstStyle/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sz="1800" dirty="0" err="1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05825" y="6475413"/>
            <a:ext cx="38100" cy="184150"/>
          </a:xfrm>
        </p:spPr>
        <p:txBody>
          <a:bodyPr/>
          <a:lstStyle/>
          <a:p>
            <a:pPr>
              <a:defRPr/>
            </a:pPr>
            <a:r>
              <a:rPr lang="en-GB"/>
              <a:t>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11</a:t>
            </a:fld>
            <a:endParaRPr lang="en-GB" altLang="en-US"/>
          </a:p>
        </p:txBody>
      </p:sp>
      <p:sp>
        <p:nvSpPr>
          <p:cNvPr id="7" name="矩形 6"/>
          <p:cNvSpPr/>
          <p:nvPr/>
        </p:nvSpPr>
        <p:spPr>
          <a:xfrm>
            <a:off x="4466043" y="3290503"/>
            <a:ext cx="2119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cs typeface="Times New Roman" panose="02020603050405020304" pitchFamily="18" charset="0"/>
                <a:sym typeface="+mn-ea"/>
              </a:rPr>
              <a:t>'</a:t>
            </a:r>
            <a:endParaRPr lang="zh-CN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9554" y="1704095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585133"/>
              </p:ext>
            </p:extLst>
          </p:nvPr>
        </p:nvGraphicFramePr>
        <p:xfrm>
          <a:off x="1946548" y="1768624"/>
          <a:ext cx="5250905" cy="4254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Visio" r:id="rId4" imgW="8762929" imgH="6065300" progId="Visio.Drawing.15">
                  <p:embed/>
                </p:oleObj>
              </mc:Choice>
              <mc:Fallback>
                <p:oleObj name="Visio" r:id="rId4" imgW="8762929" imgH="6065300" progId="Visio.Drawing.15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548" y="1768624"/>
                        <a:ext cx="5250905" cy="42546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32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2" y="1988842"/>
            <a:ext cx="7770813" cy="410557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kern="1200" dirty="0">
                <a:latin typeface="Times New Roman"/>
                <a:ea typeface="Times New Roman"/>
                <a:cs typeface="Times New Roman"/>
              </a:rPr>
              <a:t>Abstract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>
                <a:sym typeface="+mn-ea"/>
              </a:rPr>
              <a:t>Security problem in WLAN sensing</a:t>
            </a:r>
            <a:endParaRPr lang="en-GB" altLang="zh-CN" sz="2000" b="0" kern="1200" dirty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>
                <a:sym typeface="+mn-ea"/>
              </a:rPr>
              <a:t>Channel estimation in WLAN sensing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How can we realize it in WLAN sensing ?</a:t>
            </a:r>
            <a:endParaRPr lang="en-GB" altLang="zh-CN" sz="2000" b="0" kern="1200" dirty="0"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Simulation </a:t>
            </a: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validation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Why 60 GHz?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0" kern="1200" dirty="0" smtClean="0">
                <a:latin typeface="Times New Roman"/>
                <a:ea typeface="Times New Roman"/>
                <a:cs typeface="Times New Roman"/>
              </a:rPr>
              <a:t>Summary </a:t>
            </a:r>
            <a:endParaRPr lang="en-GB" altLang="zh-CN" sz="2000" b="0" kern="1200" dirty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0" kern="1200" dirty="0">
                <a:latin typeface="Times New Roman"/>
                <a:ea typeface="Times New Roman"/>
                <a:cs typeface="Times New Roman"/>
              </a:rPr>
              <a:t>SP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051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1. 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988840"/>
            <a:ext cx="7773987" cy="3899832"/>
          </a:xfrm>
        </p:spPr>
        <p:txBody>
          <a:bodyPr/>
          <a:lstStyle/>
          <a:p>
            <a:pPr marL="182563" lvl="2" indent="-182563" algn="just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Security is a problem that needs to be considered in the daily application of WLAN Sensing. </a:t>
            </a:r>
          </a:p>
          <a:p>
            <a:pPr marL="182563" lvl="2" indent="-182563"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82563" lvl="2" indent="-182563" algn="just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From the perspective of security, in some applications, it is better to keep the sensing results only can be understood by the sensing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initiator, but not the unintended STAs and/or the sensing responder.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82563" lvl="2" indent="-182563"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82563" lvl="2" indent="-182563" algn="just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this contribution, an approach is proposed to realize the encrypted measurement and feedback at 60GHz.</a:t>
            </a:r>
          </a:p>
          <a:p>
            <a:pPr marL="0" lvl="2" indent="0" algn="just">
              <a:buNone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</a:p>
          <a:p>
            <a:pPr marL="0" lvl="2" algn="just"/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67725" y="6475413"/>
            <a:ext cx="76200" cy="184150"/>
          </a:xfrm>
        </p:spPr>
        <p:txBody>
          <a:bodyPr/>
          <a:lstStyle/>
          <a:p>
            <a:pPr>
              <a:defRPr/>
            </a:pPr>
            <a:r>
              <a:rPr lang="en-GB"/>
              <a:t>,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59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9"/>
            <a:ext cx="7772400" cy="576062"/>
          </a:xfrm>
        </p:spPr>
        <p:txBody>
          <a:bodyPr/>
          <a:lstStyle/>
          <a:p>
            <a:r>
              <a:rPr lang="en-US" dirty="0" smtClean="0">
                <a:sym typeface="+mn-ea"/>
              </a:rPr>
              <a:t>2. Security problem in WLAN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328" y="1351858"/>
            <a:ext cx="7772400" cy="4203529"/>
          </a:xfrm>
        </p:spPr>
        <p:txBody>
          <a:bodyPr/>
          <a:lstStyle/>
          <a:p>
            <a:pPr marL="182563" lvl="2" indent="-182563" algn="just"/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If sensing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initiator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is also the sensing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receiver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feedback is needed. </a:t>
            </a:r>
            <a:endParaRPr lang="en-US" altLang="zh-CN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468312" lvl="2" indent="-285750" algn="just">
              <a:buFont typeface="微软雅黑" panose="020B0503020204020204" pitchFamily="34" charset="-122"/>
              <a:buChar char="–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Who can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measure the channel and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get the </a:t>
            </a:r>
            <a:r>
              <a:rPr lang="en-US" altLang="zh-CN" sz="1600" dirty="0">
                <a:cs typeface="Times New Roman" panose="02020603050405020304" pitchFamily="18" charset="0"/>
                <a:sym typeface="+mn-ea"/>
              </a:rPr>
              <a:t>real sensing </a:t>
            </a:r>
            <a:r>
              <a:rPr lang="en-US" altLang="zh-CN" sz="1600" dirty="0" smtClean="0">
                <a:cs typeface="Times New Roman" panose="02020603050405020304" pitchFamily="18" charset="0"/>
                <a:sym typeface="+mn-ea"/>
              </a:rPr>
              <a:t>result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  <a:p>
            <a:pPr marL="811212" lvl="3" indent="-285750" algn="just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initiator/receiver,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unintended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STAs </a:t>
            </a:r>
          </a:p>
          <a:p>
            <a:pPr marL="468312" lvl="2" indent="-285750" algn="just">
              <a:buFont typeface="微软雅黑" panose="020B0503020204020204" pitchFamily="34" charset="-122"/>
              <a:buChar char="–"/>
            </a:pP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Secure TRN/LTF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could be used in this case for security/privacy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consideration, so that </a:t>
            </a: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unintended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STAs </a:t>
            </a: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cannot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can get the real sensing result (e.g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., for the TRN part).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2" indent="285750" algn="just"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2" indent="285750" algn="just"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2" indent="285750" algn="just"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2" indent="285750" algn="just"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82563" lvl="2" indent="-182563" algn="just"/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If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initiator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is also the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transmitter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feedback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maybe needed</a:t>
            </a:r>
            <a:r>
              <a:rPr lang="en-US" altLang="zh-CN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468312" lvl="2" indent="-285750" algn="just">
              <a:buFont typeface="微软雅黑" panose="020B0503020204020204" pitchFamily="34" charset="-122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Who can measure the channel and get the </a:t>
            </a:r>
            <a:r>
              <a:rPr lang="en-US" altLang="zh-CN" sz="1600" dirty="0">
                <a:cs typeface="Times New Roman" panose="02020603050405020304" pitchFamily="18" charset="0"/>
                <a:sym typeface="+mn-ea"/>
              </a:rPr>
              <a:t>real sensing result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  <a:p>
            <a:pPr marL="811212" lvl="3" indent="-285750" algn="just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initiator/transmitter,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responder/receiver, unintended STAs </a:t>
            </a:r>
          </a:p>
          <a:p>
            <a:pPr marL="468312" lvl="2" indent="-285750" algn="just">
              <a:buFont typeface="微软雅黑" panose="020B0503020204020204" pitchFamily="34" charset="-122"/>
              <a:buChar char="–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this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case,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Secure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TRN/LTF </a:t>
            </a: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cannot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be used to prevent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responder/receiver to get the </a:t>
            </a:r>
            <a:r>
              <a:rPr lang="en-US" altLang="zh-CN" sz="1600" dirty="0">
                <a:cs typeface="Times New Roman" panose="02020603050405020304" pitchFamily="18" charset="0"/>
                <a:sym typeface="+mn-ea"/>
              </a:rPr>
              <a:t>real sensing result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And this is the issue we want to discuss.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67725" y="6475413"/>
            <a:ext cx="76200" cy="184150"/>
          </a:xfrm>
        </p:spPr>
        <p:txBody>
          <a:bodyPr/>
          <a:lstStyle/>
          <a:p>
            <a:pPr>
              <a:defRPr/>
            </a:pPr>
            <a:r>
              <a:rPr lang="en-GB"/>
              <a:t>,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4</a:t>
            </a:fld>
            <a:endParaRPr lang="en-GB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968" y="5580321"/>
            <a:ext cx="4970269" cy="78933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8969" y="2924944"/>
            <a:ext cx="4970269" cy="78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3. Channel estimation in WLAN sensing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752528"/>
          </a:xfrm>
        </p:spPr>
        <p:txBody>
          <a:bodyPr/>
          <a:lstStyle/>
          <a:p>
            <a:pPr marL="0" lvl="2"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simple description of the channel estimation is shown here.</a:t>
            </a:r>
          </a:p>
          <a:p>
            <a:pPr marL="0" lvl="2" algn="just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82563" lvl="2" indent="-182563"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Certain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sequence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(e.g. TRN) is transmitted.</a:t>
            </a:r>
          </a:p>
          <a:p>
            <a:pPr marL="182563" lvl="2" indent="-182563"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signal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received at the receiver is the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production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of the transmitted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sequence and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channel H (in frequency domain).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82563" lvl="2" indent="-182563"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receiver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estimates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 channel with a reference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sequence (e.g. TRN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).</a:t>
            </a:r>
          </a:p>
          <a:p>
            <a:pPr marL="447675" lvl="3"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Usually, the reference sequence is the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same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as the sequence transmitted by transmitter, and H could be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estimated correctly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 typical channel estimation methods.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67725" y="6475413"/>
            <a:ext cx="76200" cy="184150"/>
          </a:xfrm>
        </p:spPr>
        <p:txBody>
          <a:bodyPr/>
          <a:lstStyle/>
          <a:p>
            <a:pPr>
              <a:defRPr/>
            </a:pPr>
            <a:r>
              <a:rPr lang="en-GB"/>
              <a:t>,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5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097" y="2193454"/>
            <a:ext cx="7697495" cy="19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5" y="630669"/>
            <a:ext cx="7772400" cy="505390"/>
          </a:xfrm>
        </p:spPr>
        <p:txBody>
          <a:bodyPr/>
          <a:lstStyle/>
          <a:p>
            <a:r>
              <a:rPr lang="en-US" sz="2800" dirty="0" smtClean="0">
                <a:sym typeface="+mn-ea"/>
              </a:rPr>
              <a:t>4.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How can we realize it in WLAN sensing ? 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67725" y="6475413"/>
            <a:ext cx="76200" cy="184150"/>
          </a:xfrm>
        </p:spPr>
        <p:txBody>
          <a:bodyPr/>
          <a:lstStyle/>
          <a:p>
            <a:pPr>
              <a:defRPr/>
            </a:pPr>
            <a:r>
              <a:rPr lang="en-GB"/>
              <a:t>,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6</a:t>
            </a:fld>
            <a:endParaRPr lang="en-GB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36846" y="3495061"/>
            <a:ext cx="9047404" cy="3030283"/>
            <a:chOff x="36846" y="3305565"/>
            <a:chExt cx="9047404" cy="3030283"/>
          </a:xfrm>
        </p:grpSpPr>
        <p:sp>
          <p:nvSpPr>
            <p:cNvPr id="3" name="矩形 2"/>
            <p:cNvSpPr/>
            <p:nvPr/>
          </p:nvSpPr>
          <p:spPr>
            <a:xfrm>
              <a:off x="36846" y="3305565"/>
              <a:ext cx="298522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zh-CN" dirty="0"/>
                <a:t>Sensing initiator/transmitter </a:t>
              </a:r>
              <a:r>
                <a:rPr lang="en-US" altLang="zh-CN" dirty="0" smtClean="0"/>
                <a:t>transmits DMG </a:t>
              </a:r>
              <a:r>
                <a:rPr lang="en-US" altLang="zh-CN" dirty="0"/>
                <a:t>measurement setup </a:t>
              </a:r>
              <a:r>
                <a:rPr lang="en-US" altLang="zh-CN" dirty="0" smtClean="0"/>
                <a:t>request (with </a:t>
              </a:r>
              <a:r>
                <a:rPr lang="en-US" altLang="zh-CN" dirty="0"/>
                <a:t>encrypted </a:t>
              </a:r>
              <a:r>
                <a:rPr lang="en-US" altLang="zh-CN" dirty="0" smtClean="0"/>
                <a:t>measurement indicated).</a:t>
              </a:r>
              <a:endParaRPr lang="en-US" altLang="zh-CN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5325894" y="3508523"/>
              <a:ext cx="375835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zh-CN" dirty="0" smtClean="0"/>
                <a:t>Sensing responder/receiver responds </a:t>
              </a:r>
              <a:r>
                <a:rPr lang="en-US" altLang="zh-CN" dirty="0"/>
                <a:t>DMG measurement setup </a:t>
              </a:r>
              <a:r>
                <a:rPr lang="en-US" altLang="zh-CN" dirty="0" smtClean="0"/>
                <a:t>response (indicating ’agree’).</a:t>
              </a:r>
              <a:endParaRPr lang="en-US" altLang="zh-CN" dirty="0"/>
            </a:p>
          </p:txBody>
        </p:sp>
        <p:sp>
          <p:nvSpPr>
            <p:cNvPr id="10" name="矩形 9"/>
            <p:cNvSpPr/>
            <p:nvPr/>
          </p:nvSpPr>
          <p:spPr>
            <a:xfrm>
              <a:off x="51621" y="4573278"/>
              <a:ext cx="296295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2" algn="just"/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DMG Sensing PPDU with </a:t>
              </a:r>
              <a:r>
                <a:rPr lang="en-US" altLang="zh-CN" dirty="0" smtClean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TRN1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 (e.g., TRN1 is </a:t>
              </a:r>
              <a:r>
                <a:rPr lang="en-US" altLang="zh-CN" dirty="0" smtClean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masked TRN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)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is 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transmitted. </a:t>
              </a:r>
              <a:endParaRPr lang="en-US" altLang="zh-CN" sz="1100" dirty="0"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325895" y="4950853"/>
              <a:ext cx="3758355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2" algn="just"/>
              <a:endParaRPr lang="en-US" altLang="zh-CN" dirty="0" smtClean="0">
                <a:cs typeface="Times New Roman" panose="02020603050405020304" pitchFamily="18" charset="0"/>
                <a:sym typeface="+mn-ea"/>
              </a:endParaRPr>
            </a:p>
            <a:p>
              <a:pPr marL="0" lvl="2" algn="just"/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Based on the TRN, the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receiver would estimate the channel </a:t>
              </a:r>
              <a:r>
                <a:rPr lang="en-US" altLang="zh-CN" dirty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H</a:t>
              </a:r>
              <a:r>
                <a:rPr lang="en-US" altLang="zh-CN" dirty="0" smtClean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’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, which includes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the information of channel H and the </a:t>
              </a:r>
              <a:r>
                <a:rPr lang="en-US" altLang="zh-CN" dirty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difference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between 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TRN1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and 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TRN.</a:t>
              </a:r>
            </a:p>
            <a:p>
              <a:pPr marL="285750" lvl="2" indent="-285750" algn="just">
                <a:buFont typeface="Wingdings" panose="05000000000000000000" pitchFamily="2" charset="2"/>
                <a:buChar char="Ø"/>
              </a:pPr>
              <a:endParaRPr lang="en-US" altLang="zh-CN" dirty="0">
                <a:cs typeface="Times New Roman" panose="02020603050405020304" pitchFamily="18" charset="0"/>
                <a:sym typeface="+mn-ea"/>
              </a:endParaRPr>
            </a:p>
            <a:p>
              <a:pPr marL="0" lvl="2" algn="just"/>
              <a:r>
                <a:rPr lang="en-US" altLang="zh-CN" kern="0" dirty="0">
                  <a:cs typeface="Times New Roman" panose="02020603050405020304" pitchFamily="18" charset="0"/>
                  <a:sym typeface="+mn-ea"/>
                </a:rPr>
                <a:t>Receiver can </a:t>
              </a:r>
              <a:r>
                <a:rPr lang="en-US" altLang="zh-CN" kern="0" dirty="0" smtClean="0">
                  <a:cs typeface="Times New Roman" panose="02020603050405020304" pitchFamily="18" charset="0"/>
                  <a:sym typeface="+mn-ea"/>
                </a:rPr>
                <a:t>not get the real channel H, but </a:t>
              </a:r>
              <a:r>
                <a:rPr lang="en-US" altLang="zh-CN" kern="0" dirty="0" smtClean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only </a:t>
              </a:r>
              <a:r>
                <a:rPr lang="en-US" altLang="zh-CN" kern="0" dirty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get H</a:t>
              </a:r>
              <a:r>
                <a:rPr lang="en-US" altLang="zh-CN" kern="0" dirty="0" smtClean="0">
                  <a:solidFill>
                    <a:srgbClr val="0000FF"/>
                  </a:solidFill>
                  <a:cs typeface="Times New Roman" panose="02020603050405020304" pitchFamily="18" charset="0"/>
                  <a:sym typeface="+mn-ea"/>
                </a:rPr>
                <a:t>'</a:t>
              </a:r>
              <a:r>
                <a:rPr lang="en-US" altLang="zh-CN" kern="0" dirty="0" smtClean="0">
                  <a:cs typeface="Times New Roman" panose="02020603050405020304" pitchFamily="18" charset="0"/>
                  <a:sym typeface="+mn-ea"/>
                </a:rPr>
                <a:t>, </a:t>
              </a:r>
              <a:r>
                <a:rPr lang="en-US" altLang="zh-CN" kern="0" dirty="0">
                  <a:cs typeface="Times New Roman" panose="02020603050405020304" pitchFamily="18" charset="0"/>
                  <a:sym typeface="+mn-ea"/>
                </a:rPr>
                <a:t>because it has no information about </a:t>
              </a:r>
              <a:r>
                <a:rPr lang="en-US" altLang="zh-CN" kern="0" dirty="0" smtClean="0">
                  <a:cs typeface="Times New Roman" panose="02020603050405020304" pitchFamily="18" charset="0"/>
                  <a:sym typeface="+mn-ea"/>
                </a:rPr>
                <a:t>TRN1.</a:t>
              </a:r>
              <a:endParaRPr lang="en-US" altLang="zh-CN" kern="0" dirty="0"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1621" y="5631376"/>
              <a:ext cx="288801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2" algn="just"/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Transmitter know TRN 1 and 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TRN,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H' can be </a:t>
              </a:r>
              <a:r>
                <a:rPr lang="en-US" altLang="zh-CN" dirty="0" smtClean="0">
                  <a:cs typeface="Times New Roman" panose="02020603050405020304" pitchFamily="18" charset="0"/>
                  <a:sym typeface="+mn-ea"/>
                </a:rPr>
                <a:t>corrected </a:t>
              </a:r>
              <a:r>
                <a:rPr lang="en-US" altLang="zh-CN" dirty="0">
                  <a:cs typeface="Times New Roman" panose="02020603050405020304" pitchFamily="18" charset="0"/>
                  <a:sym typeface="+mn-ea"/>
                </a:rPr>
                <a:t>to H to perform sensing. </a:t>
              </a:r>
            </a:p>
          </p:txBody>
        </p:sp>
      </p:grpSp>
      <p:sp>
        <p:nvSpPr>
          <p:cNvPr id="16" name="矩形 15"/>
          <p:cNvSpPr/>
          <p:nvPr/>
        </p:nvSpPr>
        <p:spPr>
          <a:xfrm>
            <a:off x="6452329" y="4726885"/>
            <a:ext cx="26319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en-US" altLang="zh-CN" dirty="0">
                <a:cs typeface="Times New Roman" panose="02020603050405020304" pitchFamily="18" charset="0"/>
                <a:sym typeface="+mn-ea"/>
              </a:rPr>
              <a:t>The signal received at the receiver is the </a:t>
            </a:r>
            <a:r>
              <a:rPr lang="en-US" altLang="zh-CN" dirty="0" smtClean="0">
                <a:solidFill>
                  <a:srgbClr val="0000FF"/>
                </a:solidFill>
                <a:cs typeface="Times New Roman" panose="02020603050405020304" pitchFamily="18" charset="0"/>
                <a:sym typeface="+mn-ea"/>
              </a:rPr>
              <a:t>production </a:t>
            </a:r>
            <a:r>
              <a:rPr lang="en-US" altLang="zh-CN" dirty="0" smtClean="0">
                <a:cs typeface="Times New Roman" panose="02020603050405020304" pitchFamily="18" charset="0"/>
                <a:sym typeface="+mn-ea"/>
              </a:rPr>
              <a:t>of </a:t>
            </a:r>
            <a:r>
              <a:rPr lang="en-US" altLang="zh-CN" dirty="0">
                <a:cs typeface="Times New Roman" panose="02020603050405020304" pitchFamily="18" charset="0"/>
                <a:sym typeface="+mn-ea"/>
              </a:rPr>
              <a:t>TRN1 and the channel </a:t>
            </a:r>
            <a:r>
              <a:rPr lang="en-US" altLang="zh-CN" dirty="0" smtClean="0">
                <a:cs typeface="Times New Roman" panose="02020603050405020304" pitchFamily="18" charset="0"/>
                <a:sym typeface="+mn-ea"/>
              </a:rPr>
              <a:t>H (in frequency domain). </a:t>
            </a:r>
            <a:endParaRPr lang="en-US" altLang="zh-CN" dirty="0"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181" y="3130817"/>
            <a:ext cx="4806050" cy="3240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415" y="1212194"/>
            <a:ext cx="7201399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ym typeface="+mn-ea"/>
              </a:rPr>
              <a:t>5.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Simulation validation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4725143"/>
            <a:ext cx="7772400" cy="1597015"/>
          </a:xfrm>
        </p:spPr>
        <p:txBody>
          <a:bodyPr/>
          <a:lstStyle/>
          <a:p>
            <a:pPr marL="182563" lvl="2" indent="-182563" algn="just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 single target (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1.7m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5m/s) is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simulated in this simulation. 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285750" lvl="2" indent="285750" algn="just"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left figure shows the sensing result processed with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 which is the ground truth.</a:t>
            </a:r>
          </a:p>
          <a:p>
            <a:pPr marL="285750" lvl="2" indent="285750" algn="just"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middle figure shows the sensing result processed with H’(encrypted H) at receiver.</a:t>
            </a:r>
          </a:p>
          <a:p>
            <a:pPr marL="285750" lvl="2" indent="285750" algn="just"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right figure show the sensing result processed with corrected H at the transmitter.</a:t>
            </a:r>
          </a:p>
          <a:p>
            <a:pPr marL="182563" lvl="2" indent="-182563" algn="just"/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So, with the proposed method, sensing only can be performed correctly at the sensing initiator/transmitter.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67725" y="6475413"/>
            <a:ext cx="76200" cy="184150"/>
          </a:xfrm>
        </p:spPr>
        <p:txBody>
          <a:bodyPr/>
          <a:lstStyle/>
          <a:p>
            <a:pPr>
              <a:defRPr/>
            </a:pPr>
            <a:r>
              <a:rPr lang="en-GB"/>
              <a:t>,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7</a:t>
            </a:fld>
            <a:endParaRPr lang="en-GB" alt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67508" y="4013066"/>
            <a:ext cx="2384983" cy="3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 algn="ctr">
              <a:buNone/>
            </a:pPr>
            <a:r>
              <a:rPr lang="en-US" altLang="zh-CN" sz="1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with </a:t>
            </a: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 (Ground truth)</a:t>
            </a:r>
            <a:endParaRPr lang="en-US" altLang="zh-CN" sz="1400" kern="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896" y="1716789"/>
            <a:ext cx="3120000" cy="2340000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345543" y="4014147"/>
            <a:ext cx="2384983" cy="3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 algn="ctr">
              <a:buNone/>
            </a:pPr>
            <a:r>
              <a:rPr lang="en-US" altLang="zh-CN" sz="1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with </a:t>
            </a: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H’ (Receiver)</a:t>
            </a:r>
            <a:endParaRPr lang="en-US" altLang="zh-CN" sz="1400" kern="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6116173" y="4008552"/>
            <a:ext cx="3018005" cy="3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 algn="ctr">
              <a:buNone/>
            </a:pPr>
            <a:r>
              <a:rPr lang="en-US" altLang="zh-CN" sz="1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Sensing with </a:t>
            </a: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corrected H (Transmitter)</a:t>
            </a:r>
            <a:endParaRPr lang="en-US" altLang="zh-CN" sz="1400" kern="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8774" y="1716789"/>
            <a:ext cx="3120000" cy="2340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716789"/>
            <a:ext cx="3120000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ym typeface="+mn-ea"/>
              </a:rPr>
              <a:t>6.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Why 60 GHz?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3068960"/>
            <a:ext cx="7772400" cy="3321794"/>
          </a:xfrm>
        </p:spPr>
        <p:txBody>
          <a:bodyPr/>
          <a:lstStyle/>
          <a:p>
            <a:pPr marL="182563" lvl="2" indent="-182563" algn="just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Generally, DMG sensing PPDU will have a similar structure as above. </a:t>
            </a:r>
          </a:p>
          <a:p>
            <a:pPr marL="182563" lvl="2" indent="-182563" algn="just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</a:t>
            </a: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Preamble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and Data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part will be sent to the sensing receiver along the LOS(or best path) and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</a:t>
            </a: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TRN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sent to different directions for sensing.</a:t>
            </a:r>
          </a:p>
          <a:p>
            <a:pPr marL="182563" lvl="2" indent="-182563" algn="just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 the proposed approach, the sensing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responder/receiver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is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not able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achieve the correct channel measurement (and perform sensing) based on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TRN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it is only able to get the channel estimation result with the preamble.  </a:t>
            </a:r>
          </a:p>
          <a:p>
            <a:pPr marL="182563" lvl="2" indent="-182563" algn="just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But please note: </a:t>
            </a:r>
          </a:p>
          <a:p>
            <a:pPr marL="539750" lvl="3" indent="-285750" algn="just">
              <a:buFont typeface="微软雅黑" panose="020B0503020204020204" pitchFamily="34" charset="-122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although the receiver is still able to get the correct channel measurement result with the preamble, the information is very limited (just one direction). </a:t>
            </a:r>
          </a:p>
          <a:p>
            <a:pPr marL="539750" lvl="3" indent="-285750" algn="just">
              <a:buFont typeface="微软雅黑" panose="020B0503020204020204" pitchFamily="34" charset="-122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and, if the best path is the LOS or near LOS, sensing performance degrades a lot near the LOS due to the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poor sensing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geometry (the triangle of transmitter, target and receiver). When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bistatic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angle approaches 180°, this is a typical forward scattering mode and the estimation of range and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oppler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is degraded.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2" algn="just"/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67725" y="6475413"/>
            <a:ext cx="76200" cy="184150"/>
          </a:xfrm>
        </p:spPr>
        <p:txBody>
          <a:bodyPr/>
          <a:lstStyle/>
          <a:p>
            <a:pPr>
              <a:defRPr/>
            </a:pPr>
            <a:r>
              <a:rPr lang="en-GB"/>
              <a:t>,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8</a:t>
            </a:fld>
            <a:endParaRPr lang="en-GB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1491757"/>
            <a:ext cx="2581893" cy="150337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793297"/>
            <a:ext cx="4693594" cy="12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A approach that can fulfill encrypted measurement at 60 GHz is proposed in this contribution. </a:t>
            </a: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With the 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proposed </a:t>
            </a:r>
            <a:r>
              <a:rPr lang="en-US" sz="1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approach, </a:t>
            </a:r>
            <a:endParaRPr lang="en-US" sz="1800" b="0" dirty="0" smtClean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lvl="1"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600" b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Only </a:t>
            </a:r>
            <a:r>
              <a:rPr lang="en-US" sz="1600" b="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sensing initiator/transmitter can ge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t the </a:t>
            </a:r>
            <a:r>
              <a:rPr lang="en-US" sz="1600" dirty="0" smtClean="0">
                <a:solidFill>
                  <a:srgbClr val="0000FF"/>
                </a:solidFill>
                <a:cs typeface="Times New Roman" panose="02020603050405020304" pitchFamily="18" charset="0"/>
                <a:sym typeface="+mn-ea"/>
              </a:rPr>
              <a:t>r</a:t>
            </a:r>
            <a:r>
              <a:rPr lang="en-US" altLang="zh-CN" sz="1600" dirty="0" smtClean="0">
                <a:solidFill>
                  <a:srgbClr val="0000FF"/>
                </a:solidFill>
                <a:cs typeface="Times New Roman" panose="02020603050405020304" pitchFamily="18" charset="0"/>
                <a:sym typeface="+mn-ea"/>
              </a:rPr>
              <a:t>eal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  <a:sym typeface="+mn-ea"/>
              </a:rPr>
              <a:t>sensing result </a:t>
            </a:r>
            <a:endParaRPr lang="en-US" sz="1600" b="0" dirty="0" smtClean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lvl="1"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T</a:t>
            </a:r>
            <a:r>
              <a:rPr lang="en-US" sz="1600" b="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he </a:t>
            </a:r>
            <a:r>
              <a:rPr lang="en-US" sz="16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sensing </a:t>
            </a:r>
            <a:r>
              <a:rPr lang="en-US" sz="1600" b="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  <a:sym typeface="+mn-ea"/>
              </a:rPr>
              <a:t>responder/receiver and the unintended STAs </a:t>
            </a:r>
            <a:r>
              <a:rPr lang="en-US" altLang="zh-CN" sz="1600" dirty="0" smtClean="0">
                <a:solidFill>
                  <a:srgbClr val="0000FF"/>
                </a:solidFill>
                <a:cs typeface="Times New Roman" panose="02020603050405020304" pitchFamily="18" charset="0"/>
                <a:sym typeface="+mn-ea"/>
              </a:rPr>
              <a:t>is not able to interpret the sensing.</a:t>
            </a:r>
            <a:endParaRPr lang="en-US" sz="1600" b="0" dirty="0" smtClean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lvl="1"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sz="1800" b="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sz="1800" b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This approach would also address privacy requirements of the measurements.</a:t>
            </a:r>
          </a:p>
          <a:p>
            <a:pPr algn="just" defTabSz="448945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sz="1800" dirty="0" err="1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2022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05825" y="6475413"/>
            <a:ext cx="38100" cy="184150"/>
          </a:xfrm>
        </p:spPr>
        <p:txBody>
          <a:bodyPr/>
          <a:lstStyle/>
          <a:p>
            <a:pPr>
              <a:defRPr/>
            </a:pPr>
            <a:r>
              <a:rPr lang="en-GB"/>
              <a:t>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9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8608</TotalTime>
  <Words>1069</Words>
  <Application>Microsoft Office PowerPoint</Application>
  <PresentationFormat>全屏显示(4:3)</PresentationFormat>
  <Paragraphs>183</Paragraphs>
  <Slides>11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굴림</vt:lpstr>
      <vt:lpstr>Qualcomm Office Regular</vt:lpstr>
      <vt:lpstr>Qualcomm Regular</vt:lpstr>
      <vt:lpstr>宋体</vt:lpstr>
      <vt:lpstr>微软雅黑</vt:lpstr>
      <vt:lpstr>Arial</vt:lpstr>
      <vt:lpstr>Times New Roman</vt:lpstr>
      <vt:lpstr>Wingdings</vt:lpstr>
      <vt:lpstr>802-11-Submission</vt:lpstr>
      <vt:lpstr>Visio</vt:lpstr>
      <vt:lpstr>Encrypted measurement in WLAN sensing at 60GHz</vt:lpstr>
      <vt:lpstr>Outline </vt:lpstr>
      <vt:lpstr>1. Abstract </vt:lpstr>
      <vt:lpstr>2. Security problem in WLAN sensing</vt:lpstr>
      <vt:lpstr>3. Channel estimation in WLAN sensing  </vt:lpstr>
      <vt:lpstr>4. How can we realize it in WLAN sensing ?  </vt:lpstr>
      <vt:lpstr>5. Simulation validation  </vt:lpstr>
      <vt:lpstr>6. Why 60 GHz?</vt:lpstr>
      <vt:lpstr>7. Summary </vt:lpstr>
      <vt:lpstr>SP</vt:lpstr>
      <vt:lpstr>Backup: secure LTF procedure in 11az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durui (D)</cp:lastModifiedBy>
  <cp:revision>683</cp:revision>
  <dcterms:created xsi:type="dcterms:W3CDTF">2020-05-25T03:58:00Z</dcterms:created>
  <dcterms:modified xsi:type="dcterms:W3CDTF">2022-03-28T03:23:16Z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2020-08-16 16:39:07Z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KSOProductBuildVer">
    <vt:lpwstr>2052-11.1.0.10938</vt:lpwstr>
  </property>
  <property fmtid="{D5CDD505-2E9C-101B-9397-08002B2CF9AE}" pid="9" name="ICV">
    <vt:lpwstr>EF38F6E82D28435BAB69DC319BEAB184</vt:lpwstr>
  </property>
  <property fmtid="{D5CDD505-2E9C-101B-9397-08002B2CF9AE}" pid="10" name="_2015_ms_pID_725343">
    <vt:lpwstr>(3)QNvBCtJii5h5Ox8DZV0Qi3q5ee1bTyrBy9pTpBRyrz8IyeknDFz3HB5K1Tagkf0NqSivOJfC
b/MalguucIRpXHfvw76OSirOXWuPQHRGyi9Vzhzq+QljOh5yaR1NptxAnt8QWVwQ3L12Dj0l
CZZRBpQ3mzmhinAnpspwRaSfeFsb1qyPLL5VYERvQZm0HxlGqjtPs3X0gDbeLUE3K2StRUKG
bcIbnJU/juFTHQU1lN</vt:lpwstr>
  </property>
  <property fmtid="{D5CDD505-2E9C-101B-9397-08002B2CF9AE}" pid="11" name="_2015_ms_pID_7253431">
    <vt:lpwstr>4UIiNgmq+F9RjKp7vfsq92ldSCirv3PsiXLanP4t8bUpSd8aL+mLON
ev5hEIEzWJyJGA+raPjltngZ9i8ncw9M2WnWFm3yLMM1YnQeI7FDD5iaq2IdkJOoSTji+Xyv
2jQdSkTds3rNidbLtfCRaTt1KUAuUsAOtOuIQw38o728UKCKOQ1m9UfwYB6leLaJM39qC8ee
rghBjElz/ZJAFnR3ljO0x8sAQaNGU5wXGdun</vt:lpwstr>
  </property>
  <property fmtid="{D5CDD505-2E9C-101B-9397-08002B2CF9AE}" pid="12" name="_2015_ms_pID_7253432">
    <vt:lpwstr>CA==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1647218611</vt:lpwstr>
  </property>
</Properties>
</file>