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2" r:id="rId17"/>
    <p:sldId id="311" r:id="rId18"/>
    <p:sldId id="297" r:id="rId19"/>
    <p:sldId id="310" r:id="rId20"/>
    <p:sldId id="296" r:id="rId21"/>
    <p:sldId id="307" r:id="rId22"/>
    <p:sldId id="295"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112" d="100"/>
          <a:sy n="112" d="100"/>
        </p:scale>
        <p:origin x="126" y="22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21</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449872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802.11-22/0539r1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435-00-00bh-open-issues-from-issues-tracking.pptx" TargetMode="External"/><Relationship Id="rId4" Type="http://schemas.openxmlformats.org/officeDocument/2006/relationships/hyperlink" Target="https://mentor.ieee.org/802.11/dcn/21/11-21-0332-33-00bh-issues-tracking.doc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26" Type="http://schemas.openxmlformats.org/officeDocument/2006/relationships/hyperlink" Target="https://mentor.ieee.org/802.11/dcn/22/11-22-0473-00-00bh-rule-based-random-mac-sta-identification.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157-03-00bh-mac-address-designation-maad.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5" Type="http://schemas.openxmlformats.org/officeDocument/2006/relationships/hyperlink" Target="https://mentor.ieee.org/802.11/dcn/22/11-22-0427-04-00bh-maad-mac-2-text.docx" TargetMode="External"/><Relationship Id="rId2" Type="http://schemas.openxmlformats.org/officeDocument/2006/relationships/notesSlide" Target="../notesSlides/notesSlide8.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8-03-00bh-sta-generated-device-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4-01-00bh-maad-mac-2-presentat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187-02-00bh-network-generated-device-id.doc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482-01-00bh-annex-for-opaque-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301-02-00bh-maad-mac-text.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TGbh-agenda-2022-March-29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2022-03-29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28"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29 March 2022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457200" indent="-457200">
              <a:lnSpc>
                <a:spcPct val="90000"/>
              </a:lnSpc>
              <a:spcBef>
                <a:spcPts val="0"/>
              </a:spcBef>
              <a:spcAft>
                <a:spcPts val="600"/>
              </a:spcAft>
              <a:buFont typeface="Arial" panose="020B0604020202020204" pitchFamily="34" charset="0"/>
              <a:buChar char="•"/>
              <a:defRPr/>
            </a:pPr>
            <a:r>
              <a:rPr lang="en-US" dirty="0"/>
              <a:t>Issues Tracking: </a:t>
            </a:r>
            <a:r>
              <a:rPr lang="en-US" b="0" dirty="0">
                <a:hlinkClick r:id="rId3"/>
              </a:rPr>
              <a:t>11-21/0332r30</a:t>
            </a:r>
            <a:r>
              <a:rPr lang="en-US" b="0" dirty="0"/>
              <a:t> </a:t>
            </a:r>
            <a:endParaRPr lang="en-US" sz="2400" dirty="0"/>
          </a:p>
          <a:p>
            <a:pPr marL="457200" indent="-457200">
              <a:lnSpc>
                <a:spcPct val="90000"/>
              </a:lnSpc>
              <a:spcBef>
                <a:spcPts val="0"/>
              </a:spcBef>
              <a:spcAft>
                <a:spcPts val="600"/>
              </a:spcAft>
              <a:buFont typeface="Arial" panose="020B0604020202020204" pitchFamily="34" charset="0"/>
              <a:buChar char="•"/>
              <a:defRPr/>
            </a:pPr>
            <a:r>
              <a:rPr lang="en-US" dirty="0"/>
              <a:t>Contributions: </a:t>
            </a:r>
          </a:p>
          <a:p>
            <a:pPr marL="857250" lvl="1" indent="-457200">
              <a:lnSpc>
                <a:spcPct val="90000"/>
              </a:lnSpc>
              <a:spcBef>
                <a:spcPts val="0"/>
              </a:spcBef>
              <a:spcAft>
                <a:spcPts val="600"/>
              </a:spcAft>
              <a:buFont typeface="Arial" panose="020B0604020202020204" pitchFamily="34" charset="0"/>
              <a:buChar char="•"/>
              <a:defRPr/>
            </a:pPr>
            <a:r>
              <a:rPr lang="en-US" sz="2400" dirty="0">
                <a:hlinkClick r:id="rId4"/>
              </a:rPr>
              <a:t>11-21/0332r33</a:t>
            </a:r>
            <a:r>
              <a:rPr lang="en-US" sz="2400" dirty="0"/>
              <a:t>: Issues tracking update proposal (Jay Yang)</a:t>
            </a:r>
          </a:p>
          <a:p>
            <a:pPr marL="457200" indent="-457200">
              <a:lnSpc>
                <a:spcPct val="90000"/>
              </a:lnSpc>
              <a:spcBef>
                <a:spcPts val="0"/>
              </a:spcBef>
              <a:spcAft>
                <a:spcPts val="600"/>
              </a:spcAft>
              <a:buFont typeface="Arial" panose="020B0604020202020204" pitchFamily="34" charset="0"/>
              <a:buChar char="•"/>
              <a:defRPr/>
            </a:pPr>
            <a:r>
              <a:rPr lang="en-US" dirty="0"/>
              <a:t>Way forward toward Draft / Timeline review</a:t>
            </a:r>
          </a:p>
          <a:p>
            <a:pPr marL="457200" indent="-457200">
              <a:lnSpc>
                <a:spcPct val="90000"/>
              </a:lnSpc>
              <a:spcBef>
                <a:spcPts val="0"/>
              </a:spcBef>
              <a:spcAft>
                <a:spcPts val="600"/>
              </a:spcAft>
              <a:buFont typeface="Arial" panose="020B0604020202020204" pitchFamily="34" charset="0"/>
              <a:buChar char="•"/>
              <a:defRPr/>
            </a:pPr>
            <a:r>
              <a:rPr lang="en-US" dirty="0"/>
              <a:t>Review of Issues Tracking uncovered items (margin comments, etc.)</a:t>
            </a:r>
            <a:r>
              <a:rPr lang="en-US" dirty="0">
                <a:hlinkClick r:id="rId5"/>
              </a:rPr>
              <a:t> 11-22/0435r0</a:t>
            </a:r>
            <a:r>
              <a:rPr lang="en-US" dirty="0"/>
              <a:t> </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457200" indent="-457200">
              <a:lnSpc>
                <a:spcPct val="90000"/>
              </a:lnSpc>
              <a:spcBef>
                <a:spcPts val="0"/>
              </a:spcBef>
              <a:spcAft>
                <a:spcPts val="600"/>
              </a:spcAft>
              <a:buFont typeface="Arial" panose="020B0604020202020204" pitchFamily="34" charset="0"/>
              <a:buChar char="•"/>
              <a:defRPr/>
            </a:pPr>
            <a:r>
              <a:rPr lang="en-US" dirty="0"/>
              <a:t>Next meetings: </a:t>
            </a:r>
          </a:p>
          <a:p>
            <a:pPr marL="857250" lvl="1" indent="-457200">
              <a:lnSpc>
                <a:spcPct val="90000"/>
              </a:lnSpc>
              <a:spcBef>
                <a:spcPts val="0"/>
              </a:spcBef>
              <a:spcAft>
                <a:spcPts val="600"/>
              </a:spcAft>
              <a:buFont typeface="Arial" panose="020B0604020202020204" pitchFamily="34" charset="0"/>
              <a:buChar char="•"/>
              <a:defRPr/>
            </a:pPr>
            <a:r>
              <a:rPr lang="en-US" dirty="0"/>
              <a:t>April 7, 19:00 ET, April 12, 9:00 ET, April 22, 19:00 ET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Way forward</a:t>
            </a:r>
            <a:endParaRPr lang="en-GB" sz="3600" dirty="0"/>
          </a:p>
        </p:txBody>
      </p:sp>
      <p:sp>
        <p:nvSpPr>
          <p:cNvPr id="4098" name="Rectangle 2"/>
          <p:cNvSpPr>
            <a:spLocks noGrp="1" noChangeArrowheads="1"/>
          </p:cNvSpPr>
          <p:nvPr>
            <p:ph idx="1"/>
          </p:nvPr>
        </p:nvSpPr>
        <p:spPr>
          <a:xfrm>
            <a:off x="533400" y="1219200"/>
            <a:ext cx="112014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000" dirty="0"/>
              <a:t>Is a solution needed/appropriate at Layer 2?</a:t>
            </a:r>
          </a:p>
          <a:p>
            <a:pPr marL="457200" indent="-457200">
              <a:lnSpc>
                <a:spcPct val="90000"/>
              </a:lnSpc>
              <a:spcBef>
                <a:spcPts val="0"/>
              </a:spcBef>
              <a:spcAft>
                <a:spcPts val="600"/>
              </a:spcAft>
              <a:buFont typeface="Arial" panose="020B0604020202020204" pitchFamily="34" charset="0"/>
              <a:buChar char="•"/>
              <a:defRPr/>
            </a:pPr>
            <a:r>
              <a:rPr lang="en-US" sz="2000" dirty="0"/>
              <a:t>Call for contribution, in support of Layer 2 solution - clarify the issues being addressed, and why layer 2</a:t>
            </a:r>
          </a:p>
          <a:p>
            <a:pPr marL="457200" indent="-457200">
              <a:lnSpc>
                <a:spcPct val="90000"/>
              </a:lnSpc>
              <a:spcBef>
                <a:spcPts val="0"/>
              </a:spcBef>
              <a:spcAft>
                <a:spcPts val="600"/>
              </a:spcAft>
              <a:buFont typeface="Arial" panose="020B0604020202020204" pitchFamily="34" charset="0"/>
              <a:buChar char="•"/>
              <a:defRPr/>
            </a:pPr>
            <a:r>
              <a:rPr lang="en-US" sz="2000" dirty="0"/>
              <a:t>Call for contribution on counter view – why is layer 2 inappropriate/not needed?</a:t>
            </a:r>
          </a:p>
          <a:p>
            <a:pPr marL="857250" lvl="1" indent="-457200">
              <a:lnSpc>
                <a:spcPct val="90000"/>
              </a:lnSpc>
              <a:spcBef>
                <a:spcPts val="0"/>
              </a:spcBef>
              <a:spcAft>
                <a:spcPts val="600"/>
              </a:spcAft>
              <a:buFont typeface="Arial" panose="020B0604020202020204" pitchFamily="34" charset="0"/>
              <a:buChar char="•"/>
              <a:defRPr/>
            </a:pPr>
            <a:r>
              <a:rPr lang="en-US" sz="1800" dirty="0"/>
              <a:t>Consider PAR: basis for this work, how/do we modify the PAR or decide to stop?</a:t>
            </a:r>
          </a:p>
          <a:p>
            <a:pPr marL="457200" indent="-457200">
              <a:lnSpc>
                <a:spcPct val="90000"/>
              </a:lnSpc>
              <a:spcBef>
                <a:spcPts val="0"/>
              </a:spcBef>
              <a:spcAft>
                <a:spcPts val="600"/>
              </a:spcAft>
              <a:buFont typeface="Arial" panose="020B0604020202020204" pitchFamily="34" charset="0"/>
              <a:buChar char="•"/>
              <a:defRPr/>
            </a:pPr>
            <a:r>
              <a:rPr lang="en-US" sz="2000" dirty="0"/>
              <a:t>Further discussion on proposed solutions – try to help the group come to stronger consensus</a:t>
            </a:r>
          </a:p>
          <a:p>
            <a:pPr marL="857250" lvl="1" indent="-457200">
              <a:lnSpc>
                <a:spcPct val="90000"/>
              </a:lnSpc>
              <a:spcBef>
                <a:spcPts val="0"/>
              </a:spcBef>
              <a:spcAft>
                <a:spcPts val="600"/>
              </a:spcAft>
              <a:buFont typeface="Arial" panose="020B0604020202020204" pitchFamily="34" charset="0"/>
              <a:buChar char="•"/>
              <a:defRPr/>
            </a:pPr>
            <a:r>
              <a:rPr lang="en-US" sz="1800" dirty="0"/>
              <a:t>Do we “choose 1 (or 2)” and stop there, or continue to consider adding other solutions – clarify the process</a:t>
            </a:r>
          </a:p>
          <a:p>
            <a:pPr marL="457200" indent="-457200">
              <a:lnSpc>
                <a:spcPct val="90000"/>
              </a:lnSpc>
              <a:spcBef>
                <a:spcPts val="0"/>
              </a:spcBef>
              <a:spcAft>
                <a:spcPts val="600"/>
              </a:spcAft>
              <a:buFont typeface="Arial" panose="020B0604020202020204" pitchFamily="34" charset="0"/>
              <a:buChar char="•"/>
              <a:defRPr/>
            </a:pPr>
            <a:r>
              <a:rPr lang="en-US" sz="2000" dirty="0"/>
              <a:t>Connect the proposals to the metrics, more clearly</a:t>
            </a:r>
          </a:p>
          <a:p>
            <a:pPr marL="857250" lvl="1" indent="-457200">
              <a:lnSpc>
                <a:spcPct val="90000"/>
              </a:lnSpc>
              <a:spcBef>
                <a:spcPts val="0"/>
              </a:spcBef>
              <a:spcAft>
                <a:spcPts val="600"/>
              </a:spcAft>
              <a:buFont typeface="Arial" panose="020B0604020202020204" pitchFamily="34" charset="0"/>
              <a:buChar char="•"/>
              <a:defRPr/>
            </a:pPr>
            <a:r>
              <a:rPr lang="en-US" sz="1800" dirty="0"/>
              <a:t>Review the Issues Tracking document matrices w/analysis</a:t>
            </a:r>
          </a:p>
          <a:p>
            <a:pPr marL="457200" indent="-457200">
              <a:lnSpc>
                <a:spcPct val="90000"/>
              </a:lnSpc>
              <a:spcBef>
                <a:spcPts val="0"/>
              </a:spcBef>
              <a:spcAft>
                <a:spcPts val="600"/>
              </a:spcAft>
              <a:buFont typeface="Arial" panose="020B0604020202020204" pitchFamily="34" charset="0"/>
              <a:buChar char="•"/>
              <a:defRPr/>
            </a:pPr>
            <a:r>
              <a:rPr lang="en-US" sz="2000" dirty="0"/>
              <a:t>Find items with consensus on what is desired/required in solution(s)</a:t>
            </a:r>
          </a:p>
          <a:p>
            <a:pPr marL="457200" indent="-457200">
              <a:lnSpc>
                <a:spcPct val="90000"/>
              </a:lnSpc>
              <a:spcBef>
                <a:spcPts val="0"/>
              </a:spcBef>
              <a:spcAft>
                <a:spcPts val="600"/>
              </a:spcAft>
              <a:buFont typeface="Arial" panose="020B0604020202020204" pitchFamily="34" charset="0"/>
              <a:buChar char="•"/>
              <a:defRPr/>
            </a:pPr>
            <a:r>
              <a:rPr lang="en-US" sz="2000" dirty="0"/>
              <a:t>Put multiple solutions in the draft, and get broader WG feedback?</a:t>
            </a:r>
          </a:p>
          <a:p>
            <a:pPr marL="857250" lvl="1" indent="-457200">
              <a:lnSpc>
                <a:spcPct val="90000"/>
              </a:lnSpc>
              <a:spcBef>
                <a:spcPts val="0"/>
              </a:spcBef>
              <a:spcAft>
                <a:spcPts val="600"/>
              </a:spcAft>
              <a:buFont typeface="Arial" panose="020B0604020202020204" pitchFamily="34" charset="0"/>
              <a:buChar char="•"/>
              <a:defRPr/>
            </a:pPr>
            <a:r>
              <a:rPr lang="en-US" sz="1800" dirty="0"/>
              <a:t>We may need multiple solutions to cover the issues, anyway</a:t>
            </a:r>
          </a:p>
          <a:p>
            <a:pPr marL="457200" indent="-457200">
              <a:lnSpc>
                <a:spcPct val="90000"/>
              </a:lnSpc>
              <a:spcBef>
                <a:spcPts val="0"/>
              </a:spcBef>
              <a:spcAft>
                <a:spcPts val="600"/>
              </a:spcAft>
              <a:buFont typeface="Arial" panose="020B0604020202020204" pitchFamily="34" charset="0"/>
              <a:buChar char="•"/>
              <a:defRPr/>
            </a:pPr>
            <a:r>
              <a:rPr lang="en-US" sz="2000" dirty="0"/>
              <a:t>Focus on a few issues/points, such as RSN networks and post-association?  Captive portal?</a:t>
            </a:r>
          </a:p>
          <a:p>
            <a:pPr marL="857250" lvl="1" indent="-457200">
              <a:lnSpc>
                <a:spcPct val="90000"/>
              </a:lnSpc>
              <a:spcBef>
                <a:spcPts val="0"/>
              </a:spcBef>
              <a:spcAft>
                <a:spcPts val="600"/>
              </a:spcAft>
              <a:buFont typeface="Arial" panose="020B0604020202020204" pitchFamily="34" charset="0"/>
              <a:buChar char="•"/>
              <a:defRPr/>
            </a:pPr>
            <a:r>
              <a:rPr lang="en-US" sz="1600" dirty="0"/>
              <a:t>Could fragment the support though.  Is it better to cover more/all issues?</a:t>
            </a:r>
          </a:p>
          <a:p>
            <a:pPr marL="857250" lvl="1" indent="-457200">
              <a:lnSpc>
                <a:spcPct val="90000"/>
              </a:lnSpc>
              <a:spcBef>
                <a:spcPts val="0"/>
              </a:spcBef>
              <a:spcAft>
                <a:spcPts val="600"/>
              </a:spcAft>
              <a:buFont typeface="Arial" panose="020B0604020202020204" pitchFamily="34" charset="0"/>
              <a:buChar char="•"/>
              <a:defRPr/>
            </a:pPr>
            <a:r>
              <a:rPr lang="en-US" sz="1600" dirty="0"/>
              <a:t>Consider a step-by-step approach: start with a focused solution, and continue work to broaden with additional issue coverage</a:t>
            </a:r>
          </a:p>
          <a:p>
            <a:pPr marL="457200" indent="-457200">
              <a:lnSpc>
                <a:spcPct val="90000"/>
              </a:lnSpc>
              <a:spcBef>
                <a:spcPts val="0"/>
              </a:spcBef>
              <a:spcAft>
                <a:spcPts val="600"/>
              </a:spcAft>
              <a:buFont typeface="Arial" panose="020B0604020202020204" pitchFamily="34" charset="0"/>
              <a:buChar char="•"/>
              <a:defRPr/>
            </a:pP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160789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609600" y="648492"/>
            <a:ext cx="10744200" cy="5826921"/>
          </a:xfrm>
          <a:ln/>
        </p:spPr>
        <p:txBody>
          <a:bodyPr/>
          <a:lstStyle/>
          <a:p>
            <a:pPr marL="0" indent="0">
              <a:lnSpc>
                <a:spcPct val="90000"/>
              </a:lnSpc>
              <a:spcBef>
                <a:spcPts val="0"/>
              </a:spcBef>
              <a:spcAft>
                <a:spcPts val="0"/>
              </a:spcAft>
              <a:defRPr/>
            </a:pPr>
            <a:r>
              <a:rPr lang="en-US" altLang="en-US" dirty="0">
                <a:solidFill>
                  <a:schemeClr val="tx1"/>
                </a:solidFill>
              </a:rPr>
              <a:t>Solution 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lvl="1">
              <a:lnSpc>
                <a:spcPct val="90000"/>
              </a:lnSpc>
              <a:spcBef>
                <a:spcPts val="0"/>
              </a:spcBef>
              <a:spcAft>
                <a:spcPts val="300"/>
              </a:spcAft>
              <a:buFont typeface="Arial" panose="020B0604020202020204" pitchFamily="34" charset="0"/>
              <a:buChar char="•"/>
              <a:defRPr/>
            </a:pPr>
            <a:r>
              <a:rPr lang="en-US" sz="1400" b="1" dirty="0">
                <a:hlinkClick r:id="rId19"/>
              </a:rPr>
              <a:t>11-22/0482r1</a:t>
            </a:r>
            <a:r>
              <a:rPr lang="en-US" sz="1400" b="1" dirty="0"/>
              <a:t>: Annex Text for Opaque Device ID (</a:t>
            </a:r>
            <a:r>
              <a:rPr lang="en-US" sz="1400" b="1" u="sng" dirty="0"/>
              <a:t>not reviewed yet)</a:t>
            </a:r>
            <a:endParaRPr lang="en-US" altLang="en-US" sz="1400" dirty="0">
              <a:solidFill>
                <a:schemeClr val="tx1"/>
              </a:solidFill>
            </a:endParaRP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1"/>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2"/>
              </a:rPr>
              <a:t>11-22/0301r2</a:t>
            </a:r>
            <a:r>
              <a:rPr lang="en-US" altLang="en-US" sz="1400" b="1" dirty="0">
                <a:solidFill>
                  <a:schemeClr val="tx1"/>
                </a:solidFill>
              </a:rPr>
              <a:t>: MAAD MAC text (reviewed Mar 3</a:t>
            </a:r>
            <a:r>
              <a:rPr lang="en-US" altLang="en-US" sz="1400" b="1" u="sng" dirty="0">
                <a:solidFill>
                  <a:schemeClr val="tx1"/>
                </a:solidFill>
              </a:rPr>
              <a:t>, updated</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3"/>
              </a:rPr>
              <a:t>11-22/0187r2</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4"/>
              </a:rPr>
              <a:t>11-22/0424r1</a:t>
            </a:r>
            <a:r>
              <a:rPr lang="en-US" altLang="en-US" sz="1400" dirty="0">
                <a:solidFill>
                  <a:schemeClr val="tx1"/>
                </a:solidFill>
              </a:rPr>
              <a:t>: MAAD MAC 2 (reviewed Mar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5"/>
              </a:rPr>
              <a:t>11-22/0427r4</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bg2"/>
                </a:solidFill>
                <a:hlinkClick r:id="rId26"/>
              </a:rPr>
              <a:t>11-22/0473r0</a:t>
            </a:r>
            <a:r>
              <a:rPr lang="en-US" altLang="en-US" sz="1400" b="1" dirty="0">
                <a:solidFill>
                  <a:schemeClr val="tx1"/>
                </a:solidFill>
              </a:rPr>
              <a:t>: Rule-based random MAC STA identification</a:t>
            </a:r>
          </a:p>
          <a:p>
            <a:pPr>
              <a:lnSpc>
                <a:spcPct val="90000"/>
              </a:lnSpc>
              <a:spcBef>
                <a:spcPts val="0"/>
              </a:spcBef>
              <a:spcAft>
                <a:spcPts val="300"/>
              </a:spcAft>
              <a:buFont typeface="Arial" panose="020B0604020202020204" pitchFamily="34" charset="0"/>
              <a:buChar char="•"/>
              <a:defRPr/>
            </a:pPr>
            <a:endParaRPr lang="en-US" altLang="en-US" sz="1800"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556745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29 March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0000"/>
                </a:highlight>
              </a:rPr>
              <a:t>Jan 2022</a:t>
            </a:r>
          </a:p>
          <a:p>
            <a:pPr lvl="1" algn="just">
              <a:spcBef>
                <a:spcPts val="0"/>
              </a:spcBef>
            </a:pPr>
            <a:r>
              <a:rPr lang="en-US" altLang="zh-CN" sz="2400" dirty="0"/>
              <a:t>Initial Letter Ballot (D1.0)		</a:t>
            </a:r>
            <a:r>
              <a:rPr lang="en-US" altLang="zh-CN" sz="2400" dirty="0">
                <a:highlight>
                  <a:srgbClr val="FF0000"/>
                </a:highlight>
              </a:rPr>
              <a:t>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b="0" dirty="0">
                <a:hlinkClick r:id="rId3"/>
              </a:rPr>
              <a:t>11-21/0332r30</a:t>
            </a:r>
            <a:r>
              <a:rPr lang="en-US" sz="2800" b="0" dirty="0"/>
              <a:t> </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29 March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12297</TotalTime>
  <Words>2779</Words>
  <Application>Microsoft Office PowerPoint</Application>
  <PresentationFormat>Widescreen</PresentationFormat>
  <Paragraphs>263</Paragraphs>
  <Slides>23</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Office Theme</vt:lpstr>
      <vt:lpstr>Document</vt:lpstr>
      <vt:lpstr>TGbh-agenda-2022-March-29</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29 March 2022</vt:lpstr>
      <vt:lpstr>TGbh Way forward</vt:lpstr>
      <vt:lpstr>PowerPoint Presentation</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160</cp:revision>
  <cp:lastPrinted>1601-01-01T00:00:00Z</cp:lastPrinted>
  <dcterms:created xsi:type="dcterms:W3CDTF">2021-01-26T19:12:38Z</dcterms:created>
  <dcterms:modified xsi:type="dcterms:W3CDTF">2022-03-29T14:43:39Z</dcterms:modified>
</cp:coreProperties>
</file>