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909" r:id="rId18"/>
    <p:sldId id="911" r:id="rId19"/>
    <p:sldId id="912" r:id="rId20"/>
    <p:sldId id="913" r:id="rId21"/>
    <p:sldId id="914" r:id="rId22"/>
    <p:sldId id="905" r:id="rId23"/>
    <p:sldId id="844" r:id="rId24"/>
    <p:sldId id="855" r:id="rId25"/>
    <p:sldId id="864" r:id="rId26"/>
    <p:sldId id="906" r:id="rId27"/>
    <p:sldId id="907" r:id="rId28"/>
    <p:sldId id="908" r:id="rId29"/>
    <p:sldId id="910" r:id="rId30"/>
    <p:sldId id="915" r:id="rId31"/>
    <p:sldId id="846" r:id="rId32"/>
    <p:sldId id="842" r:id="rId33"/>
    <p:sldId id="916"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5" autoAdjust="0"/>
    <p:restoredTop sz="94075" autoAdjust="0"/>
  </p:normalViewPr>
  <p:slideViewPr>
    <p:cSldViewPr>
      <p:cViewPr varScale="1">
        <p:scale>
          <a:sx n="89" d="100"/>
          <a:sy n="89" d="100"/>
        </p:scale>
        <p:origin x="110" y="14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00851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033718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035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08733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92087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7421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70542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09634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3717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smtClean="0"/>
              <a:t>Do you agree to </a:t>
            </a:r>
            <a:r>
              <a:rPr lang="en-US" altLang="zh-CN" dirty="0" smtClean="0"/>
              <a:t>instruct the </a:t>
            </a:r>
            <a:r>
              <a:rPr lang="en-US" altLang="zh-CN" dirty="0" err="1" smtClean="0"/>
              <a:t>TGbf</a:t>
            </a:r>
            <a:r>
              <a:rPr lang="en-US" altLang="zh-CN" dirty="0" smtClean="0"/>
              <a:t> editor to prepare </a:t>
            </a:r>
            <a:r>
              <a:rPr lang="en-US" altLang="zh-CN" dirty="0" err="1" smtClean="0"/>
              <a:t>TGbf</a:t>
            </a:r>
            <a:r>
              <a:rPr lang="en-US" altLang="zh-CN" dirty="0" smtClean="0"/>
              <a:t> D0.1 and launch a 30-day comment collection on </a:t>
            </a:r>
            <a:r>
              <a:rPr lang="en-US" altLang="zh-CN" dirty="0" err="1" smtClean="0"/>
              <a:t>TGbf</a:t>
            </a:r>
            <a:r>
              <a:rPr lang="en-US" altLang="zh-CN" dirty="0" smtClean="0"/>
              <a:t> D0.1?</a:t>
            </a:r>
            <a:endParaRPr lang="zh-CN" altLang="en-US" dirty="0"/>
          </a:p>
        </p:txBody>
      </p:sp>
    </p:spTree>
    <p:extLst>
      <p:ext uri="{BB962C8B-B14F-4D97-AF65-F5344CB8AC3E}">
        <p14:creationId xmlns:p14="http://schemas.microsoft.com/office/powerpoint/2010/main" val="820737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8872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802.11-22/0502r7</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2021-03-16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82715886"/>
              </p:ext>
            </p:extLst>
          </p:nvPr>
        </p:nvGraphicFramePr>
        <p:xfrm>
          <a:off x="3733800" y="1495679"/>
          <a:ext cx="8305801" cy="269051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22/0401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Security Requirements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PDT-DMG-Multi-Static-Instance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Fractional Scaling Factor for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983868409"/>
              </p:ext>
            </p:extLst>
          </p:nvPr>
        </p:nvGraphicFramePr>
        <p:xfrm>
          <a:off x="3733800" y="5334000"/>
          <a:ext cx="7162800" cy="9562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22/0327r1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PDT-Bi-Static-Sounding-and-BPR-Frame</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900441066"/>
              </p:ext>
            </p:extLst>
          </p:nvPr>
        </p:nvGraphicFramePr>
        <p:xfrm>
          <a:off x="3733800" y="1495679"/>
          <a:ext cx="8305801" cy="248707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22/0415</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NDP Selection for 802.11bf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the NDP format for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22/0423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DMG passive sensing based on A-BFT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Enrico </a:t>
                      </a:r>
                      <a:r>
                        <a:rPr lang="en-US" altLang="zh-CN" sz="1100" kern="1200" dirty="0" err="1" smtClean="0">
                          <a:solidFill>
                            <a:srgbClr val="00B050"/>
                          </a:solidFill>
                          <a:latin typeface="+mn-lt"/>
                          <a:ea typeface="+mn-ea"/>
                          <a:cs typeface="+mn-cs"/>
                        </a:rPr>
                        <a:t>Rantala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Zeku</a:t>
                      </a:r>
                      <a:r>
                        <a:rPr lang="en-US" altLang="zh-CN" sz="11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STA-STA sub7GHz WLAN sensing support by leveraging SBP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006599687"/>
              </p:ext>
            </p:extLst>
          </p:nvPr>
        </p:nvGraphicFramePr>
        <p:xfrm>
          <a:off x="3733800" y="5334000"/>
          <a:ext cx="7162800" cy="76809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21532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29733642"/>
              </p:ext>
            </p:extLst>
          </p:nvPr>
        </p:nvGraphicFramePr>
        <p:xfrm>
          <a:off x="3733800" y="1495679"/>
          <a:ext cx="8305801" cy="187674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22/0132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B050"/>
                          </a:solidFill>
                          <a:latin typeface="+mn-lt"/>
                          <a:ea typeface="+mn-ea"/>
                          <a:cs typeface="+mn-cs"/>
                        </a:rPr>
                        <a:t>Rui Du(Huawei)</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for DMG sensing </a:t>
                      </a:r>
                      <a:r>
                        <a:rPr lang="en-US" altLang="zh-CN" sz="1100" kern="1200" dirty="0" err="1" smtClean="0">
                          <a:solidFill>
                            <a:srgbClr val="00B050"/>
                          </a:solidFill>
                          <a:latin typeface="+mn-lt"/>
                          <a:ea typeface="+mn-ea"/>
                          <a:cs typeface="+mn-cs"/>
                        </a:rPr>
                        <a:t>monostatic</a:t>
                      </a:r>
                      <a:r>
                        <a:rPr lang="en-US" altLang="zh-CN" sz="1100" kern="1200" dirty="0" smtClean="0">
                          <a:solidFill>
                            <a:srgbClr val="00B050"/>
                          </a:solidFill>
                          <a:latin typeface="+mn-lt"/>
                          <a:ea typeface="+mn-ea"/>
                          <a:cs typeface="+mn-cs"/>
                        </a:rPr>
                        <a:t> configurations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Rui Du(Huawei)</a:t>
                      </a: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Dongguk</a:t>
                      </a:r>
                      <a:r>
                        <a:rPr lang="en-US" altLang="zh-CN" sz="1100" kern="1200" dirty="0" smtClean="0">
                          <a:solidFill>
                            <a:schemeClr val="tx1"/>
                          </a:solidFill>
                          <a:latin typeface="+mn-lt"/>
                          <a:ea typeface="+mn-ea"/>
                          <a:cs typeface="+mn-cs"/>
                        </a:rPr>
                        <a:t>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22/0506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Qinghua</a:t>
                      </a:r>
                      <a:r>
                        <a:rPr lang="en-US" altLang="zh-CN" sz="1100" kern="1200" dirty="0" smtClean="0">
                          <a:solidFill>
                            <a:srgbClr val="00B050"/>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Differential Quantization for CSI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chemeClr val="tx1"/>
                          </a:solidFill>
                          <a:latin typeface="+mn-lt"/>
                          <a:ea typeface="+mn-ea"/>
                          <a:cs typeface="+mn-cs"/>
                        </a:rPr>
                        <a:t>PDT STA to STA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043568249"/>
              </p:ext>
            </p:extLst>
          </p:nvPr>
        </p:nvGraphicFramePr>
        <p:xfrm>
          <a:off x="3733800" y="53340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PDT-DMG-Multi-Static-Instance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734540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272889503"/>
              </p:ext>
            </p:extLst>
          </p:nvPr>
        </p:nvGraphicFramePr>
        <p:xfrm>
          <a:off x="3733800" y="1495679"/>
          <a:ext cx="8305801" cy="221202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PDT STA to STA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22/0513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MLME - Part II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 Inc.)</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SBP and Motion 60</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Dongguk</a:t>
                      </a:r>
                      <a:r>
                        <a:rPr lang="en-US" altLang="zh-CN" sz="1100" kern="1200" dirty="0" smtClean="0">
                          <a:solidFill>
                            <a:srgbClr val="00B050"/>
                          </a:solidFill>
                          <a:latin typeface="+mn-lt"/>
                          <a:ea typeface="+mn-ea"/>
                          <a:cs typeface="+mn-cs"/>
                        </a:rPr>
                        <a:t>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40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15992698"/>
              </p:ext>
            </p:extLst>
          </p:nvPr>
        </p:nvGraphicFramePr>
        <p:xfrm>
          <a:off x="3733800" y="53340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31422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21, 22,         28, 29,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March        17,	  24,		31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354107183"/>
              </p:ext>
            </p:extLst>
          </p:nvPr>
        </p:nvGraphicFramePr>
        <p:xfrm>
          <a:off x="3733800" y="1495679"/>
          <a:ext cx="8305801" cy="163750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22/0533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Updated Proposal on CSI Formatting for the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for DMG passive sensing based on A-BFT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22/0544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Encrypted measurement in WLAN sensing at 60GHz</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331322624"/>
              </p:ext>
            </p:extLst>
          </p:nvPr>
        </p:nvGraphicFramePr>
        <p:xfrm>
          <a:off x="3733800" y="5029200"/>
          <a:ext cx="7162800" cy="11848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22/0524r1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 Inc.)</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SBP and Motion 60</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22/0521r1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PDT STA to STA Sensing</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22/0513r1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MLME - Part II</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319325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919018602"/>
              </p:ext>
            </p:extLst>
          </p:nvPr>
        </p:nvGraphicFramePr>
        <p:xfrm>
          <a:off x="3733800" y="1495679"/>
          <a:ext cx="8305801" cy="106297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22/0544</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Encrypted measurement in WLAN sensing at 60GHz</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Anirud</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Sahoo</a:t>
                      </a:r>
                      <a:r>
                        <a:rPr lang="en-US" altLang="zh-CN" sz="1100" kern="1200" dirty="0" smtClean="0">
                          <a:solidFill>
                            <a:schemeClr val="tx1"/>
                          </a:solidFill>
                          <a:latin typeface="+mn-lt"/>
                          <a:ea typeface="+mn-ea"/>
                          <a:cs typeface="+mn-cs"/>
                        </a:rPr>
                        <a:t> (NIST)</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chemeClr val="tx1"/>
                          </a:solidFill>
                          <a:latin typeface="+mn-lt"/>
                          <a:ea typeface="+mn-ea"/>
                          <a:cs typeface="+mn-cs"/>
                        </a:rPr>
                        <a:t>STA-STA WLAN Sensing: Scenarios and Signaling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777701206"/>
              </p:ext>
            </p:extLst>
          </p:nvPr>
        </p:nvGraphicFramePr>
        <p:xfrm>
          <a:off x="3733800" y="5029200"/>
          <a:ext cx="7162800" cy="101725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22/0132r4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461122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t>PAR approved		</a:t>
            </a:r>
            <a:r>
              <a:rPr lang="en-US" altLang="zh-CN" sz="1800" kern="0" dirty="0" smtClean="0"/>
              <a:t>	Sep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t>First TG meeting		</a:t>
            </a:r>
            <a:r>
              <a:rPr lang="en-US" altLang="zh-CN" sz="1800" kern="0" dirty="0" smtClean="0"/>
              <a:t>	Oct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5070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a:t>
            </a:r>
            <a:endParaRPr lang="zh-CN" altLang="zh-CN" sz="1600" kern="0" dirty="0">
              <a:solidFill>
                <a:srgbClr val="FF0000"/>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Deadline </a:t>
            </a:r>
            <a:r>
              <a:rPr lang="en-US" altLang="zh-CN" sz="1200" kern="0" dirty="0"/>
              <a:t>for sending the </a:t>
            </a:r>
            <a:r>
              <a:rPr lang="en-US" altLang="zh-CN" sz="1200" kern="0" dirty="0">
                <a:solidFill>
                  <a:srgbClr val="0000FF"/>
                </a:solidFill>
              </a:rPr>
              <a:t>Motion request</a:t>
            </a:r>
            <a:r>
              <a:rPr lang="en-US" altLang="zh-CN" sz="1200" kern="0" dirty="0"/>
              <a: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(“Move to Approve a 30-day comment collection on </a:t>
            </a:r>
            <a:r>
              <a:rPr lang="en-US" altLang="zh-CN" sz="1200" kern="0" dirty="0" err="1" smtClean="0"/>
              <a:t>TGbf</a:t>
            </a:r>
            <a:r>
              <a:rPr lang="en-US" altLang="zh-CN" sz="1200" kern="0" dirty="0" smtClean="0"/>
              <a:t> D0.1.”)</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March    </a:t>
            </a:r>
            <a:r>
              <a:rPr lang="en-US" altLang="zh-CN" sz="1400" dirty="0">
                <a:solidFill>
                  <a:srgbClr val="00B0F0"/>
                </a:solidFill>
                <a:cs typeface="Times New Roman" panose="02020603050405020304" pitchFamily="18" charset="0"/>
              </a:rPr>
              <a:t>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1745719287"/>
              </p:ext>
            </p:extLst>
          </p:nvPr>
        </p:nvGraphicFramePr>
        <p:xfrm>
          <a:off x="7620000" y="4803775"/>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To be </a:t>
            </a:r>
            <a:r>
              <a:rPr lang="en-US" altLang="zh-CN" sz="1800" b="1" dirty="0" smtClean="0">
                <a:cs typeface="Times New Roman" panose="02020603050405020304" pitchFamily="18" charset="0"/>
              </a:rPr>
              <a:t>Confirmed </a:t>
            </a:r>
            <a:r>
              <a:rPr lang="en-US" altLang="zh-CN" sz="1800" dirty="0" smtClean="0"/>
              <a:t>(In </a:t>
            </a:r>
            <a:r>
              <a:rPr lang="en-US" altLang="zh-CN" sz="1800" dirty="0"/>
              <a:t>North </a:t>
            </a:r>
            <a:r>
              <a:rPr lang="en-US" altLang="zh-CN" sz="1800" dirty="0" smtClean="0"/>
              <a:t>America, the </a:t>
            </a:r>
            <a:r>
              <a:rPr lang="en-US" altLang="zh-CN" sz="1800" dirty="0">
                <a:solidFill>
                  <a:srgbClr val="C00000"/>
                </a:solidFill>
              </a:rPr>
              <a:t>daylight saving </a:t>
            </a:r>
            <a:r>
              <a:rPr lang="en-US" altLang="zh-CN" sz="1800" dirty="0" smtClean="0">
                <a:solidFill>
                  <a:srgbClr val="C00000"/>
                </a:solidFill>
              </a:rPr>
              <a:t>start </a:t>
            </a:r>
            <a:r>
              <a:rPr lang="en-US" altLang="zh-CN" sz="1800" dirty="0"/>
              <a:t>on </a:t>
            </a:r>
            <a:r>
              <a:rPr lang="en-US" altLang="zh-CN" sz="1800" dirty="0">
                <a:solidFill>
                  <a:srgbClr val="C00000"/>
                </a:solidFill>
              </a:rPr>
              <a:t>March 13 </a:t>
            </a:r>
            <a:r>
              <a:rPr lang="en-US" altLang="zh-CN" sz="1800" dirty="0"/>
              <a:t>is considered) </a:t>
            </a:r>
            <a:r>
              <a:rPr lang="en-US" altLang="zh-CN" sz="1800" b="1" dirty="0" smtClean="0">
                <a:cs typeface="Times New Roman" panose="02020603050405020304" pitchFamily="18" charset="0"/>
              </a:rPr>
              <a:t>:</a:t>
            </a:r>
            <a:endParaRPr lang="en-US" altLang="zh-CN" sz="18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700" dirty="0"/>
          </a:p>
          <a:p>
            <a:pPr marL="400050" lvl="2" indent="0" algn="just">
              <a:spcBef>
                <a:spcPct val="0"/>
              </a:spcBef>
              <a:spcAft>
                <a:spcPts val="0"/>
              </a:spcAft>
              <a:buClr>
                <a:srgbClr val="000000"/>
              </a:buClr>
              <a:buNone/>
              <a:defRPr/>
            </a:pPr>
            <a:r>
              <a:rPr lang="en-US" altLang="zh-CN" sz="1400" b="1" dirty="0" smtClean="0"/>
              <a:t>May interim 2022 (May 8-13)</a:t>
            </a:r>
            <a:r>
              <a:rPr lang="en-US" altLang="zh-CN" sz="1400" dirty="0" smtClean="0">
                <a:cs typeface="Times New Roman" panose="02020603050405020304" pitchFamily="18" charset="0"/>
              </a:rPr>
              <a:t> </a:t>
            </a:r>
            <a:endParaRPr lang="en-US" altLang="zh-CN" sz="1400" b="1" dirty="0"/>
          </a:p>
          <a:p>
            <a:pPr marL="400050" lvl="2" indent="0" algn="just">
              <a:spcBef>
                <a:spcPct val="0"/>
              </a:spcBef>
              <a:spcAft>
                <a:spcPts val="0"/>
              </a:spcAft>
              <a:buClr>
                <a:srgbClr val="000000"/>
              </a:buClr>
              <a:buNone/>
              <a:defRPr/>
            </a:pPr>
            <a:endParaRPr lang="en-US" altLang="zh-CN" sz="1400" b="1" dirty="0" smtClean="0">
              <a:solidFill>
                <a:srgbClr val="FF0000"/>
              </a:solidFill>
              <a:cs typeface="Times New Roman" panose="02020603050405020304" pitchFamily="18" charset="0"/>
            </a:endParaRPr>
          </a:p>
          <a:p>
            <a:pPr marL="400050" lvl="2" indent="0" algn="just">
              <a:spcBef>
                <a:spcPct val="0"/>
              </a:spcBef>
              <a:spcAft>
                <a:spcPts val="0"/>
              </a:spcAft>
              <a:buClr>
                <a:srgbClr val="000000"/>
              </a:buClr>
              <a:buNone/>
              <a:defRPr/>
            </a:pPr>
            <a:r>
              <a:rPr lang="en-US" altLang="zh-CN" sz="1400" b="1" dirty="0" smtClean="0">
                <a:solidFill>
                  <a:srgbClr val="FF0000"/>
                </a:solidFill>
                <a:cs typeface="Times New Roman" panose="02020603050405020304" pitchFamily="18" charset="0"/>
              </a:rPr>
              <a:t>Option 1 </a:t>
            </a:r>
            <a:r>
              <a:rPr lang="en-US" altLang="zh-CN" sz="1400" dirty="0" smtClean="0">
                <a:solidFill>
                  <a:srgbClr val="FF0000"/>
                </a:solidFill>
                <a:cs typeface="Times New Roman" panose="02020603050405020304" pitchFamily="18" charset="0"/>
              </a:rPr>
              <a:t>(Same as March Plenary)</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10   </a:t>
            </a:r>
            <a:r>
              <a:rPr lang="en-US" altLang="zh-CN" sz="1400" dirty="0">
                <a:solidFill>
                  <a:srgbClr val="00B050"/>
                </a:solidFill>
                <a:cs typeface="Times New Roman" panose="02020603050405020304" pitchFamily="18" charset="0"/>
              </a:rPr>
              <a:t>(Tuesday</a:t>
            </a:r>
            <a:r>
              <a:rPr lang="en-US" altLang="zh-CN" sz="1400" dirty="0" smtClean="0">
                <a:solidFill>
                  <a:srgbClr val="00B050"/>
                </a:solidFill>
                <a:cs typeface="Times New Roman" panose="02020603050405020304" pitchFamily="18" charset="0"/>
              </a:rPr>
              <a:t>),		10am </a:t>
            </a:r>
            <a:r>
              <a:rPr lang="en-US" altLang="zh-CN" sz="1400" dirty="0">
                <a:solidFill>
                  <a:srgbClr val="00B050"/>
                </a:solidFill>
                <a:cs typeface="Times New Roman" panose="02020603050405020304" pitchFamily="18" charset="0"/>
              </a:rPr>
              <a:t>- 12:00pm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a:t>
            </a:r>
            <a:r>
              <a:rPr lang="en-US" altLang="zh-CN" sz="1400" u="sng" dirty="0" smtClean="0">
                <a:solidFill>
                  <a:srgbClr val="00B0F0"/>
                </a:solidFill>
                <a:cs typeface="Times New Roman" panose="02020603050405020304" pitchFamily="18" charset="0"/>
              </a:rPr>
              <a:t>	11   </a:t>
            </a:r>
            <a:r>
              <a:rPr lang="en-US" altLang="zh-CN" sz="1400" u="sng" dirty="0">
                <a:solidFill>
                  <a:srgbClr val="00B0F0"/>
                </a:solidFill>
                <a:cs typeface="Times New Roman" panose="02020603050405020304" pitchFamily="18" charset="0"/>
              </a:rPr>
              <a:t>(Wednesday</a:t>
            </a:r>
            <a:r>
              <a:rPr lang="en-US" altLang="zh-CN" sz="1400" u="sng" dirty="0" smtClean="0">
                <a:solidFill>
                  <a:srgbClr val="00B0F0"/>
                </a:solidFill>
                <a:cs typeface="Times New Roman" panose="02020603050405020304" pitchFamily="18" charset="0"/>
              </a:rPr>
              <a:t>),		23</a:t>
            </a:r>
            <a:r>
              <a:rPr lang="zh-CN" altLang="en-US" sz="1400" u="sng" dirty="0" smtClean="0">
                <a:solidFill>
                  <a:srgbClr val="00B0F0"/>
                </a:solidFill>
                <a:cs typeface="Times New Roman" panose="02020603050405020304" pitchFamily="18" charset="0"/>
              </a:rPr>
              <a:t>：</a:t>
            </a:r>
            <a:r>
              <a:rPr lang="en-US" altLang="zh-CN" sz="1400" u="sng"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a:t>
            </a:r>
            <a:r>
              <a:rPr lang="en-US" altLang="zh-CN" sz="1400" dirty="0" smtClean="0">
                <a:solidFill>
                  <a:srgbClr val="00B050"/>
                </a:solidFill>
                <a:cs typeface="Times New Roman" panose="02020603050405020304" pitchFamily="18" charset="0"/>
              </a:rPr>
              <a:t>	13  (Friday),			10am - 12:00pm </a:t>
            </a:r>
            <a:r>
              <a:rPr lang="en-US" altLang="zh-CN" sz="1400" dirty="0" smtClean="0">
                <a:solidFill>
                  <a:srgbClr val="00B050"/>
                </a:solidFill>
                <a:cs typeface="Times New Roman" panose="02020603050405020304" pitchFamily="18" charset="0"/>
              </a:rPr>
              <a:t>ET</a:t>
            </a:r>
            <a:endParaRPr lang="en-US" altLang="zh-CN" sz="14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a:t>
            </a:r>
            <a:r>
              <a:rPr lang="en-US" altLang="zh-CN" sz="1400" dirty="0" smtClean="0">
                <a:solidFill>
                  <a:srgbClr val="00B050"/>
                </a:solidFill>
                <a:cs typeface="Times New Roman" panose="02020603050405020304" pitchFamily="18" charset="0"/>
              </a:rPr>
              <a:t>	16  </a:t>
            </a:r>
            <a:r>
              <a:rPr lang="en-US" altLang="zh-CN" sz="1400" dirty="0">
                <a:solidFill>
                  <a:srgbClr val="00B050"/>
                </a:solidFill>
                <a:cs typeface="Times New Roman" panose="02020603050405020304" pitchFamily="18" charset="0"/>
              </a:rPr>
              <a:t>(Monday</a:t>
            </a:r>
            <a:r>
              <a:rPr lang="en-US" altLang="zh-CN" sz="1400" dirty="0" smtClean="0">
                <a:solidFill>
                  <a:srgbClr val="00B050"/>
                </a:solidFill>
                <a:cs typeface="Times New Roman" panose="02020603050405020304" pitchFamily="18" charset="0"/>
              </a:rPr>
              <a:t>),		10am </a:t>
            </a:r>
            <a:r>
              <a:rPr lang="en-US" altLang="zh-CN" sz="140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smtClean="0">
              <a:solidFill>
                <a:srgbClr val="00B050"/>
              </a:solidFill>
              <a:cs typeface="Times New Roman" panose="02020603050405020304" pitchFamily="18" charset="0"/>
            </a:endParaRPr>
          </a:p>
          <a:p>
            <a:pPr marL="400050" lvl="2" indent="0" algn="just">
              <a:spcBef>
                <a:spcPct val="0"/>
              </a:spcBef>
              <a:spcAft>
                <a:spcPts val="0"/>
              </a:spcAft>
              <a:buClr>
                <a:srgbClr val="000000"/>
              </a:buClr>
              <a:buNone/>
              <a:defRPr/>
            </a:pPr>
            <a:r>
              <a:rPr lang="en-US" altLang="zh-CN" sz="1400" b="1" strike="sngStrike" dirty="0">
                <a:solidFill>
                  <a:srgbClr val="FF0000"/>
                </a:solidFill>
                <a:cs typeface="Times New Roman" panose="02020603050405020304" pitchFamily="18" charset="0"/>
              </a:rPr>
              <a:t>Option </a:t>
            </a:r>
            <a:r>
              <a:rPr lang="en-US" altLang="zh-CN" sz="1400" b="1" strike="sngStrike" dirty="0" smtClean="0">
                <a:solidFill>
                  <a:srgbClr val="FF0000"/>
                </a:solidFill>
                <a:cs typeface="Times New Roman" panose="02020603050405020304" pitchFamily="18" charset="0"/>
              </a:rPr>
              <a:t>2 </a:t>
            </a:r>
            <a:r>
              <a:rPr lang="en-US" altLang="zh-CN" sz="1400" strike="sngStrike" dirty="0" smtClean="0">
                <a:solidFill>
                  <a:srgbClr val="FF0000"/>
                </a:solidFill>
                <a:cs typeface="Times New Roman" panose="02020603050405020304" pitchFamily="18" charset="0"/>
              </a:rPr>
              <a:t>(Similar as usual weekly call)</a:t>
            </a:r>
            <a:endParaRPr lang="en-US" altLang="zh-CN" sz="140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rgbClr val="00B050"/>
                </a:solidFill>
                <a:cs typeface="Times New Roman" panose="02020603050405020304" pitchFamily="18" charset="0"/>
              </a:rPr>
              <a:t>May        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strike="sngStrike" dirty="0">
                <a:solidFill>
                  <a:srgbClr val="00B0F0"/>
                </a:solidFill>
                <a:cs typeface="Times New Roman" panose="02020603050405020304" pitchFamily="18" charset="0"/>
              </a:rPr>
              <a:t>May 	12   (Thursday),		23</a:t>
            </a:r>
            <a:r>
              <a:rPr lang="zh-CN" altLang="en-US" sz="1400" u="sng" strike="sngStrike" dirty="0">
                <a:solidFill>
                  <a:srgbClr val="00B0F0"/>
                </a:solidFill>
                <a:cs typeface="Times New Roman" panose="02020603050405020304" pitchFamily="18" charset="0"/>
              </a:rPr>
              <a:t>：</a:t>
            </a:r>
            <a:r>
              <a:rPr lang="en-US" altLang="zh-CN" sz="1400" u="sng" strike="sngStrike"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smtClean="0">
                <a:solidFill>
                  <a:srgbClr val="00B050"/>
                </a:solidFill>
                <a:cs typeface="Times New Roman" panose="02020603050405020304" pitchFamily="18" charset="0"/>
              </a:rPr>
              <a:t>May </a:t>
            </a:r>
            <a:r>
              <a:rPr lang="en-US" altLang="zh-CN" sz="1400" strike="sngStrike" dirty="0">
                <a:solidFill>
                  <a:srgbClr val="00B050"/>
                </a:solidFill>
                <a:cs typeface="Times New Roman" panose="02020603050405020304" pitchFamily="18" charset="0"/>
              </a:rPr>
              <a:t>	16  </a:t>
            </a:r>
            <a:r>
              <a:rPr lang="en-US" altLang="zh-CN" sz="1400" strike="sngStrike" dirty="0" smtClean="0">
                <a:solidFill>
                  <a:srgbClr val="00B050"/>
                </a:solidFill>
                <a:cs typeface="Times New Roman" panose="02020603050405020304" pitchFamily="18" charset="0"/>
              </a:rPr>
              <a:t> (</a:t>
            </a:r>
            <a:r>
              <a:rPr lang="en-US" altLang="zh-CN" sz="1400" strike="sngStrike" dirty="0">
                <a:solidFill>
                  <a:srgbClr val="00B050"/>
                </a:solidFill>
                <a:cs typeface="Times New Roman" panose="02020603050405020304" pitchFamily="18" charset="0"/>
              </a:rPr>
              <a:t>Monday),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smtClean="0">
                <a:solidFill>
                  <a:srgbClr val="FF3300"/>
                </a:solidFill>
                <a:cs typeface="Times New Roman" panose="02020603050405020304" pitchFamily="18" charset="0"/>
              </a:rPr>
              <a:t>10am</a:t>
            </a:r>
            <a:r>
              <a:rPr lang="en-US" altLang="zh-CN" sz="1100" dirty="0" smtClean="0">
                <a:cs typeface="Times New Roman" panose="02020603050405020304" pitchFamily="18" charset="0"/>
              </a:rPr>
              <a:t> </a:t>
            </a:r>
            <a:r>
              <a:rPr lang="en-US" altLang="zh-CN" sz="1100" dirty="0">
                <a:cs typeface="Times New Roman" panose="02020603050405020304" pitchFamily="18" charset="0"/>
              </a:rPr>
              <a:t>-</a:t>
            </a:r>
            <a:r>
              <a:rPr lang="en-US" altLang="zh-CN" sz="1100" dirty="0" smtClean="0">
                <a:cs typeface="Times New Roman" panose="02020603050405020304" pitchFamily="18" charset="0"/>
              </a:rPr>
              <a:t>12:00pm </a:t>
            </a:r>
            <a:r>
              <a:rPr lang="en-US" altLang="zh-CN" sz="1100" dirty="0">
                <a:cs typeface="Times New Roman" panose="02020603050405020304" pitchFamily="18" charset="0"/>
              </a:rPr>
              <a:t>to </a:t>
            </a:r>
            <a:r>
              <a:rPr lang="en-US" altLang="zh-CN" sz="1100" dirty="0" smtClean="0">
                <a:solidFill>
                  <a:srgbClr val="FF3300"/>
                </a:solidFill>
                <a:cs typeface="Times New Roman" panose="02020603050405020304" pitchFamily="18" charset="0"/>
              </a:rPr>
              <a:t>11am</a:t>
            </a:r>
            <a:r>
              <a:rPr lang="en-US" altLang="zh-CN" sz="1100" dirty="0" smtClean="0">
                <a:cs typeface="Times New Roman" panose="02020603050405020304" pitchFamily="18" charset="0"/>
              </a:rPr>
              <a:t> </a:t>
            </a:r>
            <a:r>
              <a:rPr lang="en-US" altLang="zh-CN" sz="1100" dirty="0">
                <a:cs typeface="Times New Roman" panose="02020603050405020304" pitchFamily="18" charset="0"/>
              </a:rPr>
              <a:t>-</a:t>
            </a:r>
            <a:r>
              <a:rPr lang="en-US" altLang="zh-CN" sz="1100" dirty="0" smtClean="0">
                <a:cs typeface="Times New Roman" panose="02020603050405020304" pitchFamily="18" charset="0"/>
              </a:rPr>
              <a:t>12:00pm (March - May </a:t>
            </a:r>
            <a:r>
              <a:rPr lang="en-US" altLang="zh-CN" sz="1100" dirty="0">
                <a:cs typeface="Times New Roman" panose="02020603050405020304" pitchFamily="18" charset="0"/>
              </a:rPr>
              <a:t>2022 CAC calls (TBD</a:t>
            </a:r>
            <a:r>
              <a:rPr lang="en-US" altLang="zh-CN" sz="1100" dirty="0" smtClean="0">
                <a:cs typeface="Times New Roman" panose="02020603050405020304" pitchFamily="18" charset="0"/>
              </a:rPr>
              <a:t>):   )</a:t>
            </a:r>
            <a:endParaRPr lang="en-US" altLang="zh-CN" sz="11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2. </a:t>
            </a:r>
            <a:r>
              <a:rPr lang="en-US" altLang="zh-CN" sz="1100" dirty="0">
                <a:cs typeface="MS PGothic" charset="0"/>
              </a:rPr>
              <a:t>Thursday </a:t>
            </a:r>
            <a:r>
              <a:rPr lang="en-US" altLang="zh-CN" sz="1100" dirty="0" smtClean="0">
                <a:solidFill>
                  <a:srgbClr val="00B0F0"/>
                </a:solidFill>
                <a:cs typeface="Times New Roman" panose="02020603050405020304" pitchFamily="18" charset="0"/>
              </a:rPr>
              <a:t>23:00 </a:t>
            </a:r>
            <a:r>
              <a:rPr lang="en-US" altLang="zh-CN" sz="1100" dirty="0">
                <a:solidFill>
                  <a:srgbClr val="00B0F0"/>
                </a:solidFill>
                <a:cs typeface="Times New Roman" panose="02020603050405020304" pitchFamily="18" charset="0"/>
              </a:rPr>
              <a:t>- 01:00am ET </a:t>
            </a:r>
            <a:r>
              <a:rPr lang="en-US" altLang="zh-CN" sz="1100" dirty="0" smtClean="0">
                <a:cs typeface="MS PGothic" charset="0"/>
              </a:rPr>
              <a:t>(</a:t>
            </a:r>
            <a:r>
              <a:rPr lang="en-US" altLang="zh-CN" sz="1100" dirty="0">
                <a:cs typeface="MS PGothic" charset="0"/>
              </a:rPr>
              <a:t>Thursday </a:t>
            </a:r>
            <a:r>
              <a:rPr lang="en-US" altLang="zh-CN" sz="1100" dirty="0" smtClean="0">
                <a:cs typeface="MS PGothic" charset="0"/>
              </a:rPr>
              <a:t>20</a:t>
            </a:r>
            <a:r>
              <a:rPr lang="zh-CN" altLang="en-US" sz="1100" dirty="0" smtClean="0">
                <a:cs typeface="MS PGothic" charset="0"/>
              </a:rPr>
              <a:t>：</a:t>
            </a:r>
            <a:r>
              <a:rPr lang="en-US" altLang="zh-CN" sz="1100" dirty="0">
                <a:cs typeface="MS PGothic" charset="0"/>
              </a:rPr>
              <a:t>00  </a:t>
            </a:r>
            <a:r>
              <a:rPr lang="en-US" altLang="zh-CN" sz="1100" dirty="0" smtClean="0">
                <a:cs typeface="MS PGothic" charset="0"/>
              </a:rPr>
              <a:t>– 22:00 </a:t>
            </a:r>
            <a:r>
              <a:rPr lang="en-US" altLang="zh-CN" sz="1100" dirty="0">
                <a:cs typeface="MS PGothic" charset="0"/>
              </a:rPr>
              <a:t>PT, Friday </a:t>
            </a:r>
            <a:r>
              <a:rPr lang="en-US" altLang="zh-CN" sz="1100" dirty="0" smtClean="0">
                <a:cs typeface="MS PGothic" charset="0"/>
              </a:rPr>
              <a:t>11am-13:00 </a:t>
            </a:r>
            <a:r>
              <a:rPr lang="en-US" altLang="zh-CN" sz="1100" dirty="0">
                <a:cs typeface="MS PGothic" charset="0"/>
              </a:rPr>
              <a:t>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 (</a:t>
            </a:r>
            <a:r>
              <a:rPr lang="en-US" altLang="zh-CN" sz="4000" dirty="0" smtClean="0">
                <a:solidFill>
                  <a:srgbClr val="0000FF"/>
                </a:solidFill>
              </a:rPr>
              <a:t>March 31 or April 7</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9410039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933358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4636836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7504070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a:t>
            </a:r>
            <a:r>
              <a:rPr lang="en-US" altLang="en-US" sz="1800" dirty="0" smtClean="0">
                <a:solidFill>
                  <a:srgbClr val="0000FF"/>
                </a:solidFill>
              </a:rPr>
              <a:t>     21</a:t>
            </a:r>
            <a:r>
              <a:rPr lang="en-US" altLang="en-US" sz="1800" dirty="0">
                <a:solidFill>
                  <a:srgbClr val="0000FF"/>
                </a:solidFill>
              </a:rPr>
              <a:t>, 22,         28, 29, 		10:00 - 12:00 ET</a:t>
            </a:r>
          </a:p>
          <a:p>
            <a:pPr marL="285750" indent="-285750" algn="just"/>
            <a:r>
              <a:rPr lang="en-US" altLang="en-US" sz="1800" dirty="0" smtClean="0">
                <a:solidFill>
                  <a:srgbClr val="0000FF"/>
                </a:solidFill>
              </a:rPr>
              <a:t>March	17</a:t>
            </a:r>
            <a:r>
              <a:rPr lang="en-US" altLang="en-US" sz="1800" dirty="0">
                <a:solidFill>
                  <a:srgbClr val="0000FF"/>
                </a:solidFill>
              </a:rPr>
              <a:t>,	  24,	</a:t>
            </a:r>
            <a:r>
              <a:rPr lang="en-US" altLang="en-US" sz="1800" dirty="0" smtClean="0">
                <a:solidFill>
                  <a:srgbClr val="0000FF"/>
                </a:solidFill>
              </a:rPr>
              <a:t>	31</a:t>
            </a:r>
            <a:r>
              <a:rPr lang="en-US" altLang="en-US" sz="1800" dirty="0">
                <a:solidFill>
                  <a:srgbClr val="0000FF"/>
                </a:solidFill>
              </a:rPr>
              <a:t>	23：00 - 01:00 ET</a:t>
            </a:r>
          </a:p>
          <a:p>
            <a:pPr marL="285750" indent="-285750" algn="just"/>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strike="sngStrike" kern="0" dirty="0"/>
              <a:t>Do you agree to approve a 30-day comment collection on </a:t>
            </a:r>
            <a:r>
              <a:rPr lang="en-US" altLang="zh-CN" sz="2400" b="1" strike="sngStrike" kern="0" dirty="0" err="1"/>
              <a:t>TGbf</a:t>
            </a:r>
            <a:r>
              <a:rPr lang="en-US" altLang="zh-CN" sz="2400" b="1" strike="sngStrike" kern="0" dirty="0"/>
              <a:t> D0.1?</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Do </a:t>
            </a:r>
            <a:r>
              <a:rPr lang="en-US" altLang="zh-CN" sz="2400" b="1" kern="0" dirty="0"/>
              <a:t>you agree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lvl="1">
              <a:buFont typeface="Arial" panose="020B0604020202020204" pitchFamily="34" charset="0"/>
              <a:buChar char="–"/>
              <a:defRPr/>
            </a:pPr>
            <a:r>
              <a:rPr lang="en-US" altLang="zh-CN" sz="1600" dirty="0" smtClean="0"/>
              <a:t>Yes</a:t>
            </a:r>
            <a:endParaRPr lang="en-US" altLang="zh-CN" sz="1600" dirty="0"/>
          </a:p>
          <a:p>
            <a:pPr lvl="1">
              <a:buFont typeface="Arial" panose="020B0604020202020204" pitchFamily="34" charset="0"/>
              <a:buChar char="–"/>
              <a:defRPr/>
            </a:pPr>
            <a:r>
              <a:rPr lang="en-US" altLang="zh-CN" sz="1600" dirty="0"/>
              <a:t>No</a:t>
            </a:r>
          </a:p>
          <a:p>
            <a:pPr lvl="1">
              <a:buFont typeface="Arial" panose="020B0604020202020204" pitchFamily="34" charset="0"/>
              <a:buChar char="–"/>
              <a:defRPr/>
            </a:pPr>
            <a:r>
              <a:rPr lang="en-US" altLang="zh-CN" sz="1600" dirty="0"/>
              <a:t>Abstain</a:t>
            </a:r>
          </a:p>
          <a:p>
            <a:pPr marL="342900" lvl="1" indent="-342900" algn="just">
              <a:buFont typeface="Arial" panose="020B0604020202020204" pitchFamily="34" charset="0"/>
              <a:buChar char="•"/>
              <a:defRPr/>
            </a:pPr>
            <a:endParaRPr lang="en-US" altLang="zh-CN" sz="2400" b="1" kern="0" dirty="0"/>
          </a:p>
          <a:p>
            <a:pPr marL="628650" lvl="2">
              <a:buFont typeface="微软雅黑" panose="020B0503020204020204" pitchFamily="34" charset="-122"/>
              <a:buChar char="–"/>
              <a:defRPr/>
            </a:pPr>
            <a:endParaRPr lang="en-US" altLang="zh-CN" b="1" kern="0" dirty="0"/>
          </a:p>
        </p:txBody>
      </p:sp>
      <p:sp>
        <p:nvSpPr>
          <p:cNvPr id="4"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Tree>
    <p:extLst>
      <p:ext uri="{BB962C8B-B14F-4D97-AF65-F5344CB8AC3E}">
        <p14:creationId xmlns:p14="http://schemas.microsoft.com/office/powerpoint/2010/main" val="17879619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a:solidFill>
                  <a:srgbClr val="0000FF"/>
                </a:solidFill>
              </a:rPr>
              <a:t>xx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a:t>
            </a:r>
            <a:r>
              <a:rPr lang="en-US" altLang="zh-CN" sz="2400" b="1" kern="0" dirty="0" smtClean="0"/>
              <a:t>Tony Xiao Han</a:t>
            </a:r>
            <a:r>
              <a:rPr lang="en-US" altLang="zh-CN" sz="2400" b="1" kern="0" dirty="0"/>
              <a:t>	</a:t>
            </a:r>
            <a:r>
              <a:rPr lang="en-US" altLang="zh-CN" sz="2400" b="1" dirty="0"/>
              <a:t>	</a:t>
            </a:r>
            <a:r>
              <a:rPr lang="en-US" altLang="zh-CN" sz="2400" b="1" kern="0" dirty="0"/>
              <a:t>Second:</a:t>
            </a:r>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Y</a:t>
            </a:r>
            <a:r>
              <a:rPr lang="en-US" altLang="zh-CN" sz="1600" kern="0" dirty="0"/>
              <a:t>/ </a:t>
            </a:r>
            <a:r>
              <a:rPr lang="en-US" altLang="zh-CN" sz="1600" kern="0" dirty="0" smtClean="0"/>
              <a:t>N</a:t>
            </a:r>
            <a:r>
              <a:rPr lang="en-US" altLang="zh-CN" sz="1600" kern="0" dirty="0"/>
              <a:t>/ </a:t>
            </a:r>
            <a:r>
              <a:rPr lang="en-US" altLang="zh-CN" sz="1600" kern="0" dirty="0" smtClean="0"/>
              <a:t>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527891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129442</TotalTime>
  <Words>2699</Words>
  <Application>Microsoft Office PowerPoint</Application>
  <PresentationFormat>宽屏</PresentationFormat>
  <Paragraphs>701</Paragraphs>
  <Slides>33</Slides>
  <Notes>33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33</vt:i4>
      </vt:variant>
    </vt:vector>
  </HeadingPairs>
  <TitlesOfParts>
    <vt:vector size="4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54</cp:revision>
  <cp:lastPrinted>2014-11-04T15:04:57Z</cp:lastPrinted>
  <dcterms:created xsi:type="dcterms:W3CDTF">2007-04-17T18:10:23Z</dcterms:created>
  <dcterms:modified xsi:type="dcterms:W3CDTF">2022-03-29T15:13:44Z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