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12" r:id="rId20"/>
    <p:sldId id="913" r:id="rId21"/>
    <p:sldId id="914" r:id="rId22"/>
    <p:sldId id="905" r:id="rId23"/>
    <p:sldId id="844" r:id="rId24"/>
    <p:sldId id="855" r:id="rId25"/>
    <p:sldId id="864" r:id="rId26"/>
    <p:sldId id="906" r:id="rId27"/>
    <p:sldId id="907" r:id="rId28"/>
    <p:sldId id="908" r:id="rId29"/>
    <p:sldId id="910" r:id="rId30"/>
    <p:sldId id="915" r:id="rId31"/>
    <p:sldId id="846"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03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0873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9208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3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802.11-22/0502r5</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9733642"/>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Rui Du(Huawei)</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Rui Du(Huawei)</a:t>
                      </a: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22/0506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Qinghua</a:t>
                      </a:r>
                      <a:r>
                        <a:rPr lang="en-US" altLang="zh-CN" sz="1100" kern="1200" dirty="0" smtClean="0">
                          <a:solidFill>
                            <a:srgbClr val="00B050"/>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Differential Quantization for CSI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43568249"/>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72889503"/>
              </p:ext>
            </p:extLst>
          </p:nvPr>
        </p:nvGraphicFramePr>
        <p:xfrm>
          <a:off x="3733800" y="1495679"/>
          <a:ext cx="8305801" cy="221202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15992698"/>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3142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54107183"/>
              </p:ext>
            </p:extLst>
          </p:nvPr>
        </p:nvGraphicFramePr>
        <p:xfrm>
          <a:off x="3733800" y="1495679"/>
          <a:ext cx="8305801" cy="163750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Encrypted measurement in WLAN sensing at 60GHz</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331322624"/>
              </p:ext>
            </p:extLst>
          </p:nvPr>
        </p:nvGraphicFramePr>
        <p:xfrm>
          <a:off x="3733800" y="5029200"/>
          <a:ext cx="7162800" cy="11848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31932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311952060"/>
              </p:ext>
            </p:extLst>
          </p:nvPr>
        </p:nvGraphicFramePr>
        <p:xfrm>
          <a:off x="3733800" y="1495679"/>
          <a:ext cx="8305801" cy="85953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22/0544</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Encrypted measurement in WLAN sensing at 60GHz</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777701206"/>
              </p:ext>
            </p:extLst>
          </p:nvPr>
        </p:nvGraphicFramePr>
        <p:xfrm>
          <a:off x="3733800" y="5029200"/>
          <a:ext cx="7162800" cy="101725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22/0132r4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461122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To be </a:t>
            </a:r>
            <a:r>
              <a:rPr lang="en-US" altLang="zh-CN" sz="1800" b="1" dirty="0" smtClean="0">
                <a:cs typeface="Times New Roman" panose="02020603050405020304" pitchFamily="18" charset="0"/>
              </a:rPr>
              <a:t>Confirmed </a:t>
            </a:r>
            <a:r>
              <a:rPr lang="en-US" altLang="zh-CN" sz="1800" dirty="0" smtClean="0"/>
              <a:t>(In </a:t>
            </a:r>
            <a:r>
              <a:rPr lang="en-US" altLang="zh-CN" sz="1800" dirty="0"/>
              <a:t>North </a:t>
            </a:r>
            <a:r>
              <a:rPr lang="en-US" altLang="zh-CN" sz="1800" dirty="0" smtClean="0"/>
              <a:t>America, 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smtClean="0"/>
              <a:t>May interim 2022 (May 8-13)</a:t>
            </a:r>
            <a:r>
              <a:rPr lang="en-US" altLang="zh-CN" sz="1400" dirty="0" smtClean="0">
                <a:cs typeface="Times New Roman" panose="02020603050405020304" pitchFamily="18" charset="0"/>
              </a:rPr>
              <a:t> </a:t>
            </a:r>
            <a:endParaRPr lang="en-US" altLang="zh-CN" sz="1400" b="1" dirty="0"/>
          </a:p>
          <a:p>
            <a:pPr marL="400050" lvl="2" indent="0" algn="just">
              <a:spcBef>
                <a:spcPct val="0"/>
              </a:spcBef>
              <a:spcAft>
                <a:spcPts val="0"/>
              </a:spcAft>
              <a:buClr>
                <a:srgbClr val="000000"/>
              </a:buClr>
              <a:buNone/>
              <a:defRPr/>
            </a:pPr>
            <a:endParaRPr lang="en-US" altLang="zh-CN" sz="1400" b="1"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dirty="0" smtClean="0">
                <a:solidFill>
                  <a:srgbClr val="FF0000"/>
                </a:solidFill>
                <a:cs typeface="Times New Roman" panose="02020603050405020304" pitchFamily="18" charset="0"/>
              </a:rPr>
              <a:t>Option 1 </a:t>
            </a:r>
            <a:r>
              <a:rPr lang="en-US" altLang="zh-CN" sz="1400" dirty="0" smtClean="0">
                <a:solidFill>
                  <a:srgbClr val="FF0000"/>
                </a:solidFill>
                <a:cs typeface="Times New Roman" panose="02020603050405020304" pitchFamily="18" charset="0"/>
              </a:rPr>
              <a:t>(Same as March Plenary)</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10   </a:t>
            </a:r>
            <a:r>
              <a:rPr lang="en-US" altLang="zh-CN" sz="1400" dirty="0">
                <a:solidFill>
                  <a:srgbClr val="00B050"/>
                </a:solidFill>
                <a:cs typeface="Times New Roman" panose="02020603050405020304" pitchFamily="18" charset="0"/>
              </a:rPr>
              <a:t>(Tuesday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a:t>
            </a:r>
            <a:r>
              <a:rPr lang="en-US" altLang="zh-CN" sz="1400" u="sng" dirty="0" smtClean="0">
                <a:solidFill>
                  <a:srgbClr val="00B0F0"/>
                </a:solidFill>
                <a:cs typeface="Times New Roman" panose="02020603050405020304" pitchFamily="18" charset="0"/>
              </a:rPr>
              <a:t>	11   </a:t>
            </a:r>
            <a:r>
              <a:rPr lang="en-US" altLang="zh-CN" sz="1400" u="sng" dirty="0">
                <a:solidFill>
                  <a:srgbClr val="00B0F0"/>
                </a:solidFill>
                <a:cs typeface="Times New Roman" panose="02020603050405020304" pitchFamily="18" charset="0"/>
              </a:rPr>
              <a:t>(Wednesday</a:t>
            </a:r>
            <a:r>
              <a:rPr lang="en-US" altLang="zh-CN" sz="1400" u="sng" dirty="0" smtClean="0">
                <a:solidFill>
                  <a:srgbClr val="00B0F0"/>
                </a:solidFill>
                <a:cs typeface="Times New Roman" panose="02020603050405020304" pitchFamily="18" charset="0"/>
              </a:rPr>
              <a:t>),		23</a:t>
            </a:r>
            <a:r>
              <a:rPr lang="zh-CN" altLang="en-US" sz="1400" u="sng" dirty="0" smtClean="0">
                <a:solidFill>
                  <a:srgbClr val="00B0F0"/>
                </a:solidFill>
                <a:cs typeface="Times New Roman" panose="02020603050405020304" pitchFamily="18" charset="0"/>
              </a:rPr>
              <a:t>：</a:t>
            </a:r>
            <a:r>
              <a:rPr lang="en-US" altLang="zh-CN" sz="1400" u="sng"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16  </a:t>
            </a:r>
            <a:r>
              <a:rPr lang="en-US" altLang="zh-CN" sz="1400" dirty="0">
                <a:solidFill>
                  <a:srgbClr val="00B050"/>
                </a:solidFill>
                <a:cs typeface="Times New Roman" panose="02020603050405020304" pitchFamily="18" charset="0"/>
              </a:rPr>
              <a:t>(Monday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solidFill>
                <a:srgbClr val="00B05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dirty="0">
                <a:solidFill>
                  <a:srgbClr val="FF0000"/>
                </a:solidFill>
                <a:cs typeface="Times New Roman" panose="02020603050405020304" pitchFamily="18" charset="0"/>
              </a:rPr>
              <a:t>Option </a:t>
            </a:r>
            <a:r>
              <a:rPr lang="en-US" altLang="zh-CN" sz="1400" b="1" dirty="0" smtClean="0">
                <a:solidFill>
                  <a:srgbClr val="FF0000"/>
                </a:solidFill>
                <a:cs typeface="Times New Roman" panose="02020603050405020304" pitchFamily="18" charset="0"/>
              </a:rPr>
              <a:t>2 </a:t>
            </a:r>
            <a:r>
              <a:rPr lang="en-US" altLang="zh-CN" sz="1400" dirty="0" smtClean="0">
                <a:solidFill>
                  <a:srgbClr val="FF0000"/>
                </a:solidFill>
                <a:cs typeface="Times New Roman" panose="02020603050405020304" pitchFamily="18" charset="0"/>
              </a:rPr>
              <a:t>(Similar as usual weekly call)</a:t>
            </a:r>
            <a:endParaRPr lang="en-US" altLang="zh-CN" sz="14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12   (Thursday),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	16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smtClean="0">
                <a:solidFill>
                  <a:srgbClr val="FF3300"/>
                </a:solidFill>
                <a:cs typeface="Times New Roman" panose="02020603050405020304" pitchFamily="18" charset="0"/>
              </a:rPr>
              <a:t>10am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a:t>
            </a:r>
            <a:r>
              <a:rPr lang="en-US" altLang="zh-CN" sz="1100" dirty="0">
                <a:cs typeface="Times New Roman" panose="02020603050405020304" pitchFamily="18" charset="0"/>
              </a:rPr>
              <a:t>to </a:t>
            </a:r>
            <a:r>
              <a:rPr lang="en-US" altLang="zh-CN" sz="1100" dirty="0" smtClean="0">
                <a:solidFill>
                  <a:srgbClr val="FF3300"/>
                </a:solidFill>
                <a:cs typeface="Times New Roman" panose="02020603050405020304" pitchFamily="18" charset="0"/>
              </a:rPr>
              <a:t>11am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(March - May </a:t>
            </a:r>
            <a:r>
              <a:rPr lang="en-US" altLang="zh-CN" sz="1100" dirty="0">
                <a:cs typeface="Times New Roman" panose="02020603050405020304" pitchFamily="18" charset="0"/>
              </a:rPr>
              <a:t>2022 CAC calls (TBD</a:t>
            </a:r>
            <a:r>
              <a:rPr lang="en-US" altLang="zh-CN" sz="1100" dirty="0" smtClean="0">
                <a:cs typeface="Times New Roman" panose="02020603050405020304" pitchFamily="18" charset="0"/>
              </a:rPr>
              <a:t>):   )</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2. </a:t>
            </a:r>
            <a:r>
              <a:rPr lang="en-US" altLang="zh-CN" sz="1100" dirty="0">
                <a:cs typeface="MS PGothic" charset="0"/>
              </a:rPr>
              <a:t>Thursday </a:t>
            </a:r>
            <a:r>
              <a:rPr lang="en-US" altLang="zh-CN" sz="1100" dirty="0" smtClean="0">
                <a:solidFill>
                  <a:srgbClr val="00B0F0"/>
                </a:solidFill>
                <a:cs typeface="Times New Roman" panose="02020603050405020304" pitchFamily="18" charset="0"/>
              </a:rPr>
              <a:t>23:00 </a:t>
            </a:r>
            <a:r>
              <a:rPr lang="en-US" altLang="zh-CN" sz="1100" dirty="0">
                <a:solidFill>
                  <a:srgbClr val="00B0F0"/>
                </a:solidFill>
                <a:cs typeface="Times New Roman" panose="02020603050405020304" pitchFamily="18" charset="0"/>
              </a:rPr>
              <a:t>- 01:00am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a:t>
            </a:r>
            <a:r>
              <a:rPr lang="zh-CN" altLang="en-US" sz="1100" dirty="0" smtClean="0">
                <a:cs typeface="MS PGothic" charset="0"/>
              </a:rPr>
              <a:t>：</a:t>
            </a:r>
            <a:r>
              <a:rPr lang="en-US" altLang="zh-CN" sz="1100" dirty="0">
                <a:cs typeface="MS PGothic" charset="0"/>
              </a:rPr>
              <a:t>00  </a:t>
            </a:r>
            <a:r>
              <a:rPr lang="en-US" altLang="zh-CN" sz="1100" dirty="0" smtClean="0">
                <a:cs typeface="MS PGothic" charset="0"/>
              </a:rPr>
              <a:t>– 22:00 </a:t>
            </a:r>
            <a:r>
              <a:rPr lang="en-US" altLang="zh-CN" sz="1100" dirty="0">
                <a:cs typeface="MS PGothic" charset="0"/>
              </a:rPr>
              <a:t>PT, Friday </a:t>
            </a:r>
            <a:r>
              <a:rPr lang="en-US" altLang="zh-CN" sz="1100" dirty="0" smtClean="0">
                <a:cs typeface="MS PGothic" charset="0"/>
              </a:rPr>
              <a:t>11am-13:00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Do you agree to approve </a:t>
            </a:r>
            <a:r>
              <a:rPr lang="en-US" altLang="zh-CN" sz="2400" b="1" kern="0" dirty="0"/>
              <a:t>a 30-day comment collection on </a:t>
            </a:r>
            <a:r>
              <a:rPr lang="en-US" altLang="zh-CN" sz="2400" b="1" kern="0" dirty="0" err="1"/>
              <a:t>TGbf</a:t>
            </a:r>
            <a:r>
              <a:rPr lang="en-US" altLang="zh-CN" sz="2400" b="1" kern="0" dirty="0"/>
              <a:t> </a:t>
            </a:r>
            <a:r>
              <a:rPr lang="en-US" altLang="zh-CN" sz="2400" b="1" kern="0" dirty="0" smtClean="0"/>
              <a:t>D0.1?</a:t>
            </a:r>
            <a:endParaRPr lang="en-US" altLang="zh-CN" sz="2400" b="1" kern="0" dirty="0"/>
          </a:p>
          <a:p>
            <a:pPr lvl="1">
              <a:buFont typeface="Arial" panose="020B0604020202020204" pitchFamily="34" charset="0"/>
              <a:buChar char="–"/>
              <a:defRPr/>
            </a:pPr>
            <a:r>
              <a:rPr lang="en-US" altLang="zh-CN" sz="1600" dirty="0"/>
              <a:t>Yes</a:t>
            </a:r>
          </a:p>
          <a:p>
            <a:pPr lvl="1">
              <a:buFont typeface="Arial" panose="020B0604020202020204" pitchFamily="34" charset="0"/>
              <a:buChar char="–"/>
              <a:defRPr/>
            </a:pPr>
            <a:r>
              <a:rPr lang="en-US" altLang="zh-CN" sz="1600" dirty="0"/>
              <a:t>No</a:t>
            </a:r>
          </a:p>
          <a:p>
            <a:pPr lvl="1">
              <a:buFont typeface="Arial" panose="020B0604020202020204" pitchFamily="34" charset="0"/>
              <a:buChar char="–"/>
              <a:defRPr/>
            </a:pPr>
            <a:r>
              <a:rPr lang="en-US" altLang="zh-CN" sz="1600" dirty="0"/>
              <a:t>Abstain</a:t>
            </a:r>
          </a:p>
          <a:p>
            <a:pPr marL="342900" lvl="1" indent="-342900" algn="just">
              <a:buFont typeface="Arial" panose="020B0604020202020204" pitchFamily="34" charset="0"/>
              <a:buChar char="•"/>
              <a:defRPr/>
            </a:pPr>
            <a:endParaRPr lang="en-US" altLang="zh-CN" sz="2400" b="1" kern="0" dirty="0"/>
          </a:p>
          <a:p>
            <a:pPr marL="628650" lvl="2">
              <a:buFont typeface="微软雅黑" panose="020B0503020204020204" pitchFamily="34" charset="-122"/>
              <a:buChar char="–"/>
              <a:defRPr/>
            </a:pPr>
            <a:endParaRPr lang="en-US" altLang="zh-CN" b="1" kern="0" dirty="0"/>
          </a:p>
        </p:txBody>
      </p:sp>
      <p:sp>
        <p:nvSpPr>
          <p:cNvPr id="4"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Tree>
    <p:extLst>
      <p:ext uri="{BB962C8B-B14F-4D97-AF65-F5344CB8AC3E}">
        <p14:creationId xmlns:p14="http://schemas.microsoft.com/office/powerpoint/2010/main" val="17879619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129330</TotalTime>
  <Words>2606</Words>
  <Application>Microsoft Office PowerPoint</Application>
  <PresentationFormat>宽屏</PresentationFormat>
  <Paragraphs>682</Paragraphs>
  <Slides>32</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32</vt:i4>
      </vt:variant>
    </vt:vector>
  </HeadingPairs>
  <TitlesOfParts>
    <vt:vector size="4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40</cp:revision>
  <cp:lastPrinted>2014-11-04T15:04:57Z</cp:lastPrinted>
  <dcterms:created xsi:type="dcterms:W3CDTF">2007-04-17T18:10:23Z</dcterms:created>
  <dcterms:modified xsi:type="dcterms:W3CDTF">2022-03-29T07:48:36Z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