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9" r:id="rId17"/>
    <p:sldId id="909" r:id="rId18"/>
    <p:sldId id="911" r:id="rId19"/>
    <p:sldId id="912" r:id="rId20"/>
    <p:sldId id="905" r:id="rId21"/>
    <p:sldId id="844" r:id="rId22"/>
    <p:sldId id="855" r:id="rId23"/>
    <p:sldId id="864" r:id="rId24"/>
    <p:sldId id="906" r:id="rId25"/>
    <p:sldId id="907" r:id="rId26"/>
    <p:sldId id="908" r:id="rId27"/>
    <p:sldId id="910" r:id="rId28"/>
    <p:sldId id="846" r:id="rId29"/>
    <p:sldId id="842" r:id="rId3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55" autoAdjust="0"/>
    <p:restoredTop sz="94075" autoAdjust="0"/>
  </p:normalViewPr>
  <p:slideViewPr>
    <p:cSldViewPr>
      <p:cViewPr varScale="1">
        <p:scale>
          <a:sx n="106" d="100"/>
          <a:sy n="106" d="100"/>
        </p:scale>
        <p:origin x="36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00851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033718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035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64451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0591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7421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70542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09634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37174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802.11-22/0502r4</a:t>
            </a:r>
            <a:endParaRPr lang="en-US" altLang="en-US" sz="1800" b="1" dirty="0" smtClean="0">
              <a:solidFill>
                <a:srgbClr val="FF0000"/>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March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2021-03-16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17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982715886"/>
              </p:ext>
            </p:extLst>
          </p:nvPr>
        </p:nvGraphicFramePr>
        <p:xfrm>
          <a:off x="3733800" y="1495679"/>
          <a:ext cx="8305801" cy="2690514"/>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22/0401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on Sensing Security Requirements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22/0370</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PDT-DMG-Multi-Static-Instance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45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22/0414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Fractional Scaling Factor for Sensing Measurement Report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40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NDP Selection for 802.11bf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NDP format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passive sensing based on A-BFT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22/0339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Enrico </a:t>
                      </a:r>
                      <a:r>
                        <a:rPr lang="en-US" altLang="zh-CN" sz="1100" kern="1200" dirty="0" err="1" smtClean="0">
                          <a:solidFill>
                            <a:schemeClr val="tx1"/>
                          </a:solidFill>
                          <a:latin typeface="+mn-lt"/>
                          <a:ea typeface="+mn-ea"/>
                          <a:cs typeface="+mn-cs"/>
                        </a:rPr>
                        <a:t>Rantala</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Zeku</a:t>
                      </a:r>
                      <a:r>
                        <a:rPr lang="en-US" altLang="zh-CN" sz="11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STA-STA sub7GHz WLAN sensing support by leveraging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DMG sensing </a:t>
                      </a:r>
                      <a:r>
                        <a:rPr lang="en-US" altLang="zh-CN" sz="1100" kern="1200" dirty="0" err="1" smtClean="0">
                          <a:solidFill>
                            <a:schemeClr val="tx1"/>
                          </a:solidFill>
                          <a:latin typeface="+mn-lt"/>
                          <a:ea typeface="+mn-ea"/>
                          <a:cs typeface="+mn-cs"/>
                        </a:rPr>
                        <a:t>monostatic</a:t>
                      </a:r>
                      <a:r>
                        <a:rPr lang="en-US" altLang="zh-CN" sz="1100" kern="1200" dirty="0" smtClean="0">
                          <a:solidFill>
                            <a:schemeClr val="tx1"/>
                          </a:solidFill>
                          <a:latin typeface="+mn-lt"/>
                          <a:ea typeface="+mn-ea"/>
                          <a:cs typeface="+mn-cs"/>
                        </a:rPr>
                        <a:t>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22/0506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Qinghua</a:t>
                      </a:r>
                      <a:r>
                        <a:rPr lang="en-US" altLang="zh-CN" sz="1100" kern="1200" dirty="0" smtClean="0">
                          <a:solidFill>
                            <a:schemeClr val="tx1"/>
                          </a:solidFill>
                          <a:latin typeface="+mn-lt"/>
                          <a:ea typeface="+mn-ea"/>
                          <a:cs typeface="+mn-cs"/>
                        </a:rPr>
                        <a:t> Li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Differential Quantization for CSI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983868409"/>
              </p:ext>
            </p:extLst>
          </p:nvPr>
        </p:nvGraphicFramePr>
        <p:xfrm>
          <a:off x="3733800" y="5334000"/>
          <a:ext cx="7162800" cy="956298"/>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22/0327r1</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PDT-Bi-Static-Sounding-and-BPR-Frame</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900441066"/>
              </p:ext>
            </p:extLst>
          </p:nvPr>
        </p:nvGraphicFramePr>
        <p:xfrm>
          <a:off x="3733800" y="1495679"/>
          <a:ext cx="8305801" cy="248707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22/0415</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NDP Selection for 802.11bf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22/0421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Discussion on the NDP format for 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22/0423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DMG passive sensing based on A-BFT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22/0339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Enrico </a:t>
                      </a:r>
                      <a:r>
                        <a:rPr lang="en-US" altLang="zh-CN" sz="1100" kern="1200" dirty="0" err="1" smtClean="0">
                          <a:solidFill>
                            <a:srgbClr val="00B050"/>
                          </a:solidFill>
                          <a:latin typeface="+mn-lt"/>
                          <a:ea typeface="+mn-ea"/>
                          <a:cs typeface="+mn-cs"/>
                        </a:rPr>
                        <a:t>Rantala</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Zeku</a:t>
                      </a:r>
                      <a:r>
                        <a:rPr lang="en-US" altLang="zh-CN" sz="11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STA-STA sub7GHz WLAN sensing support by leveraging SBP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DMG sensing </a:t>
                      </a:r>
                      <a:r>
                        <a:rPr lang="en-US" altLang="zh-CN" sz="1100" kern="1200" dirty="0" err="1" smtClean="0">
                          <a:solidFill>
                            <a:schemeClr val="tx1"/>
                          </a:solidFill>
                          <a:latin typeface="+mn-lt"/>
                          <a:ea typeface="+mn-ea"/>
                          <a:cs typeface="+mn-cs"/>
                        </a:rPr>
                        <a:t>monostatic</a:t>
                      </a:r>
                      <a:r>
                        <a:rPr lang="en-US" altLang="zh-CN" sz="1100" kern="1200" dirty="0" smtClean="0">
                          <a:solidFill>
                            <a:schemeClr val="tx1"/>
                          </a:solidFill>
                          <a:latin typeface="+mn-lt"/>
                          <a:ea typeface="+mn-ea"/>
                          <a:cs typeface="+mn-cs"/>
                        </a:rPr>
                        <a:t>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22/0506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Qinghua</a:t>
                      </a:r>
                      <a:r>
                        <a:rPr lang="en-US" altLang="zh-CN" sz="1100" kern="1200" dirty="0" smtClean="0">
                          <a:solidFill>
                            <a:schemeClr val="tx1"/>
                          </a:solidFill>
                          <a:latin typeface="+mn-lt"/>
                          <a:ea typeface="+mn-ea"/>
                          <a:cs typeface="+mn-cs"/>
                        </a:rPr>
                        <a:t> Li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Differential Quantization for CSI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22/0513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MLME - Part II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4006599687"/>
              </p:ext>
            </p:extLst>
          </p:nvPr>
        </p:nvGraphicFramePr>
        <p:xfrm>
          <a:off x="3733800" y="5334000"/>
          <a:ext cx="7162800" cy="76809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215320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22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329733642"/>
              </p:ext>
            </p:extLst>
          </p:nvPr>
        </p:nvGraphicFramePr>
        <p:xfrm>
          <a:off x="3733800" y="1495679"/>
          <a:ext cx="8305801" cy="187674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22/0132</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B050"/>
                          </a:solidFill>
                          <a:latin typeface="+mn-lt"/>
                          <a:ea typeface="+mn-ea"/>
                          <a:cs typeface="+mn-cs"/>
                        </a:rPr>
                        <a:t>Rui Du(Huawei)</a:t>
                      </a: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for DMG sensing </a:t>
                      </a:r>
                      <a:r>
                        <a:rPr lang="en-US" altLang="zh-CN" sz="1100" kern="1200" dirty="0" err="1" smtClean="0">
                          <a:solidFill>
                            <a:srgbClr val="00B050"/>
                          </a:solidFill>
                          <a:latin typeface="+mn-lt"/>
                          <a:ea typeface="+mn-ea"/>
                          <a:cs typeface="+mn-cs"/>
                        </a:rPr>
                        <a:t>monostatic</a:t>
                      </a:r>
                      <a:r>
                        <a:rPr lang="en-US" altLang="zh-CN" sz="1100" kern="1200" dirty="0" smtClean="0">
                          <a:solidFill>
                            <a:srgbClr val="00B050"/>
                          </a:solidFill>
                          <a:latin typeface="+mn-lt"/>
                          <a:ea typeface="+mn-ea"/>
                          <a:cs typeface="+mn-cs"/>
                        </a:rPr>
                        <a:t> configurations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22/0433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00FF"/>
                          </a:solidFill>
                          <a:latin typeface="+mn-lt"/>
                          <a:ea typeface="+mn-ea"/>
                          <a:cs typeface="+mn-cs"/>
                        </a:rPr>
                        <a:t>Rui Du(Huawei)</a:t>
                      </a:r>
                      <a:endParaRPr lang="en-US" altLang="zh-CN"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WLAN Sensing Functionality Indicator</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a:t>
                      </a:r>
                      <a:r>
                        <a:rPr lang="en-US" altLang="zh-CN" sz="1100" kern="1200" dirty="0" err="1" smtClean="0">
                          <a:solidFill>
                            <a:srgbClr val="0000FF"/>
                          </a:solidFill>
                          <a:latin typeface="+mn-lt"/>
                          <a:ea typeface="+mn-ea"/>
                          <a:cs typeface="+mn-cs"/>
                        </a:rPr>
                        <a:t>mins</a:t>
                      </a:r>
                      <a:endParaRPr lang="en-US" altLang="zh-CN" sz="1100" kern="1200" dirty="0" smtClean="0">
                        <a:solidFill>
                          <a:srgbClr val="0000FF"/>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Dongguk</a:t>
                      </a:r>
                      <a:r>
                        <a:rPr lang="en-US" altLang="zh-CN" sz="1100" kern="1200" dirty="0" smtClean="0">
                          <a:solidFill>
                            <a:schemeClr val="tx1"/>
                          </a:solidFill>
                          <a:latin typeface="+mn-lt"/>
                          <a:ea typeface="+mn-ea"/>
                          <a:cs typeface="+mn-cs"/>
                        </a:rPr>
                        <a:t>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22/0506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Qinghua</a:t>
                      </a:r>
                      <a:r>
                        <a:rPr lang="en-US" altLang="zh-CN" sz="1100" kern="1200" dirty="0" smtClean="0">
                          <a:solidFill>
                            <a:srgbClr val="00B050"/>
                          </a:solidFill>
                          <a:latin typeface="+mn-lt"/>
                          <a:ea typeface="+mn-ea"/>
                          <a:cs typeface="+mn-cs"/>
                        </a:rPr>
                        <a:t> Li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Differential Quantization for CSI Report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45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Sang Kim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chemeClr val="tx1"/>
                          </a:solidFill>
                          <a:latin typeface="+mn-lt"/>
                          <a:ea typeface="+mn-ea"/>
                          <a:cs typeface="+mn-cs"/>
                        </a:rPr>
                        <a:t>PDT STA to STA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22/0513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MLME - Part II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3043568249"/>
              </p:ext>
            </p:extLst>
          </p:nvPr>
        </p:nvGraphicFramePr>
        <p:xfrm>
          <a:off x="3733800" y="5334000"/>
          <a:ext cx="7162800" cy="81381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22/0370</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PDT-DMG-Multi-Static-Instance</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8734540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272889503"/>
              </p:ext>
            </p:extLst>
          </p:nvPr>
        </p:nvGraphicFramePr>
        <p:xfrm>
          <a:off x="3733800" y="1495679"/>
          <a:ext cx="8305801" cy="221202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22/0521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Sang Kim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rgbClr val="00B050"/>
                          </a:solidFill>
                          <a:latin typeface="+mn-lt"/>
                          <a:ea typeface="+mn-ea"/>
                          <a:cs typeface="+mn-cs"/>
                        </a:rPr>
                        <a:t>PDT STA to STA 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22/0513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Proposed Draft Text for MLME - Part II</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22/0524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latin typeface="+mn-lt"/>
                          <a:ea typeface="+mn-ea"/>
                          <a:cs typeface="+mn-cs"/>
                        </a:rPr>
                        <a:t>Claudio da Silva (Meta Platforms, Inc.)</a:t>
                      </a: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Proposed Draft Text for SBP and Motion 60</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22/0433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WLAN Sensing Functionality Indicator</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a:t>
                      </a:r>
                      <a:r>
                        <a:rPr lang="en-US" altLang="zh-CN" sz="1100" kern="1200" dirty="0" err="1" smtClean="0">
                          <a:solidFill>
                            <a:srgbClr val="0000FF"/>
                          </a:solidFill>
                          <a:latin typeface="+mn-lt"/>
                          <a:ea typeface="+mn-ea"/>
                          <a:cs typeface="+mn-cs"/>
                        </a:rPr>
                        <a:t>mins</a:t>
                      </a:r>
                      <a:endParaRPr lang="en-US" altLang="zh-CN" sz="1100" kern="1200" dirty="0" smtClean="0">
                        <a:solidFill>
                          <a:srgbClr val="0000FF"/>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B050"/>
                          </a:solidFill>
                          <a:latin typeface="+mn-lt"/>
                          <a:ea typeface="+mn-ea"/>
                          <a:cs typeface="+mn-cs"/>
                        </a:rPr>
                        <a:t>22/0457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Dongguk</a:t>
                      </a:r>
                      <a:r>
                        <a:rPr lang="en-US" altLang="zh-CN" sz="1100" kern="1200" dirty="0" smtClean="0">
                          <a:solidFill>
                            <a:srgbClr val="00B050"/>
                          </a:solidFill>
                          <a:latin typeface="+mn-lt"/>
                          <a:ea typeface="+mn-ea"/>
                          <a:cs typeface="+mn-cs"/>
                        </a:rPr>
                        <a:t>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Trigger frame for 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22/0533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Updated Proposal on CSI Formatting for the Sensing Measurement Report</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40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415992698"/>
              </p:ext>
            </p:extLst>
          </p:nvPr>
        </p:nvGraphicFramePr>
        <p:xfrm>
          <a:off x="3733800" y="5334000"/>
          <a:ext cx="7162800" cy="81381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314224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March        	  21, 22,         28, 29, 		10:00 </a:t>
            </a:r>
            <a:r>
              <a:rPr lang="en-US" altLang="zh-CN" dirty="0"/>
              <a:t>- </a:t>
            </a:r>
            <a:r>
              <a:rPr lang="en-US" altLang="zh-CN" dirty="0" smtClean="0"/>
              <a:t>12:00 </a:t>
            </a:r>
            <a:r>
              <a:rPr lang="en-US" altLang="zh-CN" dirty="0"/>
              <a:t>ET</a:t>
            </a:r>
            <a:endParaRPr lang="en-US" altLang="zh-CN" dirty="0" smtClean="0"/>
          </a:p>
          <a:p>
            <a:pPr algn="just" defTabSz="917575">
              <a:lnSpc>
                <a:spcPct val="90000"/>
              </a:lnSpc>
              <a:buNone/>
            </a:pPr>
            <a:r>
              <a:rPr lang="en-US" altLang="zh-CN" dirty="0" smtClean="0"/>
              <a:t>		March        17,	  24,		31	23</a:t>
            </a:r>
            <a:r>
              <a:rPr lang="zh-CN" altLang="en-US" dirty="0" smtClean="0"/>
              <a:t>：</a:t>
            </a:r>
            <a:r>
              <a:rPr lang="en-US" altLang="zh-CN" dirty="0" smtClean="0"/>
              <a:t>00 - 01:00 ET</a:t>
            </a: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t>PAR approved		</a:t>
            </a:r>
            <a:r>
              <a:rPr lang="en-US" altLang="zh-CN" sz="1800" kern="0" dirty="0" smtClean="0"/>
              <a:t>	Sep </a:t>
            </a:r>
            <a:r>
              <a:rPr lang="en-US" altLang="zh-CN" sz="1800" kern="0" dirty="0"/>
              <a:t>2020</a:t>
            </a:r>
          </a:p>
          <a:p>
            <a:pPr marL="161925" lvl="1" indent="-233363" algn="just" defTabSz="685800" eaLnBrk="1" fontAlgn="auto" hangingPunct="1">
              <a:spcBef>
                <a:spcPts val="600"/>
              </a:spcBef>
              <a:spcAft>
                <a:spcPts val="600"/>
              </a:spcAft>
              <a:defRPr/>
            </a:pPr>
            <a:r>
              <a:rPr lang="en-US" altLang="zh-CN" sz="1800" kern="0" dirty="0"/>
              <a:t>First TG meeting		</a:t>
            </a:r>
            <a:r>
              <a:rPr lang="en-US" altLang="zh-CN" sz="1800" kern="0" dirty="0" smtClean="0"/>
              <a:t>	Oct </a:t>
            </a:r>
            <a:r>
              <a:rPr lang="en-US" altLang="zh-CN" sz="1800" kern="0" dirty="0"/>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smtClean="0">
                <a:solidFill>
                  <a:srgbClr val="000000"/>
                </a:solidFill>
              </a:rPr>
              <a:t>(</a:t>
            </a:r>
            <a:r>
              <a:rPr lang="en-US" altLang="zh-CN" kern="0" dirty="0" smtClean="0">
                <a:solidFill>
                  <a:srgbClr val="FF0000"/>
                </a:solidFill>
              </a:rPr>
              <a:t>Updated</a:t>
            </a:r>
            <a:r>
              <a:rPr lang="en-US" altLang="zh-CN" kern="0" dirty="0" smtClean="0">
                <a:solidFill>
                  <a:srgbClr val="000000"/>
                </a:solidFill>
              </a:rPr>
              <a:t>)</a:t>
            </a:r>
            <a:endParaRPr lang="en-US" altLang="zh-CN" kern="0" dirty="0">
              <a:solidFill>
                <a:srgbClr val="000000"/>
              </a:solidFill>
            </a:endParaRPr>
          </a:p>
        </p:txBody>
      </p:sp>
      <p:sp>
        <p:nvSpPr>
          <p:cNvPr id="10" name="Rectangle 3"/>
          <p:cNvSpPr txBox="1">
            <a:spLocks noChangeArrowheads="1"/>
          </p:cNvSpPr>
          <p:nvPr/>
        </p:nvSpPr>
        <p:spPr bwMode="auto">
          <a:xfrm>
            <a:off x="6227762" y="1428750"/>
            <a:ext cx="5507038"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Chair issues call for volunteers		</a:t>
            </a:r>
            <a:r>
              <a:rPr lang="en-US" altLang="zh-CN" sz="1100" kern="0" dirty="0" smtClean="0">
                <a:solidFill>
                  <a:srgbClr val="FFFFFF">
                    <a:lumMod val="50000"/>
                  </a:srgbClr>
                </a:solidFill>
              </a:rPr>
              <a:t>		(</a:t>
            </a:r>
            <a:r>
              <a:rPr lang="en-US" altLang="zh-CN" sz="11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600" kern="0" dirty="0">
                <a:solidFill>
                  <a:schemeClr val="bg1">
                    <a:lumMod val="50000"/>
                  </a:schemeClr>
                </a:solidFill>
              </a:rPr>
              <a:t>January </a:t>
            </a:r>
            <a:r>
              <a:rPr lang="en-US" altLang="zh-CN" sz="1600" strike="sngStrike" kern="0" dirty="0">
                <a:solidFill>
                  <a:schemeClr val="bg1">
                    <a:lumMod val="50000"/>
                  </a:schemeClr>
                </a:solidFill>
              </a:rPr>
              <a:t>21</a:t>
            </a:r>
            <a:r>
              <a:rPr lang="en-US" altLang="zh-CN" sz="16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a:t>
            </a:r>
            <a:r>
              <a:rPr lang="en-US" altLang="zh-CN" sz="1200" u="sng" kern="0" dirty="0">
                <a:solidFill>
                  <a:schemeClr val="bg1">
                    <a:lumMod val="50000"/>
                  </a:schemeClr>
                </a:solidFill>
              </a:rPr>
              <a:t>baseline document </a:t>
            </a:r>
            <a:r>
              <a:rPr lang="en-US" altLang="zh-CN" sz="1200" kern="0" dirty="0">
                <a:solidFill>
                  <a:schemeClr val="bg1">
                    <a:lumMod val="50000"/>
                  </a:schemeClr>
                </a:solidFill>
              </a:rPr>
              <a:t>for each topic (in the initial list) to be uploaded</a:t>
            </a:r>
          </a:p>
          <a:p>
            <a:pPr marL="134541" lvl="0" indent="-134541" defTabSz="685800" eaLnBrk="1" fontAlgn="auto" hangingPunct="1">
              <a:spcBef>
                <a:spcPts val="600"/>
              </a:spcBef>
              <a:spcAft>
                <a:spcPts val="0"/>
              </a:spcAft>
            </a:pPr>
            <a:r>
              <a:rPr lang="en-US" altLang="zh-CN" sz="1600" kern="0" dirty="0" smtClean="0">
                <a:solidFill>
                  <a:srgbClr val="FF0000"/>
                </a:solidFill>
              </a:rPr>
              <a:t>After March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rgbClr val="000000"/>
                </a:solidFill>
              </a:rPr>
              <a:t>Editor releases </a:t>
            </a:r>
            <a:r>
              <a:rPr lang="en-US" altLang="zh-CN" sz="1200" kern="0" dirty="0" smtClean="0">
                <a:solidFill>
                  <a:srgbClr val="0000FF"/>
                </a:solidFill>
              </a:rPr>
              <a:t>D0.01</a:t>
            </a:r>
            <a:r>
              <a:rPr lang="en-US" altLang="zh-CN" sz="1200" kern="0" dirty="0" smtClean="0"/>
              <a:t> (only for reference</a:t>
            </a:r>
            <a:r>
              <a:rPr lang="en-US" altLang="zh-CN" sz="1200" kern="0" dirty="0"/>
              <a:t>, not </a:t>
            </a:r>
            <a:r>
              <a:rPr lang="en-US" altLang="zh-CN" sz="1200" kern="0" dirty="0" smtClean="0"/>
              <a:t>for comment </a:t>
            </a:r>
            <a:r>
              <a:rPr lang="en-US" altLang="zh-CN" sz="1200" kern="0" dirty="0"/>
              <a:t>collection)</a:t>
            </a:r>
          </a:p>
          <a:p>
            <a:pPr marL="134541" lvl="0"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a:t>
            </a:r>
            <a:endParaRPr lang="zh-CN" altLang="zh-CN" sz="1600" kern="0" dirty="0">
              <a:solidFill>
                <a:srgbClr val="FF0000"/>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Deadline </a:t>
            </a:r>
            <a:r>
              <a:rPr lang="en-US" altLang="zh-CN" sz="1200" kern="0" dirty="0"/>
              <a:t>for sending the </a:t>
            </a:r>
            <a:r>
              <a:rPr lang="en-US" altLang="zh-CN" sz="1200" kern="0" dirty="0">
                <a:solidFill>
                  <a:srgbClr val="0000FF"/>
                </a:solidFill>
              </a:rPr>
              <a:t>Motion request</a:t>
            </a:r>
            <a:r>
              <a:rPr lang="en-US" altLang="zh-CN" sz="1200" kern="0" dirty="0"/>
              <a:t>.</a:t>
            </a:r>
          </a:p>
          <a:p>
            <a:pPr marL="134541"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12 or </a:t>
            </a:r>
            <a:r>
              <a:rPr lang="en-US" altLang="zh-CN" sz="1600" kern="0" dirty="0" smtClean="0">
                <a:solidFill>
                  <a:srgbClr val="FF0000"/>
                </a:solidFill>
              </a:rPr>
              <a:t>14 </a:t>
            </a:r>
            <a:r>
              <a:rPr lang="en-US" altLang="zh-CN" sz="1600" kern="0" dirty="0" smtClean="0">
                <a:solidFill>
                  <a:srgbClr val="000000"/>
                </a:solidFill>
              </a:rPr>
              <a:t>(10+ days after Motion request)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rgbClr val="FF0000"/>
                </a:solidFill>
              </a:rPr>
              <a:t>Deadline</a:t>
            </a:r>
            <a:r>
              <a:rPr lang="en-US" altLang="zh-CN" sz="1200" kern="0" dirty="0" smtClean="0"/>
              <a:t> for contributions to </a:t>
            </a:r>
            <a:r>
              <a:rPr lang="en-US" altLang="zh-CN" sz="1200" kern="0" dirty="0" smtClean="0">
                <a:solidFill>
                  <a:srgbClr val="0000FF"/>
                </a:solidFill>
              </a:rPr>
              <a:t>pass motion </a:t>
            </a:r>
            <a:r>
              <a:rPr lang="en-US" altLang="zh-CN" sz="1200" kern="0" dirty="0" smtClean="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Seek </a:t>
            </a:r>
            <a:r>
              <a:rPr lang="en-US" altLang="zh-CN" sz="1200" kern="0" dirty="0" err="1" smtClean="0"/>
              <a:t>TGbf</a:t>
            </a:r>
            <a:r>
              <a:rPr lang="en-US" altLang="zh-CN" sz="1200" kern="0" dirty="0" smtClean="0"/>
              <a:t> </a:t>
            </a:r>
            <a:r>
              <a:rPr lang="en-US" altLang="zh-CN" sz="1200" kern="0" dirty="0" smtClean="0">
                <a:solidFill>
                  <a:srgbClr val="0000FF"/>
                </a:solidFill>
              </a:rPr>
              <a:t>approval</a:t>
            </a:r>
            <a:r>
              <a:rPr lang="en-US" altLang="zh-CN" sz="1200" kern="0" dirty="0" smtClean="0"/>
              <a:t> to go to comment collection  (“Move to Approve a 30-day comment collection on </a:t>
            </a:r>
            <a:r>
              <a:rPr lang="en-US" altLang="zh-CN" sz="1200" kern="0" dirty="0" err="1" smtClean="0"/>
              <a:t>TGbf</a:t>
            </a:r>
            <a:r>
              <a:rPr lang="en-US" altLang="zh-CN" sz="1200" kern="0" dirty="0" smtClean="0"/>
              <a:t> D0.1.”)</a:t>
            </a:r>
          </a:p>
          <a:p>
            <a:pPr marL="134541" indent="-134541" defTabSz="685800" eaLnBrk="1" fontAlgn="auto" hangingPunct="1">
              <a:spcBef>
                <a:spcPts val="600"/>
              </a:spcBef>
              <a:spcAft>
                <a:spcPts val="0"/>
              </a:spcAft>
            </a:pPr>
            <a:r>
              <a:rPr lang="en-US" altLang="zh-CN" sz="1600" dirty="0">
                <a:solidFill>
                  <a:srgbClr val="FF0000"/>
                </a:solidFill>
              </a:rPr>
              <a:t>April 22 </a:t>
            </a:r>
            <a:r>
              <a:rPr lang="en-US" altLang="zh-CN" sz="1600" dirty="0"/>
              <a:t>(Around</a:t>
            </a:r>
            <a:r>
              <a:rPr lang="en-US" altLang="zh-CN" sz="1600" dirty="0" smtClean="0"/>
              <a:t>)</a:t>
            </a:r>
            <a:r>
              <a:rPr lang="en-US" altLang="zh-CN" sz="1600" kern="0" dirty="0" smtClean="0">
                <a:solidFill>
                  <a:srgbClr val="000000"/>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Editor </a:t>
            </a:r>
            <a:r>
              <a:rPr lang="en-US" altLang="zh-CN" sz="1200" kern="0" dirty="0"/>
              <a:t>releases </a:t>
            </a:r>
            <a:r>
              <a:rPr lang="en-US" altLang="zh-CN" sz="12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If the Motion is favorable, the TG chair sends a </a:t>
            </a:r>
            <a:r>
              <a:rPr lang="en-US" altLang="zh-CN" sz="1200" kern="0" dirty="0">
                <a:solidFill>
                  <a:srgbClr val="0000FF"/>
                </a:solidFill>
              </a:rPr>
              <a:t>request</a:t>
            </a:r>
            <a:r>
              <a:rPr lang="en-US" altLang="zh-CN" sz="12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30-day comment collection window </a:t>
            </a:r>
            <a:r>
              <a:rPr lang="en-US" altLang="zh-CN" sz="12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75628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smtClean="0">
                <a:solidFill>
                  <a:srgbClr val="FF0000"/>
                </a:solidFill>
              </a:rPr>
              <a:t>Proposed Draft </a:t>
            </a:r>
            <a:r>
              <a:rPr lang="en-US" altLang="zh-CN" sz="2400" dirty="0">
                <a:solidFill>
                  <a:srgbClr val="FF0000"/>
                </a:solidFill>
              </a:rPr>
              <a:t>T</a:t>
            </a:r>
            <a:r>
              <a:rPr lang="en-US" altLang="zh-CN" sz="2400" dirty="0" smtClean="0">
                <a:solidFill>
                  <a:srgbClr val="FF0000"/>
                </a:solidFill>
              </a:rPr>
              <a: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F0"/>
                </a:solidFill>
                <a:cs typeface="Times New Roman" panose="02020603050405020304" pitchFamily="18" charset="0"/>
              </a:rPr>
              <a:t>March    </a:t>
            </a:r>
            <a:r>
              <a:rPr lang="en-US" altLang="zh-CN" sz="1400" dirty="0">
                <a:solidFill>
                  <a:srgbClr val="00B0F0"/>
                </a:solidFill>
                <a:cs typeface="Times New Roman" panose="02020603050405020304" pitchFamily="18" charset="0"/>
              </a:rPr>
              <a:t>17  (Thursday), 23</a:t>
            </a:r>
            <a:r>
              <a:rPr lang="zh-CN" altLang="en-US" sz="1400" dirty="0">
                <a:solidFill>
                  <a:srgbClr val="00B0F0"/>
                </a:solidFill>
                <a:cs typeface="Times New Roman" panose="02020603050405020304" pitchFamily="18" charset="0"/>
              </a:rPr>
              <a:t> ：</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21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24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28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31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April      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11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14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18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5am-7am in Israel, Friday 4am – 6am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graphicFrame>
        <p:nvGraphicFramePr>
          <p:cNvPr id="4" name="表格 3"/>
          <p:cNvGraphicFramePr>
            <a:graphicFrameLocks noGrp="1"/>
          </p:cNvGraphicFramePr>
          <p:nvPr>
            <p:extLst>
              <p:ext uri="{D42A27DB-BD31-4B8C-83A1-F6EECF244321}">
                <p14:modId xmlns:p14="http://schemas.microsoft.com/office/powerpoint/2010/main" val="1745719287"/>
              </p:ext>
            </p:extLst>
          </p:nvPr>
        </p:nvGraphicFramePr>
        <p:xfrm>
          <a:off x="7620000" y="4803775"/>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a:solidFill>
                  <a:srgbClr val="C00000"/>
                </a:solidFill>
              </a:rPr>
              <a:t>May interim </a:t>
            </a:r>
            <a:r>
              <a:rPr lang="en-US" altLang="zh-CN" sz="3200" dirty="0" smtClean="0">
                <a:solidFill>
                  <a:srgbClr val="C00000"/>
                </a:solidFill>
              </a:rPr>
              <a:t>TBD</a:t>
            </a:r>
            <a:r>
              <a:rPr lang="en-US" altLang="zh-CN" sz="3200" dirty="0" smtClean="0"/>
              <a:t>)</a:t>
            </a:r>
            <a:endParaRPr lang="en-US" altLang="en-US" sz="3200" dirty="0">
              <a:solidFill>
                <a:schemeClr val="tx2"/>
              </a:solidFill>
            </a:endParaRPr>
          </a:p>
        </p:txBody>
      </p:sp>
      <p:sp>
        <p:nvSpPr>
          <p:cNvPr id="10" name="Rectangle 3"/>
          <p:cNvSpPr txBox="1">
            <a:spLocks noChangeArrowheads="1"/>
          </p:cNvSpPr>
          <p:nvPr/>
        </p:nvSpPr>
        <p:spPr bwMode="auto">
          <a:xfrm>
            <a:off x="457200" y="992187"/>
            <a:ext cx="11277600"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To be </a:t>
            </a:r>
            <a:r>
              <a:rPr lang="en-US" altLang="zh-CN" sz="1600" b="1" dirty="0" smtClean="0">
                <a:cs typeface="Times New Roman" panose="02020603050405020304" pitchFamily="18" charset="0"/>
              </a:rPr>
              <a:t>Confirmed </a:t>
            </a:r>
            <a:r>
              <a:rPr lang="en-US" altLang="zh-CN" sz="1600" dirty="0" smtClean="0"/>
              <a:t>(In </a:t>
            </a:r>
            <a:r>
              <a:rPr lang="en-US" altLang="zh-CN" sz="1600" dirty="0"/>
              <a:t>North </a:t>
            </a:r>
            <a:r>
              <a:rPr lang="en-US" altLang="zh-CN" sz="1600" dirty="0" smtClean="0"/>
              <a:t>America, the </a:t>
            </a:r>
            <a:r>
              <a:rPr lang="en-US" altLang="zh-CN" sz="1600" dirty="0">
                <a:solidFill>
                  <a:srgbClr val="C00000"/>
                </a:solidFill>
              </a:rPr>
              <a:t>daylight saving </a:t>
            </a:r>
            <a:r>
              <a:rPr lang="en-US" altLang="zh-CN" sz="1600" dirty="0" smtClean="0">
                <a:solidFill>
                  <a:srgbClr val="C00000"/>
                </a:solidFill>
              </a:rPr>
              <a:t>start </a:t>
            </a:r>
            <a:r>
              <a:rPr lang="en-US" altLang="zh-CN" sz="1600" dirty="0"/>
              <a:t>on </a:t>
            </a:r>
            <a:r>
              <a:rPr lang="en-US" altLang="zh-CN" sz="1600" dirty="0">
                <a:solidFill>
                  <a:srgbClr val="C00000"/>
                </a:solidFill>
              </a:rPr>
              <a:t>March 13 </a:t>
            </a:r>
            <a:r>
              <a:rPr lang="en-US" altLang="zh-CN" sz="1600" dirty="0"/>
              <a:t>is considered) </a:t>
            </a:r>
            <a:r>
              <a:rPr lang="en-US" altLang="zh-CN" sz="1600" b="1" dirty="0" smtClean="0">
                <a:cs typeface="Times New Roman" panose="02020603050405020304" pitchFamily="18" charset="0"/>
              </a:rPr>
              <a:t>:</a:t>
            </a:r>
            <a:endParaRPr lang="en-US" altLang="zh-CN" sz="1600" b="1" dirty="0">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600" dirty="0"/>
          </a:p>
          <a:p>
            <a:pPr marL="400050" lvl="2" indent="0" algn="just">
              <a:spcBef>
                <a:spcPct val="0"/>
              </a:spcBef>
              <a:spcAft>
                <a:spcPts val="0"/>
              </a:spcAft>
              <a:buClr>
                <a:srgbClr val="000000"/>
              </a:buClr>
              <a:buNone/>
              <a:defRPr/>
            </a:pPr>
            <a:r>
              <a:rPr lang="en-US" altLang="zh-CN" b="1" dirty="0" smtClean="0"/>
              <a:t>May interim 2022 (May 8-13)</a:t>
            </a:r>
            <a:r>
              <a:rPr lang="en-US" altLang="zh-CN" dirty="0" smtClean="0">
                <a:cs typeface="Times New Roman" panose="02020603050405020304" pitchFamily="18" charset="0"/>
              </a:rPr>
              <a:t> </a:t>
            </a:r>
            <a:endParaRPr lang="en-US" altLang="zh-CN"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9     (Monday</a:t>
            </a:r>
            <a:r>
              <a:rPr lang="en-US" altLang="zh-CN" dirty="0" smtClean="0">
                <a:solidFill>
                  <a:srgbClr val="00B0F0"/>
                </a:solidFill>
                <a:cs typeface="Times New Roman" panose="02020603050405020304" pitchFamily="18" charset="0"/>
              </a:rPr>
              <a:t>),	07:30am </a:t>
            </a:r>
            <a:r>
              <a:rPr lang="en-US" altLang="zh-CN" dirty="0">
                <a:solidFill>
                  <a:srgbClr val="00B0F0"/>
                </a:solidFill>
                <a:cs typeface="Times New Roman" panose="02020603050405020304" pitchFamily="18" charset="0"/>
              </a:rPr>
              <a:t>- 09:30am ET (Warsaw local PM1 session,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a:t>
            </a:r>
            <a:r>
              <a:rPr lang="en-US" altLang="zh-CN" strike="sngStrike" dirty="0" smtClean="0">
                <a:solidFill>
                  <a:srgbClr val="7030A0"/>
                </a:solidFill>
                <a:cs typeface="Times New Roman" panose="02020603050405020304" pitchFamily="18" charset="0"/>
              </a:rPr>
              <a:t>May        </a:t>
            </a:r>
            <a:r>
              <a:rPr lang="en-US" altLang="zh-CN" strike="sngStrike" dirty="0">
                <a:solidFill>
                  <a:srgbClr val="7030A0"/>
                </a:solidFill>
                <a:cs typeface="Times New Roman" panose="02020603050405020304" pitchFamily="18" charset="0"/>
              </a:rPr>
              <a:t>10   (Tuesday</a:t>
            </a:r>
            <a:r>
              <a:rPr lang="en-US" altLang="zh-CN" strike="sngStrike" dirty="0" smtClean="0">
                <a:solidFill>
                  <a:srgbClr val="7030A0"/>
                </a:solidFill>
                <a:cs typeface="Times New Roman" panose="02020603050405020304" pitchFamily="18" charset="0"/>
              </a:rPr>
              <a:t>),	02:00am </a:t>
            </a:r>
            <a:r>
              <a:rPr lang="en-US" altLang="zh-CN" strike="sngStrike"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10   (Tuesday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May        </a:t>
            </a:r>
            <a:r>
              <a:rPr lang="en-US" altLang="zh-CN" dirty="0">
                <a:solidFill>
                  <a:srgbClr val="7030A0"/>
                </a:solidFill>
                <a:cs typeface="Times New Roman" panose="02020603050405020304" pitchFamily="18" charset="0"/>
              </a:rPr>
              <a:t>11   (Wednesday</a:t>
            </a:r>
            <a:r>
              <a:rPr lang="en-US" altLang="zh-CN" dirty="0" smtClean="0">
                <a:solidFill>
                  <a:srgbClr val="7030A0"/>
                </a:solidFill>
                <a:cs typeface="Times New Roman" panose="02020603050405020304" pitchFamily="18" charset="0"/>
              </a:rPr>
              <a:t>),02:00am </a:t>
            </a:r>
            <a:r>
              <a:rPr lang="en-US" altLang="zh-CN"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11   (Wednesday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12   (Thursday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r>
              <a:rPr lang="en-US" altLang="zh-CN" dirty="0" smtClean="0">
                <a:solidFill>
                  <a:srgbClr val="00B050"/>
                </a:solidFill>
                <a:cs typeface="Times New Roman" panose="02020603050405020304" pitchFamily="18" charset="0"/>
              </a:rPr>
              <a:t>)</a:t>
            </a:r>
            <a:r>
              <a:rPr lang="en-US" altLang="zh-CN" sz="100" kern="0" dirty="0">
                <a:solidFill>
                  <a:srgbClr val="FF0000"/>
                </a:solidFill>
                <a:cs typeface="Times New Roman" panose="02020603050405020304" pitchFamily="18" charset="0"/>
              </a:rPr>
              <a:t>	</a:t>
            </a:r>
            <a:endParaRPr lang="en-US" altLang="zh-CN" sz="1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2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1. when conflict with CAC, the call will be changed from </a:t>
            </a:r>
            <a:r>
              <a:rPr lang="en-US" altLang="zh-CN" sz="1050" dirty="0" smtClean="0">
                <a:solidFill>
                  <a:srgbClr val="FF3300"/>
                </a:solidFill>
                <a:cs typeface="Times New Roman" panose="02020603050405020304" pitchFamily="18" charset="0"/>
              </a:rPr>
              <a:t>10am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a:t>
            </a:r>
            <a:r>
              <a:rPr lang="en-US" altLang="zh-CN" sz="1050" dirty="0">
                <a:cs typeface="Times New Roman" panose="02020603050405020304" pitchFamily="18" charset="0"/>
              </a:rPr>
              <a:t>to </a:t>
            </a:r>
            <a:r>
              <a:rPr lang="en-US" altLang="zh-CN" sz="1050" dirty="0" smtClean="0">
                <a:solidFill>
                  <a:srgbClr val="FF3300"/>
                </a:solidFill>
                <a:cs typeface="Times New Roman" panose="02020603050405020304" pitchFamily="18" charset="0"/>
              </a:rPr>
              <a:t>11am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(March - May </a:t>
            </a:r>
            <a:r>
              <a:rPr lang="en-US" altLang="zh-CN" sz="1050" dirty="0">
                <a:cs typeface="Times New Roman" panose="02020603050405020304" pitchFamily="18" charset="0"/>
              </a:rPr>
              <a:t>2022 CAC calls (TBD</a:t>
            </a:r>
            <a:r>
              <a:rPr lang="en-US" altLang="zh-CN" sz="1050" dirty="0" smtClean="0">
                <a:cs typeface="Times New Roman" panose="02020603050405020304" pitchFamily="18" charset="0"/>
              </a:rPr>
              <a:t>):   )</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2. </a:t>
            </a:r>
            <a:r>
              <a:rPr lang="en-US" altLang="zh-CN" sz="1050" dirty="0">
                <a:cs typeface="MS PGothic" charset="0"/>
              </a:rPr>
              <a:t>Thursday </a:t>
            </a:r>
            <a:r>
              <a:rPr lang="en-US" altLang="zh-CN" sz="1050" dirty="0" smtClean="0">
                <a:solidFill>
                  <a:srgbClr val="00B0F0"/>
                </a:solidFill>
                <a:cs typeface="Times New Roman" panose="02020603050405020304" pitchFamily="18" charset="0"/>
              </a:rPr>
              <a:t>23:00 </a:t>
            </a:r>
            <a:r>
              <a:rPr lang="en-US" altLang="zh-CN" sz="1050" dirty="0">
                <a:solidFill>
                  <a:srgbClr val="00B0F0"/>
                </a:solidFill>
                <a:cs typeface="Times New Roman" panose="02020603050405020304" pitchFamily="18" charset="0"/>
              </a:rPr>
              <a:t>- 01:00am ET </a:t>
            </a:r>
            <a:r>
              <a:rPr lang="en-US" altLang="zh-CN" sz="1050" dirty="0" smtClean="0">
                <a:cs typeface="MS PGothic" charset="0"/>
              </a:rPr>
              <a:t>(</a:t>
            </a:r>
            <a:r>
              <a:rPr lang="en-US" altLang="zh-CN" sz="1050" dirty="0">
                <a:cs typeface="MS PGothic" charset="0"/>
              </a:rPr>
              <a:t>Thursday </a:t>
            </a:r>
            <a:r>
              <a:rPr lang="en-US" altLang="zh-CN" sz="1050" dirty="0" smtClean="0">
                <a:cs typeface="MS PGothic" charset="0"/>
              </a:rPr>
              <a:t>20</a:t>
            </a:r>
            <a:r>
              <a:rPr lang="zh-CN" altLang="en-US" sz="1050" dirty="0" smtClean="0">
                <a:cs typeface="MS PGothic" charset="0"/>
              </a:rPr>
              <a:t>：</a:t>
            </a:r>
            <a:r>
              <a:rPr lang="en-US" altLang="zh-CN" sz="1050" dirty="0">
                <a:cs typeface="MS PGothic" charset="0"/>
              </a:rPr>
              <a:t>00  </a:t>
            </a:r>
            <a:r>
              <a:rPr lang="en-US" altLang="zh-CN" sz="1050" dirty="0" smtClean="0">
                <a:cs typeface="MS PGothic" charset="0"/>
              </a:rPr>
              <a:t>– 22:00 </a:t>
            </a:r>
            <a:r>
              <a:rPr lang="en-US" altLang="zh-CN" sz="1050" dirty="0">
                <a:cs typeface="MS PGothic" charset="0"/>
              </a:rPr>
              <a:t>PT, Friday </a:t>
            </a:r>
            <a:r>
              <a:rPr lang="en-US" altLang="zh-CN" sz="1050" dirty="0" smtClean="0">
                <a:cs typeface="MS PGothic" charset="0"/>
              </a:rPr>
              <a:t>11am-13:00 </a:t>
            </a:r>
            <a:r>
              <a:rPr lang="en-US" altLang="zh-CN" sz="1050" dirty="0">
                <a:cs typeface="MS PGothic" charset="0"/>
              </a:rPr>
              <a:t>in China, Friday 5am-7am in Israel, Friday 4am – 6am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graphicFrame>
        <p:nvGraphicFramePr>
          <p:cNvPr id="2" name="表格 1"/>
          <p:cNvGraphicFramePr>
            <a:graphicFrameLocks noGrp="1"/>
          </p:cNvGraphicFramePr>
          <p:nvPr>
            <p:extLst>
              <p:ext uri="{D42A27DB-BD31-4B8C-83A1-F6EECF244321}">
                <p14:modId xmlns:p14="http://schemas.microsoft.com/office/powerpoint/2010/main" val="467633383"/>
              </p:ext>
            </p:extLst>
          </p:nvPr>
        </p:nvGraphicFramePr>
        <p:xfrm>
          <a:off x="8108949" y="4191000"/>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68791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 (</a:t>
            </a:r>
            <a:r>
              <a:rPr lang="en-US" altLang="zh-CN" sz="4000" dirty="0" smtClean="0">
                <a:solidFill>
                  <a:srgbClr val="0000FF"/>
                </a:solidFill>
              </a:rPr>
              <a:t>March 31 or April 7</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9410039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933358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4636836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7504070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March        	  </a:t>
            </a:r>
            <a:r>
              <a:rPr lang="en-US" altLang="en-US" sz="1800" dirty="0" smtClean="0">
                <a:solidFill>
                  <a:srgbClr val="0000FF"/>
                </a:solidFill>
              </a:rPr>
              <a:t>     21</a:t>
            </a:r>
            <a:r>
              <a:rPr lang="en-US" altLang="en-US" sz="1800" dirty="0">
                <a:solidFill>
                  <a:srgbClr val="0000FF"/>
                </a:solidFill>
              </a:rPr>
              <a:t>, 22,         28, 29, 		10:00 - 12:00 ET</a:t>
            </a:r>
          </a:p>
          <a:p>
            <a:pPr marL="285750" indent="-285750" algn="just"/>
            <a:r>
              <a:rPr lang="en-US" altLang="en-US" sz="1800" dirty="0" smtClean="0">
                <a:solidFill>
                  <a:srgbClr val="0000FF"/>
                </a:solidFill>
              </a:rPr>
              <a:t>March	17</a:t>
            </a:r>
            <a:r>
              <a:rPr lang="en-US" altLang="en-US" sz="1800" dirty="0">
                <a:solidFill>
                  <a:srgbClr val="0000FF"/>
                </a:solidFill>
              </a:rPr>
              <a:t>,	  24,	</a:t>
            </a:r>
            <a:r>
              <a:rPr lang="en-US" altLang="en-US" sz="1800" dirty="0" smtClean="0">
                <a:solidFill>
                  <a:srgbClr val="0000FF"/>
                </a:solidFill>
              </a:rPr>
              <a:t>	31</a:t>
            </a:r>
            <a:r>
              <a:rPr lang="en-US" altLang="en-US" sz="1800" dirty="0">
                <a:solidFill>
                  <a:srgbClr val="0000FF"/>
                </a:solidFill>
              </a:rPr>
              <a:t>	23：00 - 01:00 ET</a:t>
            </a:r>
          </a:p>
          <a:p>
            <a:pPr marL="285750" indent="-285750" algn="just"/>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128694</TotalTime>
  <Words>2332</Words>
  <Application>Microsoft Office PowerPoint</Application>
  <PresentationFormat>宽屏</PresentationFormat>
  <Paragraphs>612</Paragraphs>
  <Slides>29</Slides>
  <Notes>29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29</vt:i4>
      </vt:variant>
    </vt:vector>
  </HeadingPairs>
  <TitlesOfParts>
    <vt:vector size="40"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March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March teleconference 2022</dc:title>
  <dc:description/>
  <cp:lastModifiedBy>Hanxiao (Tony, WT Lab)</cp:lastModifiedBy>
  <cp:revision>20</cp:revision>
  <cp:lastPrinted>2014-11-04T15:04:57Z</cp:lastPrinted>
  <dcterms:created xsi:type="dcterms:W3CDTF">2007-04-17T18:10:23Z</dcterms:created>
  <dcterms:modified xsi:type="dcterms:W3CDTF">2022-03-25T09:16:52Z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(3)r78c0HcuCo84ruSw+9O39bez/gkbrG8blvC6ua3llU1b65VW0UF2x9e+IKepbazHKjP1ONdr
qGn67EZRB5UzkSysd39hkKTHpDQyr0e/24zQUjOm7NIDZN8KsUOWudVtt2dsC4ZBluyAvGXt
+WA2470o6zinMBd6icML2AmipIPcnPqK141Gn0yNgOwUmmzD9JgDNHNMqp5QiS54qbFuIjLO
uWyFu9SwHsFwaQ3cZE</vt:lpwstr>
  </property>
  <property fmtid="{D5CDD505-2E9C-101B-9397-08002B2CF9AE}" pid="27" name="_2015_ms_pID_7253431">
    <vt:lpwstr>XTowAUZDBKkZ8MBW1lVH3QQnLGl4gWRRkaVzMAN3ILRvpJk7GhyVVg
RXTY7ywN895dcfelXHVz5yFc0/KX67blQESHwqc/GQA1zzpkktxId/i7EzgRk7OR56V84p8L
f0xvZFmP1z5zer7ReUm5zKEqG0ILdjfnBbGKu+tz+oyB2Fo0N95uGEIlWBQbbQO99W3jMSmk
gMA0hu6dDvlXu+xzwST1wsahVenW4mgBP4B3</vt:lpwstr>
  </property>
  <property fmtid="{D5CDD505-2E9C-101B-9397-08002B2CF9AE}" pid="28" name="_2015_ms_pID_7253432">
    <vt:lpwstr>kRltxEw5e94jCXwh9x3DTXA=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