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909" r:id="rId18"/>
    <p:sldId id="911" r:id="rId19"/>
    <p:sldId id="912" r:id="rId20"/>
    <p:sldId id="905" r:id="rId21"/>
    <p:sldId id="844" r:id="rId22"/>
    <p:sldId id="855" r:id="rId23"/>
    <p:sldId id="864" r:id="rId24"/>
    <p:sldId id="906" r:id="rId25"/>
    <p:sldId id="907" r:id="rId26"/>
    <p:sldId id="908" r:id="rId27"/>
    <p:sldId id="910" r:id="rId28"/>
    <p:sldId id="846" r:id="rId29"/>
    <p:sldId id="842" r:id="rId3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0085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03371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035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7421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70542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09634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37174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802.11-22/0502r3</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March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2021-03-16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82715886"/>
              </p:ext>
            </p:extLst>
          </p:nvPr>
        </p:nvGraphicFramePr>
        <p:xfrm>
          <a:off x="3733800" y="1495679"/>
          <a:ext cx="8305801" cy="269051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22/0401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Security Requirements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PDT-DMG-Multi-Static-Instance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45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22/0414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Fractional Scaling Factor for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22/0506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Qinghua</a:t>
                      </a:r>
                      <a:r>
                        <a:rPr lang="en-US" altLang="zh-CN" sz="1100" kern="1200" dirty="0" smtClean="0">
                          <a:solidFill>
                            <a:schemeClr val="tx1"/>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Differential Quantization for CSI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983868409"/>
              </p:ext>
            </p:extLst>
          </p:nvPr>
        </p:nvGraphicFramePr>
        <p:xfrm>
          <a:off x="3733800" y="5334000"/>
          <a:ext cx="7162800" cy="95629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22/0327r1</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PDT-Bi-Static-Sounding-and-BPR-Frame</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900441066"/>
              </p:ext>
            </p:extLst>
          </p:nvPr>
        </p:nvGraphicFramePr>
        <p:xfrm>
          <a:off x="3733800" y="1495679"/>
          <a:ext cx="8305801" cy="248707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22/0415</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NDP Selection for 802.11bf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the NDP format for 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22/0423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DMG passive sensing based on A-BFT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22/0339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Enrico </a:t>
                      </a:r>
                      <a:r>
                        <a:rPr lang="en-US" altLang="zh-CN" sz="1100" kern="1200" dirty="0" err="1" smtClean="0">
                          <a:solidFill>
                            <a:srgbClr val="00B050"/>
                          </a:solidFill>
                          <a:latin typeface="+mn-lt"/>
                          <a:ea typeface="+mn-ea"/>
                          <a:cs typeface="+mn-cs"/>
                        </a:rPr>
                        <a:t>Rantala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Zeku</a:t>
                      </a:r>
                      <a:r>
                        <a:rPr lang="en-US" altLang="zh-CN" sz="11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STA-STA sub7GHz WLAN sensing support by leveraging SBP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22/0506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Qinghua</a:t>
                      </a:r>
                      <a:r>
                        <a:rPr lang="en-US" altLang="zh-CN" sz="1100" kern="1200" dirty="0" smtClean="0">
                          <a:solidFill>
                            <a:schemeClr val="tx1"/>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Differential Quantization for CSI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22/0513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MLME - Part II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4006599687"/>
              </p:ext>
            </p:extLst>
          </p:nvPr>
        </p:nvGraphicFramePr>
        <p:xfrm>
          <a:off x="3733800" y="5334000"/>
          <a:ext cx="7162800" cy="76809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21532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29733642"/>
              </p:ext>
            </p:extLst>
          </p:nvPr>
        </p:nvGraphicFramePr>
        <p:xfrm>
          <a:off x="3733800" y="1495679"/>
          <a:ext cx="8305801" cy="187674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22/0132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B050"/>
                          </a:solidFill>
                          <a:latin typeface="+mn-lt"/>
                          <a:ea typeface="+mn-ea"/>
                          <a:cs typeface="+mn-cs"/>
                        </a:rPr>
                        <a:t>Rui Du(Huawei)</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for DMG sensing </a:t>
                      </a:r>
                      <a:r>
                        <a:rPr lang="en-US" altLang="zh-CN" sz="1100" kern="1200" dirty="0" err="1" smtClean="0">
                          <a:solidFill>
                            <a:srgbClr val="00B050"/>
                          </a:solidFill>
                          <a:latin typeface="+mn-lt"/>
                          <a:ea typeface="+mn-ea"/>
                          <a:cs typeface="+mn-cs"/>
                        </a:rPr>
                        <a:t>monostatic</a:t>
                      </a:r>
                      <a:r>
                        <a:rPr lang="en-US" altLang="zh-CN" sz="1100" kern="1200" dirty="0" smtClean="0">
                          <a:solidFill>
                            <a:srgbClr val="00B050"/>
                          </a:solidFill>
                          <a:latin typeface="+mn-lt"/>
                          <a:ea typeface="+mn-ea"/>
                          <a:cs typeface="+mn-cs"/>
                        </a:rPr>
                        <a:t> configurations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Rui Du(Huawei)</a:t>
                      </a: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Dongguk</a:t>
                      </a:r>
                      <a:r>
                        <a:rPr lang="en-US" altLang="zh-CN" sz="1100" kern="1200" dirty="0" smtClean="0">
                          <a:solidFill>
                            <a:schemeClr val="tx1"/>
                          </a:solidFill>
                          <a:latin typeface="+mn-lt"/>
                          <a:ea typeface="+mn-ea"/>
                          <a:cs typeface="+mn-cs"/>
                        </a:rPr>
                        <a:t>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22/0506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Qinghua</a:t>
                      </a:r>
                      <a:r>
                        <a:rPr lang="en-US" altLang="zh-CN" sz="1100" kern="1200" dirty="0" smtClean="0">
                          <a:solidFill>
                            <a:srgbClr val="00B050"/>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Differential Quantization for CSI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45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Sang Kim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chemeClr val="tx1"/>
                          </a:solidFill>
                          <a:latin typeface="+mn-lt"/>
                          <a:ea typeface="+mn-ea"/>
                          <a:cs typeface="+mn-cs"/>
                        </a:rPr>
                        <a:t>PDT STA to STA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22/0513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MLME - Part II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043568249"/>
              </p:ext>
            </p:extLst>
          </p:nvPr>
        </p:nvGraphicFramePr>
        <p:xfrm>
          <a:off x="3733800" y="5334000"/>
          <a:ext cx="7162800" cy="81381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PDT-DMG-Multi-Static-Instance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734540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44187817"/>
              </p:ext>
            </p:extLst>
          </p:nvPr>
        </p:nvGraphicFramePr>
        <p:xfrm>
          <a:off x="3733800" y="1495679"/>
          <a:ext cx="8305801" cy="221202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Sang Kim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chemeClr val="tx1"/>
                          </a:solidFill>
                          <a:latin typeface="+mn-lt"/>
                          <a:ea typeface="+mn-ea"/>
                          <a:cs typeface="+mn-cs"/>
                        </a:rPr>
                        <a:t>PDT STA to STA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22/0513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MLME - Part II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22/0524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 Inc.)</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SBP and Motion 60</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Dongguk</a:t>
                      </a:r>
                      <a:r>
                        <a:rPr lang="en-US" altLang="zh-CN" sz="1100" kern="1200" dirty="0" smtClean="0">
                          <a:solidFill>
                            <a:schemeClr val="tx1"/>
                          </a:solidFill>
                          <a:latin typeface="+mn-lt"/>
                          <a:ea typeface="+mn-ea"/>
                          <a:cs typeface="+mn-cs"/>
                        </a:rPr>
                        <a:t>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Updated Proposal on CSI Formatting for the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415992698"/>
              </p:ext>
            </p:extLst>
          </p:nvPr>
        </p:nvGraphicFramePr>
        <p:xfrm>
          <a:off x="3733800" y="5334000"/>
          <a:ext cx="7162800" cy="81381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31422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March        	  21, 22,         28, 29,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March        17,	  24,		31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t>PAR approved		</a:t>
            </a:r>
            <a:r>
              <a:rPr lang="en-US" altLang="zh-CN" sz="1800" kern="0" dirty="0" smtClean="0"/>
              <a:t>	Sep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t>First TG meeting		</a:t>
            </a:r>
            <a:r>
              <a:rPr lang="en-US" altLang="zh-CN" sz="1800" kern="0" dirty="0" smtClean="0"/>
              <a:t>	Oct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rgbClr val="FF0000"/>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rgbClr val="000000"/>
                </a:solidFill>
              </a:rPr>
              <a:t>Editor releases </a:t>
            </a:r>
            <a:r>
              <a:rPr lang="en-US" altLang="zh-CN" sz="1200" kern="0" dirty="0" smtClean="0">
                <a:solidFill>
                  <a:srgbClr val="0000FF"/>
                </a:solidFill>
              </a:rPr>
              <a:t>D0.01</a:t>
            </a:r>
            <a:r>
              <a:rPr lang="en-US" altLang="zh-CN" sz="1200" kern="0" dirty="0" smtClean="0"/>
              <a:t> (only for reference</a:t>
            </a:r>
            <a:r>
              <a:rPr lang="en-US" altLang="zh-CN" sz="1200" kern="0" dirty="0"/>
              <a:t>, not </a:t>
            </a:r>
            <a:r>
              <a:rPr lang="en-US" altLang="zh-CN" sz="1200" kern="0" dirty="0" smtClean="0"/>
              <a:t>for comment </a:t>
            </a:r>
            <a:r>
              <a:rPr lang="en-US" altLang="zh-CN" sz="1200" kern="0" dirty="0"/>
              <a:t>collection)</a:t>
            </a:r>
          </a:p>
          <a:p>
            <a:pPr marL="134541" lvl="0"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a:t>
            </a:r>
            <a:endParaRPr lang="zh-CN" altLang="zh-CN" sz="1600" kern="0" dirty="0">
              <a:solidFill>
                <a:srgbClr val="FF0000"/>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Deadline </a:t>
            </a:r>
            <a:r>
              <a:rPr lang="en-US" altLang="zh-CN" sz="1200" kern="0" dirty="0"/>
              <a:t>for sending the </a:t>
            </a:r>
            <a:r>
              <a:rPr lang="en-US" altLang="zh-CN" sz="1200" kern="0" dirty="0">
                <a:solidFill>
                  <a:srgbClr val="0000FF"/>
                </a:solidFill>
              </a:rPr>
              <a:t>Motion request</a:t>
            </a:r>
            <a:r>
              <a:rPr lang="en-US" altLang="zh-CN" sz="1200" kern="0" dirty="0"/>
              <a: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(“Move to Approve a 30-day comment collection on </a:t>
            </a:r>
            <a:r>
              <a:rPr lang="en-US" altLang="zh-CN" sz="1200" kern="0" dirty="0" err="1" smtClean="0"/>
              <a:t>TGbf</a:t>
            </a:r>
            <a:r>
              <a:rPr lang="en-US" altLang="zh-CN" sz="1200" kern="0" dirty="0" smtClean="0"/>
              <a:t> D0.1.”)</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March    </a:t>
            </a:r>
            <a:r>
              <a:rPr lang="en-US" altLang="zh-CN" sz="1400" dirty="0">
                <a:solidFill>
                  <a:srgbClr val="00B0F0"/>
                </a:solidFill>
                <a:cs typeface="Times New Roman" panose="02020603050405020304" pitchFamily="18" charset="0"/>
              </a:rPr>
              <a:t>17  (Thursday), 23</a:t>
            </a:r>
            <a:r>
              <a:rPr lang="zh-CN" altLang="en-US" sz="1400" dirty="0">
                <a:solidFill>
                  <a:srgbClr val="00B0F0"/>
                </a:solidFill>
                <a:cs typeface="Times New Roman" panose="02020603050405020304" pitchFamily="18" charset="0"/>
              </a:rPr>
              <a:t> ：</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21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April      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4" name="表格 3"/>
          <p:cNvGraphicFramePr>
            <a:graphicFrameLocks noGrp="1"/>
          </p:cNvGraphicFramePr>
          <p:nvPr>
            <p:extLst>
              <p:ext uri="{D42A27DB-BD31-4B8C-83A1-F6EECF244321}">
                <p14:modId xmlns:p14="http://schemas.microsoft.com/office/powerpoint/2010/main" val="1745719287"/>
              </p:ext>
            </p:extLst>
          </p:nvPr>
        </p:nvGraphicFramePr>
        <p:xfrm>
          <a:off x="7620000" y="4803775"/>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a:t>
            </a: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600" dirty="0"/>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 (</a:t>
            </a:r>
            <a:r>
              <a:rPr lang="en-US" altLang="zh-CN" sz="4000" dirty="0" smtClean="0">
                <a:solidFill>
                  <a:srgbClr val="0000FF"/>
                </a:solidFill>
              </a:rPr>
              <a:t>March 31 or April 7</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9410039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933358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4636836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7504070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March        	  </a:t>
            </a:r>
            <a:r>
              <a:rPr lang="en-US" altLang="en-US" sz="1800" dirty="0" smtClean="0">
                <a:solidFill>
                  <a:srgbClr val="0000FF"/>
                </a:solidFill>
              </a:rPr>
              <a:t>     21</a:t>
            </a:r>
            <a:r>
              <a:rPr lang="en-US" altLang="en-US" sz="1800" dirty="0">
                <a:solidFill>
                  <a:srgbClr val="0000FF"/>
                </a:solidFill>
              </a:rPr>
              <a:t>, 22,         28, 29, 		10:00 - 12:00 ET</a:t>
            </a:r>
          </a:p>
          <a:p>
            <a:pPr marL="285750" indent="-285750" algn="just"/>
            <a:r>
              <a:rPr lang="en-US" altLang="en-US" sz="1800" dirty="0" smtClean="0">
                <a:solidFill>
                  <a:srgbClr val="0000FF"/>
                </a:solidFill>
              </a:rPr>
              <a:t>March	17</a:t>
            </a:r>
            <a:r>
              <a:rPr lang="en-US" altLang="en-US" sz="1800" dirty="0">
                <a:solidFill>
                  <a:srgbClr val="0000FF"/>
                </a:solidFill>
              </a:rPr>
              <a:t>,	  24,	</a:t>
            </a:r>
            <a:r>
              <a:rPr lang="en-US" altLang="en-US" sz="1800" dirty="0" smtClean="0">
                <a:solidFill>
                  <a:srgbClr val="0000FF"/>
                </a:solidFill>
              </a:rPr>
              <a:t>	31</a:t>
            </a:r>
            <a:r>
              <a:rPr lang="en-US" altLang="en-US" sz="1800" dirty="0">
                <a:solidFill>
                  <a:srgbClr val="0000FF"/>
                </a:solidFill>
              </a:rPr>
              <a:t>	23：00 - 01:00 ET</a:t>
            </a:r>
          </a:p>
          <a:p>
            <a:pPr marL="285750" indent="-285750" algn="just"/>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128244</TotalTime>
  <Words>2332</Words>
  <Application>Microsoft Office PowerPoint</Application>
  <PresentationFormat>宽屏</PresentationFormat>
  <Paragraphs>612</Paragraphs>
  <Slides>29</Slides>
  <Notes>29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29</vt:i4>
      </vt:variant>
    </vt:vector>
  </HeadingPairs>
  <TitlesOfParts>
    <vt:vector size="4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16</cp:revision>
  <cp:lastPrinted>2014-11-04T15:04:57Z</cp:lastPrinted>
  <dcterms:created xsi:type="dcterms:W3CDTF">2007-04-17T18:10:23Z</dcterms:created>
  <dcterms:modified xsi:type="dcterms:W3CDTF">2022-03-25T01:28:37Z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(3)r78c0HcuCo84ruSw+9O39bez/gkbrG8blvC6ua3llU1b65VW0UF2x9e+IKepbazHKjP1ONdr
qGn67EZRB5UzkSysd39hkKTHpDQyr0e/24zQUjOm7NIDZN8KsUOWudVtt2dsC4ZBluyAvGXt
+WA2470o6zinMBd6icML2AmipIPcnPqK141Gn0yNgOwUmmzD9JgDNHNMqp5QiS54qbFuIjLO
uWyFu9SwHsFwaQ3cZE</vt:lpwstr>
  </property>
  <property fmtid="{D5CDD505-2E9C-101B-9397-08002B2CF9AE}" pid="27" name="_2015_ms_pID_7253431">
    <vt:lpwstr>XTowAUZDBKkZ8MBW1lVH3QQnLGl4gWRRkaVzMAN3ILRvpJk7GhyVVg
RXTY7ywN895dcfelXHVz5yFc0/KX67blQESHwqc/GQA1zzpkktxId/i7EzgRk7OR56V84p8L
f0xvZFmP1z5zer7ReUm5zKEqG0ILdjfnBbGKu+tz+oyB2Fo0N95uGEIlWBQbbQO99W3jMSmk
gMA0hu6dDvlXu+xzwST1wsahVenW4mgBP4B3</vt:lpwstr>
  </property>
  <property fmtid="{D5CDD505-2E9C-101B-9397-08002B2CF9AE}" pid="28" name="_2015_ms_pID_7253432">
    <vt:lpwstr>kRltxEw5e94jCXwh9x3DTXA=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