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78" r:id="rId3"/>
    <p:sldId id="326" r:id="rId4"/>
    <p:sldId id="339" r:id="rId5"/>
    <p:sldId id="373" r:id="rId6"/>
    <p:sldId id="371" r:id="rId7"/>
    <p:sldId id="372" r:id="rId8"/>
    <p:sldId id="353" r:id="rId9"/>
    <p:sldId id="364" r:id="rId10"/>
    <p:sldId id="376" r:id="rId11"/>
    <p:sldId id="374" r:id="rId12"/>
    <p:sldId id="378" r:id="rId13"/>
    <p:sldId id="343" r:id="rId14"/>
    <p:sldId id="348" r:id="rId15"/>
    <p:sldId id="357" r:id="rId16"/>
    <p:sldId id="377" r:id="rId17"/>
    <p:sldId id="368" r:id="rId18"/>
    <p:sldId id="375" r:id="rId19"/>
    <p:sldId id="366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7" autoAdjust="0"/>
    <p:restoredTop sz="96791" autoAdjust="0"/>
  </p:normalViewPr>
  <p:slideViewPr>
    <p:cSldViewPr>
      <p:cViewPr varScale="1">
        <p:scale>
          <a:sx n="100" d="100"/>
          <a:sy n="100" d="100"/>
        </p:scale>
        <p:origin x="426" y="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752" y="-216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92006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March 2022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/>
              <a:t>Report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92006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March 2022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2022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118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2022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3233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2022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3180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20060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002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460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570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2022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2022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2022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2022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/>
              <a:t>March 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802.11-22/0498r00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oll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group/iotdir/about/" TargetMode="External"/><Relationship Id="rId4" Type="http://schemas.openxmlformats.org/officeDocument/2006/relationships/hyperlink" Target="http://datatracker.ietf.org/wg/cor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madinas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zuniga-madinas-mac-address-randomization/" TargetMode="External"/><Relationship Id="rId4" Type="http://schemas.openxmlformats.org/officeDocument/2006/relationships/hyperlink" Target="https://datatracker.ietf.org/doc/draft-henry-madinas-framework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emu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emu-tls-eap-types/" TargetMode="External"/><Relationship Id="rId4" Type="http://schemas.openxmlformats.org/officeDocument/2006/relationships/hyperlink" Target="https://www.rfc-editor.org/info/rfc9190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s://www.ietf.org/topics/netmgmt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ools.ietf.org/html/rfc6632" TargetMode="External"/><Relationship Id="rId5" Type="http://schemas.openxmlformats.org/officeDocument/2006/relationships/hyperlink" Target="https://www.rfc-editor.org/info/rfc9181" TargetMode="External"/><Relationship Id="rId4" Type="http://schemas.openxmlformats.org/officeDocument/2006/relationships/hyperlink" Target="https://datatracker.ietf.org/doc/draft-ietf-opsawg-l2nm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tls-rfc8446bis/" TargetMode="External"/><Relationship Id="rId5" Type="http://schemas.openxmlformats.org/officeDocument/2006/relationships/hyperlink" Target="https://datatracker.ietf.org/doc/draft-ietf-tls-ctls/" TargetMode="External"/><Relationship Id="rId4" Type="http://schemas.openxmlformats.org/officeDocument/2006/relationships/hyperlink" Target="https://datatracker.ietf.org/doc/draft-ietf-tls-tlsflags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detnet-bounded-latency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raw/charter/" TargetMode="External"/><Relationship Id="rId7" Type="http://schemas.openxmlformats.org/officeDocument/2006/relationships/hyperlink" Target="https://datatracker.ietf.org/doc/draft-ietf-raw-use-cases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raw-technologies/" TargetMode="External"/><Relationship Id="rId5" Type="http://schemas.openxmlformats.org/officeDocument/2006/relationships/hyperlink" Target="https://datatracker.ietf.org/doc/draft-ietf-raw-oam-support/" TargetMode="External"/><Relationship Id="rId4" Type="http://schemas.openxmlformats.org/officeDocument/2006/relationships/hyperlink" Target="https://datatracker.ietf.org/doc/draft-ietf-raw-architecture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ipwave/about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ipwave-vehicular-networking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anima/about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anima-constrained-voucher/" TargetMode="External"/><Relationship Id="rId5" Type="http://schemas.openxmlformats.org/officeDocument/2006/relationships/hyperlink" Target="https://datatracker.ietf.org/doc/draft-ietf-anima-brski-cloud/" TargetMode="External"/><Relationship Id="rId4" Type="http://schemas.openxmlformats.org/officeDocument/2006/relationships/hyperlink" Target="https://datatracker.ietf.org/doc/draft-ietf-anima-brski-async-enroll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wg/ipwave/charter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bofs/" TargetMode="External"/><Relationship Id="rId7" Type="http://schemas.openxmlformats.org/officeDocument/2006/relationships/hyperlink" Target="https://datatracker.ietf.org/wg/moq/abou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can/about/" TargetMode="External"/><Relationship Id="rId5" Type="http://schemas.openxmlformats.org/officeDocument/2006/relationships/hyperlink" Target="https://datatracker.ietf.org/wg/savnet/about/" TargetMode="External"/><Relationship Id="rId4" Type="http://schemas.openxmlformats.org/officeDocument/2006/relationships/hyperlink" Target="https://datatracker.ietf.org/wg/secret/about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shmoo/about/" TargetMode="External"/><Relationship Id="rId3" Type="http://schemas.openxmlformats.org/officeDocument/2006/relationships/hyperlink" Target="https://datatracker.ietf.org/group/chartering/" TargetMode="External"/><Relationship Id="rId7" Type="http://schemas.openxmlformats.org/officeDocument/2006/relationships/hyperlink" Target="https://datatracker.ietf.org/doc/charter-ietf-grow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grow/about/" TargetMode="External"/><Relationship Id="rId5" Type="http://schemas.openxmlformats.org/officeDocument/2006/relationships/hyperlink" Target="https://datatracker.ietf.org/doc/charter-ietf-ccamp/" TargetMode="External"/><Relationship Id="rId4" Type="http://schemas.openxmlformats.org/officeDocument/2006/relationships/hyperlink" Target="https://datatracker.ietf.org/wg/ccamp/about/" TargetMode="External"/><Relationship Id="rId9" Type="http://schemas.openxmlformats.org/officeDocument/2006/relationships/hyperlink" Target="https://datatracker.ietf.org/doc/charter-ietf-shmoo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yang-catalog-latest-developments-ietf-100-hackathon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1.ieee802.org/yangsters/" TargetMode="External"/><Relationship Id="rId4" Type="http://schemas.openxmlformats.org/officeDocument/2006/relationships/hyperlink" Target="https://yangcatalog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6lo/charter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6lo-use-cases/" TargetMode="External"/><Relationship Id="rId4" Type="http://schemas.openxmlformats.org/officeDocument/2006/relationships/hyperlink" Target="https://datatracker.ietf.org/doc/draft-ietf-6lo-multicast-registratio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2022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AKAYLA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2022-03-15</a:t>
            </a:r>
          </a:p>
        </p:txBody>
      </p:sp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8870458"/>
              </p:ext>
            </p:extLst>
          </p:nvPr>
        </p:nvGraphicFramePr>
        <p:xfrm>
          <a:off x="842963" y="2435225"/>
          <a:ext cx="7202487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1" name="Document" r:id="rId4" imgW="8267030" imgH="1266528" progId="Word.Document.8">
                  <p:embed/>
                </p:oleObj>
              </mc:Choice>
              <mc:Fallback>
                <p:oleObj name="Document" r:id="rId4" imgW="8267030" imgH="126652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963" y="2435225"/>
                        <a:ext cx="7202487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IoT-related work (cont.)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ROLL: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3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</a:t>
            </a:r>
            <a:r>
              <a:rPr lang="en-US" sz="1400" dirty="0" err="1"/>
              <a:t>Lossy</a:t>
            </a:r>
            <a:r>
              <a:rPr lang="en-US" sz="1400" dirty="0"/>
              <a:t> Networks</a:t>
            </a:r>
          </a:p>
          <a:p>
            <a:endParaRPr lang="en-GB" sz="18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4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IP networks. </a:t>
            </a:r>
          </a:p>
          <a:p>
            <a:pPr lvl="1"/>
            <a:endParaRPr lang="en-US" sz="1400" dirty="0"/>
          </a:p>
          <a:p>
            <a:r>
              <a:rPr lang="en-US" sz="1800" dirty="0"/>
              <a:t>IoT Directorate:</a:t>
            </a:r>
          </a:p>
          <a:p>
            <a:pPr lvl="1"/>
            <a:r>
              <a:rPr lang="en-US" sz="1400" dirty="0"/>
              <a:t>Reviews IETF drafts that are IoT related</a:t>
            </a:r>
          </a:p>
          <a:p>
            <a:pPr lvl="1"/>
            <a:r>
              <a:rPr lang="en-US" sz="1400" dirty="0"/>
              <a:t>See: </a:t>
            </a:r>
            <a:r>
              <a:rPr lang="en-US" sz="1400" dirty="0">
                <a:hlinkClick r:id="rId5"/>
              </a:rPr>
              <a:t>https://datatracker.ietf.org/group/iotdir/about/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68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MADINAS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http://datatracker.ietf.org/wg/madinas/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r>
              <a:rPr lang="en-US" sz="1800" dirty="0"/>
              <a:t>MAC Address Device Identification for Network and Application Services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This is the IETF’s equivalent of IEEE 802.11bh – how to deal with the implications of the deployment of random and changing MAC addresses. </a:t>
            </a: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Updated: Randomized and Changing MAC Address Use Cases, see </a:t>
            </a:r>
            <a:r>
              <a:rPr lang="en-US" sz="1400" dirty="0">
                <a:hlinkClick r:id="rId4"/>
              </a:rPr>
              <a:t>https://datatracker.ietf.org/doc/draft-henry-madinas-framework/</a:t>
            </a:r>
            <a:r>
              <a:rPr lang="en-US" sz="1400" dirty="0"/>
              <a:t> (March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Updated: MAC address randomization, see </a:t>
            </a:r>
            <a:r>
              <a:rPr lang="en-US" sz="1400" dirty="0">
                <a:hlinkClick r:id="rId5"/>
              </a:rPr>
              <a:t>https://datatracker.ietf.org/doc/draft-zuniga-madinas-mac-address-randomization/</a:t>
            </a:r>
            <a:r>
              <a:rPr lang="en-US" sz="1400" dirty="0"/>
              <a:t> (March 2022)</a:t>
            </a:r>
          </a:p>
          <a:p>
            <a:pPr lvl="1">
              <a:lnSpc>
                <a:spcPct val="80000"/>
              </a:lnSpc>
            </a:pPr>
            <a:endParaRPr lang="en-US" sz="1400" dirty="0"/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2022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90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http://datatracker.ietf.org/wg/emu/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EAP Method Updates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The group should document any recently gained new knowledge on vulnerabilities or the possible implications of pervasive surveillance or other new concerns.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  <a:endParaRPr lang="en-US" sz="1600" dirty="0"/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Published: the aforementioned Using EAP-TLS with TLS 1.3, see </a:t>
            </a:r>
            <a:r>
              <a:rPr lang="en-US" sz="1400" dirty="0">
                <a:hlinkClick r:id="rId4"/>
              </a:rPr>
              <a:t>https://www.rfc-editor.org/info/rfc9190</a:t>
            </a:r>
            <a:r>
              <a:rPr lang="en-US" sz="1400" dirty="0"/>
              <a:t> (February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Updated: TLS-based EAP types and TLS 1.3, see </a:t>
            </a:r>
            <a:r>
              <a:rPr lang="en-US" sz="1400" dirty="0">
                <a:hlinkClick r:id="rId5"/>
              </a:rPr>
              <a:t>https://datatracker.ietf.org/doc/draft-ietf-emu-tls-eap-types/</a:t>
            </a:r>
            <a:r>
              <a:rPr lang="en-US" sz="1400" dirty="0"/>
              <a:t> (March 2022)</a:t>
            </a:r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2022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0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http://datatracker.ietf.org/wg/opsawg/</a:t>
            </a:r>
            <a:endParaRPr lang="en-US" sz="20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IESG Evaluation: A Layer 2 VPN Network YANG Model, see </a:t>
            </a:r>
            <a:r>
              <a:rPr lang="en-US" sz="1400" dirty="0">
                <a:hlinkClick r:id="rId4"/>
              </a:rPr>
              <a:t>https://datatracker.ietf.org/doc/draft-ietf-opsawg-l2nm/</a:t>
            </a:r>
            <a:r>
              <a:rPr lang="en-US" sz="1400" dirty="0"/>
              <a:t> (January 2022)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Published as RFC 9181: A Layer 2/3 VPN Common YANG Model, see</a:t>
            </a:r>
            <a:r>
              <a:rPr lang="en-US" sz="1400" b="1" dirty="0"/>
              <a:t> </a:t>
            </a:r>
            <a:r>
              <a:rPr lang="en-US" sz="1400" dirty="0">
                <a:hlinkClick r:id="rId5"/>
              </a:rPr>
              <a:t>https://www.rfc-editor.org/info/rfc9181</a:t>
            </a:r>
            <a:r>
              <a:rPr lang="en-US" sz="1400" dirty="0"/>
              <a:t> (February 2022)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Background</a:t>
            </a:r>
            <a:endParaRPr lang="en-US" sz="1600" dirty="0"/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Of interest: RFC 6632, An Overview of the IETF Network Management Protocols, see </a:t>
            </a:r>
            <a:r>
              <a:rPr lang="en-US" sz="1400" dirty="0">
                <a:hlinkClick r:id="rId6"/>
              </a:rPr>
              <a:t>https://tools.ietf.org/html/rfc6632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Automated network management, including YANG data models, see </a:t>
            </a:r>
            <a:r>
              <a:rPr lang="en-US" sz="1400" dirty="0">
                <a:hlinkClick r:id="rId7"/>
              </a:rPr>
              <a:t>https://www.ietf.org/topics/netmgmt/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A Flags Extension for TLS 1.3, see </a:t>
            </a:r>
            <a:r>
              <a:rPr lang="en-US" sz="1400" dirty="0">
                <a:hlinkClick r:id="rId4"/>
              </a:rPr>
              <a:t>https://datatracker.ietf.org/doc/draft-ietf-tls-tlsflags/</a:t>
            </a:r>
            <a:r>
              <a:rPr lang="en-US" sz="1400" dirty="0"/>
              <a:t> (March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Compact TLS 1.3, see </a:t>
            </a:r>
            <a:r>
              <a:rPr lang="en-US" sz="1400" dirty="0">
                <a:hlinkClick r:id="rId5"/>
              </a:rPr>
              <a:t>https://datatracker.ietf.org/doc/draft-ietf-tls-ctls/</a:t>
            </a:r>
            <a:r>
              <a:rPr lang="en-US" sz="1400" dirty="0"/>
              <a:t> (March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The Transport Layer Security (TLS) Protocol Version 1.3, see </a:t>
            </a:r>
            <a:r>
              <a:rPr lang="en-US" sz="1400" dirty="0">
                <a:hlinkClick r:id="rId6"/>
              </a:rPr>
              <a:t>https://datatracker.ietf.org/doc/draft-ietf-tls-rfc8446bis/</a:t>
            </a:r>
            <a:r>
              <a:rPr lang="en-US" sz="1400" dirty="0"/>
              <a:t> (March 2022)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Deterministic Networking (DETNET)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610600" cy="5029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on deterministic data paths that operate over Layer 2 bridged and Layer 3 routed segments, where such paths can provide bounds on latency, loss, and packet delay variation (jitter), and high reliability. </a:t>
            </a:r>
          </a:p>
          <a:p>
            <a:pPr lvl="1"/>
            <a:r>
              <a:rPr lang="en-US" sz="1400" dirty="0"/>
              <a:t>The IEEE 802.11be activities seem like they may fit in with </a:t>
            </a:r>
            <a:r>
              <a:rPr lang="en-US" sz="1400" dirty="0" err="1"/>
              <a:t>DetNet</a:t>
            </a:r>
            <a:r>
              <a:rPr lang="en-US" sz="1400" dirty="0"/>
              <a:t> and there was a joint IEEE-IETF </a:t>
            </a:r>
            <a:r>
              <a:rPr lang="en-US" sz="1400" dirty="0" err="1"/>
              <a:t>DetNet</a:t>
            </a:r>
            <a:r>
              <a:rPr lang="en-US" sz="1400" dirty="0"/>
              <a:t> discussion in Bangkok (November 2018).</a:t>
            </a:r>
          </a:p>
          <a:p>
            <a:pPr lvl="1"/>
            <a:r>
              <a:rPr lang="en-US" sz="1400" dirty="0"/>
              <a:t>Addresses Layer 3 aspects in support of applications requiring deterministic networking. </a:t>
            </a:r>
          </a:p>
          <a:p>
            <a:pPr lvl="1"/>
            <a:r>
              <a:rPr lang="en-US" sz="1400" dirty="0"/>
              <a:t>The Working Group collaborates with IEEE 802.1 Time Sensitive Networking (TSN), which is responsible for Layer 2 operations, to define a common architecture for both Layer 2 and Layer 3. </a:t>
            </a:r>
          </a:p>
          <a:p>
            <a:pPr lvl="1"/>
            <a:r>
              <a:rPr lang="en-US" sz="1400" dirty="0"/>
              <a:t>Example applications for deterministic networks include professional and home audio/video, multimedia in transportation, engine control systems, and other general industrial and vehicular applications being considered by the IEEE 802.1 TSN Task Group.</a:t>
            </a:r>
          </a:p>
          <a:p>
            <a:r>
              <a:rPr lang="en-US" sz="1800" dirty="0"/>
              <a:t>Updates:</a:t>
            </a:r>
          </a:p>
          <a:p>
            <a:pPr lvl="1">
              <a:spcAft>
                <a:spcPts val="600"/>
              </a:spcAft>
            </a:pPr>
            <a:r>
              <a:rPr lang="en-US" sz="1400" dirty="0"/>
              <a:t>Updated, awaiting write-up: </a:t>
            </a:r>
            <a:r>
              <a:rPr lang="en-US" sz="1400" dirty="0" err="1"/>
              <a:t>DetNet</a:t>
            </a:r>
            <a:r>
              <a:rPr lang="en-US" sz="1400" dirty="0"/>
              <a:t> Bounded Latency</a:t>
            </a:r>
            <a:r>
              <a:rPr lang="en-US" sz="1400" dirty="0">
                <a:sym typeface="Wingdings" pitchFamily="2" charset="2"/>
              </a:rPr>
              <a:t>: </a:t>
            </a:r>
            <a:r>
              <a:rPr lang="en-US" sz="1400" dirty="0">
                <a:sym typeface="Wingdings" pitchFamily="2" charset="2"/>
                <a:hlinkClick r:id="rId4"/>
              </a:rPr>
              <a:t>https://datatracker.ietf.org/doc/draft-ietf-detnet-bounded-latency/</a:t>
            </a:r>
            <a:r>
              <a:rPr lang="en-US" sz="1400" dirty="0">
                <a:sym typeface="Wingdings" pitchFamily="2" charset="2"/>
              </a:rPr>
              <a:t> (February 2022)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and Available Wireless (RAW)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RAW: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https://datatracker.ietf.org/wg/raw/charter/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Reliable and Available Wireless (RAW) provides for high reliability and availability for IP connectivity over a wireless medium. RAW extends the </a:t>
            </a:r>
            <a:r>
              <a:rPr lang="en-US" sz="1400" dirty="0" err="1"/>
              <a:t>DetNet</a:t>
            </a:r>
            <a:r>
              <a:rPr lang="en-US" sz="1400" dirty="0"/>
              <a:t> Working Group concepts to provide for high reliability and availability for an IP network utilizing scheduled wireless segments and other media, e.g., frequency/time-sharing physical media resources with stochastic traffic: …, IEEE 802.11ax/be…</a:t>
            </a:r>
          </a:p>
          <a:p>
            <a:r>
              <a:rPr lang="en-US" sz="2200" b="1" dirty="0"/>
              <a:t>Updates: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>
                <a:sym typeface="Wingdings" pitchFamily="2" charset="2"/>
              </a:rPr>
              <a:t>Reliable and Available Wireless Architecture, see </a:t>
            </a:r>
            <a:r>
              <a:rPr lang="en-US" sz="1400" dirty="0">
                <a:sym typeface="Wingdings" pitchFamily="2" charset="2"/>
                <a:hlinkClick r:id="rId4"/>
              </a:rPr>
              <a:t>https://datatracker.ietf.org/doc/draft-ietf-raw-architecture/</a:t>
            </a:r>
            <a:r>
              <a:rPr lang="en-US" sz="1400" dirty="0">
                <a:sym typeface="Wingdings" pitchFamily="2" charset="2"/>
              </a:rPr>
              <a:t> (March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>
                <a:sym typeface="Wingdings" pitchFamily="2" charset="2"/>
              </a:rPr>
              <a:t>Operations, Administration and Maintenance (OAM) features for RAW, see </a:t>
            </a:r>
            <a:r>
              <a:rPr lang="en-US" sz="1400" dirty="0">
                <a:sym typeface="Wingdings" pitchFamily="2" charset="2"/>
                <a:hlinkClick r:id="rId5"/>
              </a:rPr>
              <a:t>https://datatracker.ietf.org/doc/draft-ietf-raw-oam-support/</a:t>
            </a:r>
            <a:r>
              <a:rPr lang="en-US" sz="1400" dirty="0">
                <a:sym typeface="Wingdings" pitchFamily="2" charset="2"/>
              </a:rPr>
              <a:t> (March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>
                <a:sym typeface="Wingdings" pitchFamily="2" charset="2"/>
              </a:rPr>
              <a:t>Reliable and Available Wireless Technologies, see </a:t>
            </a:r>
            <a:r>
              <a:rPr lang="en-US" sz="1400" dirty="0">
                <a:sym typeface="Wingdings" pitchFamily="2" charset="2"/>
                <a:hlinkClick r:id="rId6"/>
              </a:rPr>
              <a:t>https://datatracker.ietf.org/doc/draft-ietf-raw-technologies/</a:t>
            </a:r>
            <a:r>
              <a:rPr lang="en-US" sz="1400" dirty="0">
                <a:sym typeface="Wingdings" pitchFamily="2" charset="2"/>
              </a:rPr>
              <a:t> (February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>
                <a:sym typeface="Wingdings" pitchFamily="2" charset="2"/>
              </a:rPr>
              <a:t>RAW use-cases, see </a:t>
            </a:r>
            <a:r>
              <a:rPr lang="en-US" sz="1400" dirty="0">
                <a:sym typeface="Wingdings" pitchFamily="2" charset="2"/>
                <a:hlinkClick r:id="rId7"/>
              </a:rPr>
              <a:t>https://datatracker.ietf.org/doc/draft-ietf-raw-use-cases/</a:t>
            </a:r>
            <a:r>
              <a:rPr lang="en-US" sz="1400" dirty="0">
                <a:sym typeface="Wingdings" pitchFamily="2" charset="2"/>
              </a:rPr>
              <a:t> (February 2022)</a:t>
            </a:r>
          </a:p>
          <a:p>
            <a:pPr lvl="1"/>
            <a:endParaRPr lang="en-US" sz="1400" dirty="0">
              <a:sym typeface="Wingdings" pitchFamily="2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41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 Wireless Access in Vehicular Environments  (IPWAVE)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IPWAVE: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https://datatracker.ietf.org/group/ipwave/about/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  </a:t>
            </a: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Deliverable is: </a:t>
            </a:r>
            <a:r>
              <a:rPr lang="en-US" sz="2000" dirty="0"/>
              <a:t>document that specifies the mechanisms for</a:t>
            </a:r>
            <a:br>
              <a:rPr lang="en-US" sz="2000" dirty="0"/>
            </a:br>
            <a:r>
              <a:rPr lang="en-US" sz="2000" dirty="0"/>
              <a:t>transmission of IPv6 datagrams over IEEE 802.11-OCB mode</a:t>
            </a:r>
          </a:p>
          <a:p>
            <a:pPr>
              <a:lnSpc>
                <a:spcPct val="80000"/>
              </a:lnSpc>
            </a:pPr>
            <a:endParaRPr lang="en-US" sz="2000" dirty="0"/>
          </a:p>
          <a:p>
            <a:r>
              <a:rPr lang="en-US" sz="1800" dirty="0"/>
              <a:t>Updates</a:t>
            </a:r>
          </a:p>
          <a:p>
            <a:pPr lvl="1"/>
            <a:r>
              <a:rPr lang="en-US" sz="1400" dirty="0"/>
              <a:t>Use cases and problem statement document: </a:t>
            </a:r>
            <a:r>
              <a:rPr lang="en-US" sz="1400" dirty="0">
                <a:hlinkClick r:id="rId4"/>
              </a:rPr>
              <a:t>https://datatracker.ietf.org/doc/draft-ietf-ipwave-vehicular-networking/</a:t>
            </a:r>
            <a:r>
              <a:rPr lang="en-US" sz="1400" dirty="0"/>
              <a:t> (February 2022) [In IESG evaluation]</a:t>
            </a:r>
          </a:p>
          <a:p>
            <a:pPr lvl="1"/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472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Autonomic Networking Integrated Model and Approach (ANIMA)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https://datatracker.ietf.org/group/anima/about/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en-US" sz="14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 designs protocols to allow network operations to be carried out without requiring low-level management of individual devices</a:t>
            </a:r>
            <a:endParaRPr lang="en-US" sz="1400" b="0" dirty="0"/>
          </a:p>
          <a:p>
            <a:r>
              <a:rPr lang="en-US" sz="1800" dirty="0"/>
              <a:t>Updates: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BRSKI-AE: Alternative Enrollment Protocols in BRSKI, see </a:t>
            </a:r>
            <a:r>
              <a:rPr lang="en-US" sz="1400" dirty="0">
                <a:hlinkClick r:id="rId4"/>
              </a:rPr>
              <a:t>https://datatracker.ietf.org/doc/draft-ietf-anima-brski-async-enroll/</a:t>
            </a:r>
            <a:r>
              <a:rPr lang="en-US" sz="1400" dirty="0"/>
              <a:t> (March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BRSKI Cloud Registrar, see </a:t>
            </a:r>
            <a:r>
              <a:rPr lang="en-US" sz="1400" dirty="0">
                <a:hlinkClick r:id="rId5"/>
              </a:rPr>
              <a:t>https://datatracker.ietf.org/doc/draft-ietf-anima-brski-cloud/</a:t>
            </a:r>
            <a:r>
              <a:rPr lang="en-US" sz="1400" dirty="0"/>
              <a:t> (March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Constrained Bootstrapping Remote Secure Key Infrastructure (BRSKI), see </a:t>
            </a:r>
            <a:r>
              <a:rPr lang="en-US" sz="1400" dirty="0">
                <a:hlinkClick r:id="rId6"/>
              </a:rPr>
              <a:t>https://datatracker.ietf.org/doc/draft-ietf-anima-constrained-voucher/</a:t>
            </a:r>
            <a:r>
              <a:rPr lang="en-US" sz="1400" dirty="0"/>
              <a:t> (February 2022)</a:t>
            </a:r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56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(RFC 4441 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2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presentation contains the IEEE 802.11 – IETF liaison report for March 2022.</a:t>
            </a:r>
          </a:p>
        </p:txBody>
      </p:sp>
      <p:sp>
        <p:nvSpPr>
          <p:cNvPr id="307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2022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dirty="0"/>
              <a:t>Upcoming Meetings:</a:t>
            </a:r>
          </a:p>
          <a:p>
            <a:pPr lvl="1"/>
            <a:r>
              <a:rPr lang="en-US" dirty="0"/>
              <a:t>March 19-25, 2022 – Was Bangkok, TH, now hybrid Vienna, AT</a:t>
            </a:r>
          </a:p>
          <a:p>
            <a:pPr lvl="1"/>
            <a:r>
              <a:rPr lang="en-US" dirty="0"/>
              <a:t>July 23-29, 2022 – Philadelphia, PA, US</a:t>
            </a:r>
          </a:p>
          <a:p>
            <a:pPr lvl="1"/>
            <a:r>
              <a:rPr lang="en-US" dirty="0"/>
              <a:t>November 5-11, 2022 – London, UK</a:t>
            </a:r>
          </a:p>
          <a:p>
            <a:r>
              <a:rPr lang="en-US" dirty="0">
                <a:hlinkClick r:id="rId3"/>
              </a:rPr>
              <a:t>http://www.ietf.org</a:t>
            </a:r>
            <a:endParaRPr lang="en-US" dirty="0"/>
          </a:p>
          <a:p>
            <a:pPr lvl="1"/>
            <a:r>
              <a:rPr lang="en-US" dirty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/>
              <a:t>April 2016: Wireless Tutorial (Donald Eastlake), 802.11 &amp; 802.15 tutorials (Dorothy Stanley, Charlie Perkins), see 11-16/500, September 2016: Pat Thaler &amp; Juan Carlos – 802.1E (Privacy Considerations) and 802.c (Local MAC address usage) </a:t>
            </a:r>
            <a:r>
              <a:rPr lang="en-US" dirty="0">
                <a:hlinkClick r:id="rId5"/>
              </a:rPr>
              <a:t>https://www.ietf.org/edu/tutorials.html</a:t>
            </a:r>
            <a:r>
              <a:rPr lang="en-US" dirty="0"/>
              <a:t> 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2022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Coordination topics include: Capability Discovery, Data Center Bridging, use of Local Address in virtualization and IoT, MAC address randomization, DETNET/TSN/RAW, YANG models, pervasive monitoring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IETF-IEEE 802 coordination teleconferences: February 24, 2022</a:t>
            </a:r>
          </a:p>
          <a:p>
            <a:pPr lvl="1">
              <a:lnSpc>
                <a:spcPct val="80000"/>
              </a:lnSpc>
              <a:defRPr/>
            </a:pPr>
            <a:endParaRPr lang="en-US" sz="10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802.11-related items </a:t>
            </a:r>
          </a:p>
          <a:p>
            <a:pPr lvl="1">
              <a:lnSpc>
                <a:spcPct val="80000"/>
              </a:lnSpc>
              <a:defRPr/>
            </a:pPr>
            <a:r>
              <a:rPr lang="en-GB" sz="1600" dirty="0"/>
              <a:t>Tracked: Intelligent Transportation Systems (ITS)- IETF IP Wireless Access in Vehicular Environments  </a:t>
            </a:r>
            <a:r>
              <a:rPr lang="en-GB" sz="1600" dirty="0" err="1">
                <a:hlinkClick r:id="rId4"/>
              </a:rPr>
              <a:t>ipwave</a:t>
            </a:r>
            <a:endParaRPr lang="en-GB" sz="16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RFC 9190: EAP-TLS 1.3: Using the Extensible Authentication Protocol with TLS 1.3 – mentions the use of EAP in IEEE 802.11 authentication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BOFs at IETF 113 March 19-25, 2022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https://datatracker.ietf.org/wg/bofs/</a:t>
            </a:r>
            <a:endParaRPr lang="en-US" sz="2000" dirty="0"/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2022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774848"/>
              </p:ext>
            </p:extLst>
          </p:nvPr>
        </p:nvGraphicFramePr>
        <p:xfrm>
          <a:off x="1083221" y="3167292"/>
          <a:ext cx="6977557" cy="218983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>
                          <a:hlinkClick r:id="rId4"/>
                        </a:rPr>
                        <a:t>secret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Secure Credential Transfer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 err="1">
                          <a:hlinkClick r:id="rId5"/>
                        </a:rPr>
                        <a:t>s</a:t>
                      </a:r>
                      <a:r>
                        <a:rPr lang="en-US" dirty="0" err="1">
                          <a:hlinkClick r:id="rId5"/>
                        </a:rPr>
                        <a:t>avnet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Source Address Validation in Intra-domain and Inter-domain Networks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384902645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>
                          <a:hlinkClick r:id="rId6"/>
                        </a:rPr>
                        <a:t>can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Computing-Aware Networking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802456287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 err="1">
                          <a:hlinkClick r:id="rId7"/>
                        </a:rPr>
                        <a:t>moq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/>
                        <a:t>Media over QUIC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550796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new groups being (re-)chartered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2022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084870"/>
              </p:ext>
            </p:extLst>
          </p:nvPr>
        </p:nvGraphicFramePr>
        <p:xfrm>
          <a:off x="1066800" y="2875632"/>
          <a:ext cx="6977558" cy="148984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55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22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hlinkClick r:id="rId4"/>
                        </a:rPr>
                        <a:t>ccamp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5"/>
                        </a:rPr>
                        <a:t>Common Control and Measurement Plane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979008963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6"/>
                        </a:rPr>
                        <a:t>grow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hlinkClick r:id="rId7"/>
                        </a:rPr>
                        <a:t>Global Routing Operations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8"/>
                        </a:rPr>
                        <a:t>shmoo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9"/>
                        </a:rPr>
                        <a:t>Stay Home Meet Only Online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8077200" cy="4648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YANG 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https://www.ietf.org/blog/yang-catalog-latest-developments-ietf-100-hackathon/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4"/>
              </a:rPr>
              <a:t>https://yangcatalog.org/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https://1.ieee802.org/yangsters/</a:t>
            </a:r>
            <a:r>
              <a:rPr lang="en-US" dirty="0"/>
              <a:t>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IoT-related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dirty="0">
                <a:hlinkClick r:id="rId3"/>
              </a:rPr>
              <a:t>http://datatracker.ietf.org/wg/6lo/charter/</a:t>
            </a:r>
            <a:r>
              <a:rPr lang="en-GB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Focus: IPv6 over Networks of Resource-constrained Nodes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Updated: IPv6 Neighbor Discovery Multicast Address Listener Registration: </a:t>
            </a:r>
            <a:r>
              <a:rPr lang="en-US" sz="1400" dirty="0">
                <a:hlinkClick r:id="rId4"/>
              </a:rPr>
              <a:t>https://datatracker.ietf.org/doc/draft-ietf-6lo-multicast-registration/</a:t>
            </a:r>
            <a:r>
              <a:rPr lang="en-US" sz="1400" dirty="0"/>
              <a:t> (March 2022)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Updated (and submitted for publication): IPv6 over Constrained Node Networks (6lo) Applicability &amp; Use cases: </a:t>
            </a:r>
            <a:r>
              <a:rPr lang="en-US" sz="1400" dirty="0">
                <a:hlinkClick r:id="rId5"/>
              </a:rPr>
              <a:t>https://datatracker.ietf.org/doc/draft-ietf-6lo-use-cases/</a:t>
            </a:r>
            <a:r>
              <a:rPr lang="en-US" sz="1400" dirty="0"/>
              <a:t> (January 2022)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140512</TotalTime>
  <Words>2110</Words>
  <Application>Microsoft Office PowerPoint</Application>
  <PresentationFormat>On-screen Show (4:3)</PresentationFormat>
  <Paragraphs>326</Paragraphs>
  <Slides>19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Times New Roman</vt:lpstr>
      <vt:lpstr>802-11-Submission</vt:lpstr>
      <vt:lpstr>Microsoft Word 97 - 2003 Document</vt:lpstr>
      <vt:lpstr>IEEE 802.11-IETF Liaison Report</vt:lpstr>
      <vt:lpstr>Abstract</vt:lpstr>
      <vt:lpstr>IETF Meetings</vt:lpstr>
      <vt:lpstr>IETF- IEEE 802 Liaison Activity  </vt:lpstr>
      <vt:lpstr>IETF protocol use with 802.11 technology</vt:lpstr>
      <vt:lpstr>BOFs at IETF 113 March 19-25, 2022</vt:lpstr>
      <vt:lpstr>IETF new groups being (re-)chartered</vt:lpstr>
      <vt:lpstr>YANG Model Catalog</vt:lpstr>
      <vt:lpstr>IoT-related work</vt:lpstr>
      <vt:lpstr>IoT-related work (cont.)</vt:lpstr>
      <vt:lpstr>MADINAS WG</vt:lpstr>
      <vt:lpstr>EMU WG</vt:lpstr>
      <vt:lpstr>Operations Area Working Group</vt:lpstr>
      <vt:lpstr>Transport Layer Security (TLS)</vt:lpstr>
      <vt:lpstr>Deterministic Networking (DETNET)</vt:lpstr>
      <vt:lpstr>Reliable and Available Wireless (RAW) </vt:lpstr>
      <vt:lpstr>IP Wireless Access in Vehicular Environments  (IPWAVE)</vt:lpstr>
      <vt:lpstr>Autonomic Networking Integrated Model and Approach (ANIMA) </vt:lpstr>
      <vt:lpstr>References</vt:lpstr>
    </vt:vector>
  </TitlesOfParts>
  <Manager/>
  <Company>AKAYLA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subject/>
  <dc:creator>Peter Yee</dc:creator>
  <cp:keywords/>
  <dc:description/>
  <cp:lastModifiedBy>Peter Yee</cp:lastModifiedBy>
  <cp:revision>940</cp:revision>
  <cp:lastPrinted>1998-02-10T13:28:06Z</cp:lastPrinted>
  <dcterms:created xsi:type="dcterms:W3CDTF">2005-01-04T21:26:55Z</dcterms:created>
  <dcterms:modified xsi:type="dcterms:W3CDTF">2022-03-14T22:20:46Z</dcterms:modified>
  <cp:category/>
</cp:coreProperties>
</file>