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78" r:id="rId13"/>
    <p:sldId id="343" r:id="rId14"/>
    <p:sldId id="348" r:id="rId15"/>
    <p:sldId id="357" r:id="rId16"/>
    <p:sldId id="37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6791" autoAdjust="0"/>
  </p:normalViewPr>
  <p:slideViewPr>
    <p:cSldViewPr>
      <p:cViewPr varScale="1">
        <p:scale>
          <a:sx n="100" d="100"/>
          <a:sy n="100" d="100"/>
        </p:scale>
        <p:origin x="426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752" y="-21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92006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0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2022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802.11-22/0498r00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madin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zuniga-madinas-mac-address-randomization/" TargetMode="External"/><Relationship Id="rId4" Type="http://schemas.openxmlformats.org/officeDocument/2006/relationships/hyperlink" Target="https://datatracker.ietf.org/doc/draft-henry-madinas-framewor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emu-tls-eap-types/" TargetMode="External"/><Relationship Id="rId4" Type="http://schemas.openxmlformats.org/officeDocument/2006/relationships/hyperlink" Target="https://www.rfc-editor.org/info/rfc919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www.ietf.org/topics/netmgm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6632" TargetMode="External"/><Relationship Id="rId5" Type="http://schemas.openxmlformats.org/officeDocument/2006/relationships/hyperlink" Target="https://www.rfc-editor.org/info/rfc9181" TargetMode="External"/><Relationship Id="rId4" Type="http://schemas.openxmlformats.org/officeDocument/2006/relationships/hyperlink" Target="https://datatracker.ietf.org/doc/draft-ietf-opsawg-l2n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rfc8446bis/" TargetMode="External"/><Relationship Id="rId5" Type="http://schemas.openxmlformats.org/officeDocument/2006/relationships/hyperlink" Target="https://datatracker.ietf.org/doc/draft-ietf-tls-ctls/" TargetMode="External"/><Relationship Id="rId4" Type="http://schemas.openxmlformats.org/officeDocument/2006/relationships/hyperlink" Target="https://datatracker.ietf.org/doc/draft-ietf-tls-tlsflag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detnet-bounded-latency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raw/charter/" TargetMode="External"/><Relationship Id="rId7" Type="http://schemas.openxmlformats.org/officeDocument/2006/relationships/hyperlink" Target="https://datatracker.ietf.org/doc/draft-ietf-raw-use-cases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raw-technologies/" TargetMode="External"/><Relationship Id="rId5" Type="http://schemas.openxmlformats.org/officeDocument/2006/relationships/hyperlink" Target="https://datatracker.ietf.org/doc/draft-ietf-raw-oam-support/" TargetMode="External"/><Relationship Id="rId4" Type="http://schemas.openxmlformats.org/officeDocument/2006/relationships/hyperlink" Target="https://datatracker.ietf.org/doc/draft-ietf-raw-architecture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anima-constrained-voucher/" TargetMode="External"/><Relationship Id="rId5" Type="http://schemas.openxmlformats.org/officeDocument/2006/relationships/hyperlink" Target="https://datatracker.ietf.org/doc/draft-ietf-anima-brski-cloud/" TargetMode="External"/><Relationship Id="rId4" Type="http://schemas.openxmlformats.org/officeDocument/2006/relationships/hyperlink" Target="https://datatracker.ietf.org/doc/draft-ietf-anima-brski-async-enroll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moq/abou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an/about/" TargetMode="External"/><Relationship Id="rId5" Type="http://schemas.openxmlformats.org/officeDocument/2006/relationships/hyperlink" Target="https://datatracker.ietf.org/wg/savnet/about/" TargetMode="External"/><Relationship Id="rId4" Type="http://schemas.openxmlformats.org/officeDocument/2006/relationships/hyperlink" Target="https://datatracker.ietf.org/wg/secret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shmoo/about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grow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grow/about/" TargetMode="External"/><Relationship Id="rId5" Type="http://schemas.openxmlformats.org/officeDocument/2006/relationships/hyperlink" Target="https://datatracker.ietf.org/doc/charter-ietf-ccamp/" TargetMode="External"/><Relationship Id="rId4" Type="http://schemas.openxmlformats.org/officeDocument/2006/relationships/hyperlink" Target="https://datatracker.ietf.org/wg/ccamp/about/" TargetMode="External"/><Relationship Id="rId9" Type="http://schemas.openxmlformats.org/officeDocument/2006/relationships/hyperlink" Target="https://datatracker.ietf.org/doc/charter-ietf-shmoo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6lo-use-cases/" TargetMode="External"/><Relationship Id="rId4" Type="http://schemas.openxmlformats.org/officeDocument/2006/relationships/hyperlink" Target="https://datatracker.ietf.org/doc/draft-ietf-6lo-multicast-registr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2022-03-15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870458"/>
              </p:ext>
            </p:extLst>
          </p:nvPr>
        </p:nvGraphicFramePr>
        <p:xfrm>
          <a:off x="842963" y="2435225"/>
          <a:ext cx="7202487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1" name="Document" r:id="rId4" imgW="8267030" imgH="1266528" progId="Word.Document.8">
                  <p:embed/>
                </p:oleObj>
              </mc:Choice>
              <mc:Fallback>
                <p:oleObj name="Document" r:id="rId4" imgW="8267030" imgH="126652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435225"/>
                        <a:ext cx="7202487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is the IETF’s equivalent of IEEE 802.11bh – how to deal with the implications of the deployment of random and changing MAC addresses. </a:t>
            </a: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Randomized and Changing MAC Address Use Cases, see </a:t>
            </a:r>
            <a:r>
              <a:rPr lang="en-US" sz="1400" dirty="0">
                <a:hlinkClick r:id="rId4"/>
              </a:rPr>
              <a:t>https://datatracker.ietf.org/doc/draft-henry-madinas-framework/</a:t>
            </a:r>
            <a:r>
              <a:rPr lang="en-US" sz="1400" dirty="0"/>
              <a:t> (March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MAC address randomization, see </a:t>
            </a:r>
            <a:r>
              <a:rPr lang="en-US" sz="1400" dirty="0">
                <a:hlinkClick r:id="rId5"/>
              </a:rPr>
              <a:t>https://datatracker.ietf.org/doc/draft-zuniga-madinas-mac-address-randomization/</a:t>
            </a:r>
            <a:r>
              <a:rPr lang="en-US" sz="1400" dirty="0"/>
              <a:t> (March 2022)</a:t>
            </a:r>
          </a:p>
          <a:p>
            <a:pPr lvl="1">
              <a:lnSpc>
                <a:spcPct val="80000"/>
              </a:lnSpc>
            </a:pPr>
            <a:endParaRPr lang="en-US" sz="1400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Published: the aforementioned Using EAP-TLS with TLS 1.3, see </a:t>
            </a:r>
            <a:r>
              <a:rPr lang="en-US" sz="1400" dirty="0">
                <a:hlinkClick r:id="rId4"/>
              </a:rPr>
              <a:t>https://www.rfc-editor.org/info/rfc9190</a:t>
            </a:r>
            <a:r>
              <a:rPr lang="en-US" sz="1400" dirty="0"/>
              <a:t> (February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TLS-based EAP types and TLS 1.3, see </a:t>
            </a:r>
            <a:r>
              <a:rPr lang="en-US" sz="1400" dirty="0">
                <a:hlinkClick r:id="rId5"/>
              </a:rPr>
              <a:t>https://datatracker.ietf.org/doc/draft-ietf-emu-tls-eap-types/</a:t>
            </a:r>
            <a:r>
              <a:rPr lang="en-US" sz="1400" dirty="0"/>
              <a:t> (March 2022)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IESG Evaluation: A Layer 2 VPN Network YANG Model, see </a:t>
            </a:r>
            <a:r>
              <a:rPr lang="en-US" sz="1400" dirty="0">
                <a:hlinkClick r:id="rId4"/>
              </a:rPr>
              <a:t>https://datatracker.ietf.org/doc/draft-ietf-opsawg-l2nm/</a:t>
            </a:r>
            <a:r>
              <a:rPr lang="en-US" sz="1400" dirty="0"/>
              <a:t> (January 2022)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Published as RFC 9181: A Layer 2/3 VPN Common YANG Model, see</a:t>
            </a:r>
            <a:r>
              <a:rPr lang="en-US" sz="1400" b="1" dirty="0"/>
              <a:t> </a:t>
            </a:r>
            <a:r>
              <a:rPr lang="en-US" sz="1400" dirty="0">
                <a:hlinkClick r:id="rId5"/>
              </a:rPr>
              <a:t>https://www.rfc-editor.org/info/rfc9181</a:t>
            </a:r>
            <a:r>
              <a:rPr lang="en-US" sz="1400" dirty="0"/>
              <a:t> (February 2022)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6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7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 Flags Extension for TLS 1.3, see </a:t>
            </a:r>
            <a:r>
              <a:rPr lang="en-US" sz="1400" dirty="0">
                <a:hlinkClick r:id="rId4"/>
              </a:rPr>
              <a:t>https://datatracker.ietf.org/doc/draft-ietf-tls-tlsflags/</a:t>
            </a:r>
            <a:r>
              <a:rPr lang="en-US" sz="1400" dirty="0"/>
              <a:t> (March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Compact TLS 1.3, see </a:t>
            </a:r>
            <a:r>
              <a:rPr lang="en-US" sz="1400" dirty="0">
                <a:hlinkClick r:id="rId5"/>
              </a:rPr>
              <a:t>https://datatracker.ietf.org/doc/draft-ietf-tls-ctls/</a:t>
            </a:r>
            <a:r>
              <a:rPr lang="en-US" sz="1400" dirty="0"/>
              <a:t> (March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The Transport Layer Security (TLS) Protocol Version 1.3, see </a:t>
            </a:r>
            <a:r>
              <a:rPr lang="en-US" sz="1400" dirty="0">
                <a:hlinkClick r:id="rId6"/>
              </a:rPr>
              <a:t>https://datatracker.ietf.org/doc/draft-ietf-tls-rfc8446bis/</a:t>
            </a:r>
            <a:r>
              <a:rPr lang="en-US" sz="1400" dirty="0"/>
              <a:t> (March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Updated, awaiting write-up: </a:t>
            </a:r>
            <a:r>
              <a:rPr lang="en-US" sz="1400" dirty="0" err="1"/>
              <a:t>DetNet</a:t>
            </a:r>
            <a:r>
              <a:rPr lang="en-US" sz="1400" dirty="0"/>
              <a:t> Bounded Latency</a:t>
            </a:r>
            <a:r>
              <a:rPr lang="en-US" sz="1400" dirty="0">
                <a:sym typeface="Wingdings" pitchFamily="2" charset="2"/>
              </a:rPr>
              <a:t>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https://datatracker.ietf.org/doc/draft-ietf-detnet-bounded-latency/</a:t>
            </a:r>
            <a:r>
              <a:rPr lang="en-US" sz="1400" dirty="0">
                <a:sym typeface="Wingdings" pitchFamily="2" charset="2"/>
              </a:rPr>
              <a:t> (February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Wireless (RAW)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https://datatracker.ietf.org/wg/raw/charter/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RAW 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…, IEEE 802.11ax/be…</a:t>
            </a:r>
          </a:p>
          <a:p>
            <a:r>
              <a:rPr lang="en-US" sz="2200" b="1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Reliable and Available Wireless Architecture, see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https://datatracker.ietf.org/doc/draft-ietf-raw-architecture/</a:t>
            </a:r>
            <a:r>
              <a:rPr lang="en-US" sz="1400" dirty="0">
                <a:sym typeface="Wingdings" pitchFamily="2" charset="2"/>
              </a:rPr>
              <a:t> (March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Operations, Administration and Maintenance (OAM) features for RAW, see </a:t>
            </a:r>
            <a:r>
              <a:rPr lang="en-US" sz="1400" dirty="0">
                <a:sym typeface="Wingdings" pitchFamily="2" charset="2"/>
                <a:hlinkClick r:id="rId5"/>
              </a:rPr>
              <a:t>https://datatracker.ietf.org/doc/draft-ietf-raw-oam-support/</a:t>
            </a:r>
            <a:r>
              <a:rPr lang="en-US" sz="1400" dirty="0">
                <a:sym typeface="Wingdings" pitchFamily="2" charset="2"/>
              </a:rPr>
              <a:t> (March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Reliable and Available Wireless Technologies, see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https://datatracker.ietf.org/doc/draft-ietf-raw-technologies/</a:t>
            </a:r>
            <a:r>
              <a:rPr lang="en-US" sz="1400" dirty="0">
                <a:sym typeface="Wingdings" pitchFamily="2" charset="2"/>
              </a:rPr>
              <a:t> (February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RAW use-cases, see </a:t>
            </a:r>
            <a:r>
              <a:rPr lang="en-US" sz="1400" dirty="0">
                <a:sym typeface="Wingdings" pitchFamily="2" charset="2"/>
                <a:hlinkClick r:id="rId7"/>
              </a:rPr>
              <a:t>https://datatracker.ietf.org/doc/draft-ietf-raw-use-cases/</a:t>
            </a:r>
            <a:r>
              <a:rPr lang="en-US" sz="1400" dirty="0">
                <a:sym typeface="Wingdings" pitchFamily="2" charset="2"/>
              </a:rPr>
              <a:t> (February 2022)</a:t>
            </a:r>
          </a:p>
          <a:p>
            <a:pPr lvl="1"/>
            <a:endParaRPr lang="en-US" sz="1400" dirty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specifies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r>
              <a:rPr lang="en-US" sz="1800" dirty="0"/>
              <a:t>Updates</a:t>
            </a:r>
          </a:p>
          <a:p>
            <a:pPr lvl="1"/>
            <a:r>
              <a:rPr lang="en-US" sz="1400" dirty="0"/>
              <a:t>Use cases and problem statement document: </a:t>
            </a:r>
            <a:r>
              <a:rPr lang="en-US" sz="1400" dirty="0">
                <a:hlinkClick r:id="rId4"/>
              </a:rPr>
              <a:t>https://datatracker.ietf.org/doc/draft-ietf-ipwave-vehicular-networking/</a:t>
            </a:r>
            <a:r>
              <a:rPr lang="en-US" sz="1400" dirty="0"/>
              <a:t> (February 2022) [In IESG evaluation]</a:t>
            </a:r>
          </a:p>
          <a:p>
            <a:pPr lvl="1"/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BRSKI-AE: Alternative Enrollment Protocols in BRSKI, see </a:t>
            </a:r>
            <a:r>
              <a:rPr lang="en-US" sz="1400" dirty="0">
                <a:hlinkClick r:id="rId4"/>
              </a:rPr>
              <a:t>https://datatracker.ietf.org/doc/draft-ietf-anima-brski-async-enroll/</a:t>
            </a:r>
            <a:r>
              <a:rPr lang="en-US" sz="1400" dirty="0"/>
              <a:t> (March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BRSKI Cloud Registrar, see </a:t>
            </a:r>
            <a:r>
              <a:rPr lang="en-US" sz="1400" dirty="0">
                <a:hlinkClick r:id="rId5"/>
              </a:rPr>
              <a:t>https://datatracker.ietf.org/doc/draft-ietf-anima-brski-cloud/</a:t>
            </a:r>
            <a:r>
              <a:rPr lang="en-US" sz="1400" dirty="0"/>
              <a:t> (March 2022)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Constrained Bootstrapping Remote Secure Key Infrastructure (BRSKI), see </a:t>
            </a:r>
            <a:r>
              <a:rPr lang="en-US" sz="1400" dirty="0">
                <a:hlinkClick r:id="rId6"/>
              </a:rPr>
              <a:t>https://datatracker.ietf.org/doc/draft-ietf-anima-constrained-voucher/</a:t>
            </a:r>
            <a:r>
              <a:rPr lang="en-US" sz="1400" dirty="0"/>
              <a:t> (February 2022)</a:t>
            </a:r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March 2022.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March 19-25, 2022 – Was Bangkok, TH, now hybrid Vienna, AT</a:t>
            </a:r>
          </a:p>
          <a:p>
            <a:pPr lvl="1"/>
            <a:r>
              <a:rPr lang="en-US" dirty="0"/>
              <a:t>July 23-29, 2022 – Philadelphia, PA, US</a:t>
            </a:r>
          </a:p>
          <a:p>
            <a:pPr lvl="1"/>
            <a:r>
              <a:rPr lang="en-US" dirty="0"/>
              <a:t>November 5-11, 2022 – London, UK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September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Capability Discovery,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February 24, 2022</a:t>
            </a:r>
          </a:p>
          <a:p>
            <a:pPr lvl="1">
              <a:lnSpc>
                <a:spcPct val="80000"/>
              </a:lnSpc>
              <a:defRPr/>
            </a:pPr>
            <a:endParaRPr lang="en-US" sz="10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802.11-related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>
                <a:hlinkClick r:id="rId4"/>
              </a:rPr>
              <a:t>ipwave</a:t>
            </a:r>
            <a:endParaRPr lang="en-GB" sz="16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RFC 9190: EAP-TLS 1.3: Using the Extensible Authentication Protocol with TLS 1.3 – mentions the use of EAP in IEEE 802.11 authentication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113 March 19-25, 2022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774848"/>
              </p:ext>
            </p:extLst>
          </p:nvPr>
        </p:nvGraphicFramePr>
        <p:xfrm>
          <a:off x="1083221" y="3167292"/>
          <a:ext cx="6977557" cy="218983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4"/>
                        </a:rPr>
                        <a:t>secret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Secure Credential Transfer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>
                          <a:hlinkClick r:id="rId5"/>
                        </a:rPr>
                        <a:t>s</a:t>
                      </a:r>
                      <a:r>
                        <a:rPr lang="en-US" dirty="0" err="1">
                          <a:hlinkClick r:id="rId5"/>
                        </a:rPr>
                        <a:t>avnet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Source Address Validation in Intra-domain and Inter-domain Networks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84902645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6"/>
                        </a:rPr>
                        <a:t>can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Computing-Aware Networking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802456287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>
                          <a:hlinkClick r:id="rId7"/>
                        </a:rPr>
                        <a:t>moq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Media over QUIC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550796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084870"/>
              </p:ext>
            </p:extLst>
          </p:nvPr>
        </p:nvGraphicFramePr>
        <p:xfrm>
          <a:off x="1066800" y="2875632"/>
          <a:ext cx="6977558" cy="148984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55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2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4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97900896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6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7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shmoo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9"/>
                        </a:rPr>
                        <a:t>Stay Home Meet Only Online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Updated: IPv6 Neighbor Discovery Multicast Address Listener Registration: </a:t>
            </a:r>
            <a:r>
              <a:rPr lang="en-US" sz="1400" dirty="0">
                <a:hlinkClick r:id="rId4"/>
              </a:rPr>
              <a:t>https://datatracker.ietf.org/doc/draft-ietf-6lo-multicast-registration/</a:t>
            </a:r>
            <a:r>
              <a:rPr lang="en-US" sz="1400" dirty="0"/>
              <a:t> (March 2022)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 (and submitted for publication): IPv6 over Constrained Node Networks (6lo) Applicability &amp; Use cases: </a:t>
            </a:r>
            <a:r>
              <a:rPr lang="en-US" sz="1400" dirty="0">
                <a:hlinkClick r:id="rId5"/>
              </a:rPr>
              <a:t>https://datatracker.ietf.org/doc/draft-ietf-6lo-use-cases/</a:t>
            </a:r>
            <a:r>
              <a:rPr lang="en-US" sz="1400" dirty="0"/>
              <a:t> (January 2022)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2022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140512</TotalTime>
  <Words>2110</Words>
  <Application>Microsoft Office PowerPoint</Application>
  <PresentationFormat>On-screen Show (4:3)</PresentationFormat>
  <Paragraphs>326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802-11-Submission</vt:lpstr>
      <vt:lpstr>Microsoft Word 97 - 2003 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113 March 19-25, 2022</vt:lpstr>
      <vt:lpstr>IETF new groups being (re-)chartered</vt:lpstr>
      <vt:lpstr>YANG Model Catalog</vt:lpstr>
      <vt:lpstr>IoT-related work</vt:lpstr>
      <vt:lpstr>IoT-related work (cont.)</vt:lpstr>
      <vt:lpstr>MADINAS WG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940</cp:revision>
  <cp:lastPrinted>1998-02-10T13:28:06Z</cp:lastPrinted>
  <dcterms:created xsi:type="dcterms:W3CDTF">2005-01-04T21:26:55Z</dcterms:created>
  <dcterms:modified xsi:type="dcterms:W3CDTF">2022-03-14T22:20:46Z</dcterms:modified>
  <cp:category/>
</cp:coreProperties>
</file>