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1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6" d="100"/>
          <a:sy n="96" d="100"/>
        </p:scale>
        <p:origin x="101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62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56425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Snapshot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802.11-20/0493r1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March </a:t>
            </a:r>
            <a:r>
              <a:rPr kumimoji="0" lang="en-US" alt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2022-03-14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March 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3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  <a:ea typeface="MS PGothic" pitchFamily="34" charset="-128"/>
              </a:rPr>
              <a:t>March </a:t>
            </a:r>
            <a:r>
              <a:rPr lang="en-US" altLang="zh-CN" sz="2000" dirty="0" smtClean="0"/>
              <a:t>2022 </a:t>
            </a:r>
            <a:r>
              <a:rPr lang="en-US" altLang="zh-CN" sz="20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4</a:t>
            </a:r>
            <a:r>
              <a:rPr lang="en-US" altLang="zh-CN" sz="1800" dirty="0"/>
              <a:t> teleconference calls </a:t>
            </a:r>
            <a:r>
              <a:rPr lang="en-US" altLang="zh-CN" sz="1800" dirty="0" smtClean="0"/>
              <a:t>for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(</a:t>
            </a:r>
            <a:r>
              <a:rPr lang="en-US" altLang="zh-CN" sz="1800" dirty="0">
                <a:solidFill>
                  <a:srgbClr val="0000FF"/>
                </a:solidFill>
              </a:rPr>
              <a:t>March 8, 9, 11, 14</a:t>
            </a:r>
            <a:r>
              <a:rPr lang="en-US" altLang="zh-CN" sz="18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Presentation </a:t>
            </a:r>
            <a:r>
              <a:rPr lang="en-US" sz="1800" dirty="0"/>
              <a:t>of technical </a:t>
            </a:r>
            <a:r>
              <a:rPr lang="en-US" sz="1800" dirty="0" smtClean="0"/>
              <a:t>submissions (e.g., Feedback type, general protocol and procedure, DMG/EDMG, </a:t>
            </a:r>
            <a:r>
              <a:rPr lang="en-US" sz="1800" dirty="0" smtClean="0">
                <a:solidFill>
                  <a:srgbClr val="0000FF"/>
                </a:solidFill>
              </a:rPr>
              <a:t>PDT</a:t>
            </a:r>
            <a:r>
              <a:rPr lang="en-US" sz="1800" dirty="0" smtClean="0"/>
              <a:t>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Worked </a:t>
            </a:r>
            <a:r>
              <a:rPr lang="en-US" altLang="zh-CN" sz="1800" dirty="0"/>
              <a:t>towards the creation of </a:t>
            </a:r>
            <a:r>
              <a:rPr lang="en-US" altLang="zh-CN" sz="1800" dirty="0" err="1" smtClean="0">
                <a:solidFill>
                  <a:srgbClr val="0000FF"/>
                </a:solidFill>
              </a:rPr>
              <a:t>TGbf</a:t>
            </a:r>
            <a:r>
              <a:rPr lang="en-US" altLang="zh-CN" sz="1800" dirty="0" smtClean="0">
                <a:solidFill>
                  <a:srgbClr val="0000FF"/>
                </a:solidFill>
              </a:rPr>
              <a:t> D0.1 </a:t>
            </a:r>
            <a:r>
              <a:rPr lang="en-US" altLang="zh-CN" sz="1800" dirty="0" smtClean="0"/>
              <a:t>(Updated plan </a:t>
            </a:r>
            <a:r>
              <a:rPr lang="en-US" altLang="zh-CN" sz="1800" dirty="0" smtClean="0"/>
              <a:t>in the next slide)</a:t>
            </a:r>
            <a:endParaRPr lang="en-US" altLang="zh-CN" sz="1800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Presentation of technical submissions </a:t>
            </a:r>
            <a:r>
              <a:rPr lang="it-IT" altLang="zh-CN" dirty="0"/>
              <a:t>(e.g., </a:t>
            </a:r>
            <a:r>
              <a:rPr lang="it-IT" altLang="zh-CN" dirty="0">
                <a:solidFill>
                  <a:srgbClr val="0000FF"/>
                </a:solidFill>
              </a:rPr>
              <a:t>PDT for D0.1, </a:t>
            </a:r>
            <a:r>
              <a:rPr lang="it-IT" altLang="zh-CN" dirty="0"/>
              <a:t>Feedback type, general protocol and procedure ……)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Speed up the technical discussion and developing the </a:t>
            </a:r>
            <a:r>
              <a:rPr lang="en-US" altLang="zh-CN" dirty="0">
                <a:solidFill>
                  <a:srgbClr val="0000FF"/>
                </a:solidFill>
              </a:rPr>
              <a:t>SFD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000FF"/>
                </a:solidFill>
              </a:rPr>
              <a:t>D0.1</a:t>
            </a:r>
            <a:r>
              <a:rPr lang="en-US" altLang="zh-CN" dirty="0"/>
              <a:t> (Requested </a:t>
            </a:r>
            <a:r>
              <a:rPr lang="en-US" altLang="zh-CN" dirty="0">
                <a:solidFill>
                  <a:srgbClr val="0000FF"/>
                </a:solidFill>
              </a:rPr>
              <a:t>3</a:t>
            </a:r>
            <a:r>
              <a:rPr lang="en-US" altLang="zh-CN" dirty="0"/>
              <a:t> calls per week</a:t>
            </a:r>
            <a:r>
              <a:rPr lang="en-US" altLang="zh-CN" dirty="0" smtClean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>
                <a:solidFill>
                  <a:schemeClr val="tx1"/>
                </a:solidFill>
              </a:rPr>
              <a:t>Editor releases </a:t>
            </a:r>
            <a:r>
              <a:rPr lang="en-US" altLang="zh-CN" dirty="0">
                <a:solidFill>
                  <a:srgbClr val="0000FF"/>
                </a:solidFill>
              </a:rPr>
              <a:t>D0.1</a:t>
            </a:r>
            <a:r>
              <a:rPr lang="en-US" altLang="zh-CN" dirty="0">
                <a:solidFill>
                  <a:schemeClr val="tx1"/>
                </a:solidFill>
              </a:rPr>
              <a:t>, and plan to request to the WG chair </a:t>
            </a:r>
            <a:r>
              <a:rPr lang="en-US" altLang="zh-CN" dirty="0" smtClean="0">
                <a:solidFill>
                  <a:schemeClr val="tx1"/>
                </a:solidFill>
              </a:rPr>
              <a:t>to </a:t>
            </a:r>
            <a:r>
              <a:rPr lang="en-US" altLang="zh-CN" dirty="0">
                <a:solidFill>
                  <a:schemeClr val="tx1"/>
                </a:solidFill>
              </a:rPr>
              <a:t>start the </a:t>
            </a:r>
            <a:r>
              <a:rPr lang="en-US" altLang="zh-CN" dirty="0">
                <a:solidFill>
                  <a:srgbClr val="0000FF"/>
                </a:solidFill>
              </a:rPr>
              <a:t>comment </a:t>
            </a:r>
            <a:r>
              <a:rPr lang="en-US" altLang="zh-CN" dirty="0" smtClean="0">
                <a:solidFill>
                  <a:srgbClr val="0000FF"/>
                </a:solidFill>
              </a:rPr>
              <a:t>collection </a:t>
            </a:r>
            <a:r>
              <a:rPr lang="en-US" altLang="zh-CN" dirty="0" smtClean="0">
                <a:solidFill>
                  <a:schemeClr val="tx1"/>
                </a:solidFill>
              </a:rPr>
              <a:t>(based on </a:t>
            </a: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US" altLang="zh-CN" dirty="0" smtClean="0">
                <a:solidFill>
                  <a:schemeClr val="tx1"/>
                </a:solidFill>
              </a:rPr>
              <a:t>supportive of </a:t>
            </a:r>
            <a:r>
              <a:rPr lang="en-US" altLang="zh-CN" dirty="0" err="1" smtClean="0">
                <a:solidFill>
                  <a:schemeClr val="tx1"/>
                </a:solidFill>
              </a:rPr>
              <a:t>TGbf</a:t>
            </a:r>
            <a:r>
              <a:rPr lang="en-US" altLang="zh-CN" dirty="0" smtClean="0">
                <a:solidFill>
                  <a:schemeClr val="tx1"/>
                </a:solidFill>
              </a:rPr>
              <a:t>)</a:t>
            </a:r>
            <a:endParaRPr lang="en-US" altLang="zh-CN" dirty="0" smtClean="0">
              <a:solidFill>
                <a:srgbClr val="0000FF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PAR approved		</a:t>
            </a:r>
            <a:r>
              <a:rPr lang="en-US" altLang="zh-CN" sz="1800" kern="0" dirty="0" smtClean="0"/>
              <a:t>	Sep </a:t>
            </a:r>
            <a:r>
              <a:rPr lang="en-US" altLang="zh-CN" sz="1800" kern="0" dirty="0"/>
              <a:t>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First TG meeting		</a:t>
            </a:r>
            <a:r>
              <a:rPr lang="en-US" altLang="zh-CN" sz="1800" kern="0" dirty="0" smtClean="0"/>
              <a:t>	Oct </a:t>
            </a:r>
            <a:r>
              <a:rPr lang="en-US" altLang="zh-CN" sz="1800" kern="0" dirty="0"/>
              <a:t>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rgbClr val="FF0000"/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rgbClr val="FF0000"/>
                </a:solidFill>
              </a:rPr>
              <a:t>Jan 2022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					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2022</a:t>
            </a:r>
            <a:endParaRPr lang="en-US" altLang="zh-CN" sz="18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Letter Ballot (D1.0)	</a:t>
            </a:r>
            <a:r>
              <a:rPr lang="en-US" altLang="zh-CN" sz="1800" kern="0" dirty="0" smtClean="0"/>
              <a:t>	</a:t>
            </a:r>
            <a:r>
              <a:rPr lang="en-US" altLang="zh-CN" sz="1800" i="1" strike="sngStrike" kern="0" dirty="0" smtClean="0"/>
              <a:t>Jul </a:t>
            </a:r>
            <a:r>
              <a:rPr lang="en-US" altLang="zh-CN" sz="1800" i="1" strike="sngStrike" kern="0" dirty="0"/>
              <a:t>2022</a:t>
            </a:r>
            <a:r>
              <a:rPr lang="en-US" altLang="zh-CN" sz="1800" i="1" kern="0" dirty="0">
                <a:sym typeface="Wingdings" panose="05000000000000000000" pitchFamily="2" charset="2"/>
              </a:rPr>
              <a:t> Sep</a:t>
            </a:r>
            <a:r>
              <a:rPr lang="en-US" altLang="zh-CN" sz="1800" i="1" kern="0" dirty="0"/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</a:t>
            </a:r>
            <a:r>
              <a:rPr lang="en-US" altLang="zh-CN" sz="1800" kern="0" dirty="0" smtClean="0"/>
              <a:t>D2.0)		</a:t>
            </a:r>
            <a:r>
              <a:rPr lang="en-US" altLang="zh-CN" sz="1800" i="1" kern="0" dirty="0" smtClean="0"/>
              <a:t>Jan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May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</a:t>
            </a:r>
            <a:r>
              <a:rPr lang="en-US" altLang="zh-CN" sz="1800" kern="0" dirty="0" smtClean="0"/>
              <a:t>	Sep </a:t>
            </a:r>
            <a:r>
              <a:rPr lang="en-US" altLang="zh-CN" sz="1800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4114801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for </a:t>
            </a:r>
            <a:r>
              <a:rPr lang="en-US" altLang="zh-CN" kern="0" dirty="0">
                <a:solidFill>
                  <a:srgbClr val="0000FF"/>
                </a:solidFill>
              </a:rPr>
              <a:t>D0.1 </a:t>
            </a:r>
            <a:r>
              <a:rPr lang="en-US" altLang="zh-CN" kern="0" dirty="0" smtClean="0">
                <a:solidFill>
                  <a:srgbClr val="000000"/>
                </a:solidFill>
              </a:rPr>
              <a:t>(</a:t>
            </a:r>
            <a:r>
              <a:rPr lang="en-US" altLang="zh-CN" kern="0" dirty="0" smtClean="0">
                <a:solidFill>
                  <a:srgbClr val="FF0000"/>
                </a:solidFill>
              </a:rPr>
              <a:t>Updated</a:t>
            </a:r>
            <a:r>
              <a:rPr lang="en-US" altLang="zh-CN" kern="0" dirty="0" smtClean="0">
                <a:solidFill>
                  <a:srgbClr val="000000"/>
                </a:solidFill>
              </a:rPr>
              <a:t>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428750"/>
            <a:ext cx="5507038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</a:rPr>
              <a:t>Week of January 3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>
                <a:solidFill>
                  <a:srgbClr val="FFFFFF">
                    <a:lumMod val="50000"/>
                  </a:srgbClr>
                </a:solidFill>
              </a:rPr>
              <a:t>Editor provides initial list of topics (and updated SFD revision)  	(Tuesday)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>
                <a:solidFill>
                  <a:srgbClr val="FFFFFF">
                    <a:lumMod val="50000"/>
                  </a:srgbClr>
                </a:solidFill>
              </a:rPr>
              <a:t>Chair issues call for volunteers		</a:t>
            </a:r>
            <a:r>
              <a:rPr lang="en-US" altLang="zh-CN" sz="1100" kern="0" dirty="0" smtClean="0">
                <a:solidFill>
                  <a:srgbClr val="FFFFFF">
                    <a:lumMod val="50000"/>
                  </a:srgbClr>
                </a:solidFill>
              </a:rPr>
              <a:t>		(</a:t>
            </a:r>
            <a:r>
              <a:rPr lang="en-US" altLang="zh-CN" sz="1100" kern="0" dirty="0">
                <a:solidFill>
                  <a:srgbClr val="FFFFFF">
                    <a:lumMod val="50000"/>
                  </a:srgbClr>
                </a:solidFill>
              </a:rPr>
              <a:t>Tuesday)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>
                <a:solidFill>
                  <a:schemeClr val="bg1">
                    <a:lumMod val="50000"/>
                  </a:schemeClr>
                </a:solidFill>
              </a:rPr>
              <a:t>POCs and volunteers are identified for topics in the initial list     	(Friday)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</a:rPr>
              <a:t>January </a:t>
            </a:r>
            <a:r>
              <a:rPr lang="en-US" altLang="zh-CN" sz="1600" strike="sngStrike" kern="0" dirty="0">
                <a:solidFill>
                  <a:schemeClr val="bg1">
                    <a:lumMod val="50000"/>
                  </a:schemeClr>
                </a:solidFill>
              </a:rPr>
              <a:t>21</a:t>
            </a: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</a:rPr>
              <a:t>28, 2022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</a:rPr>
              <a:t>Deadline for </a:t>
            </a:r>
            <a:r>
              <a:rPr lang="en-US" altLang="zh-CN" sz="1200" u="sng" kern="0" dirty="0">
                <a:solidFill>
                  <a:schemeClr val="bg1">
                    <a:lumMod val="50000"/>
                  </a:schemeClr>
                </a:solidFill>
              </a:rPr>
              <a:t>baseline document </a:t>
            </a: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</a:rPr>
              <a:t>for each topic (in the initial list) to be uploaded</a:t>
            </a:r>
          </a:p>
          <a:p>
            <a:pPr marL="134541" lvl="0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kern="0" dirty="0" smtClean="0">
                <a:solidFill>
                  <a:srgbClr val="FF0000"/>
                </a:solidFill>
              </a:rPr>
              <a:t>After March Plenary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>
                <a:solidFill>
                  <a:srgbClr val="000000"/>
                </a:solidFill>
              </a:rPr>
              <a:t>Editor releases </a:t>
            </a:r>
            <a:r>
              <a:rPr lang="en-US" altLang="zh-CN" sz="1200" kern="0" dirty="0" smtClean="0">
                <a:solidFill>
                  <a:srgbClr val="0000FF"/>
                </a:solidFill>
              </a:rPr>
              <a:t>D0.01</a:t>
            </a:r>
            <a:r>
              <a:rPr lang="en-US" altLang="zh-CN" sz="1200" kern="0" dirty="0" smtClean="0"/>
              <a:t> (only for reference</a:t>
            </a:r>
            <a:r>
              <a:rPr lang="en-US" altLang="zh-CN" sz="1200" kern="0" dirty="0"/>
              <a:t>, not </a:t>
            </a:r>
            <a:r>
              <a:rPr lang="en-US" altLang="zh-CN" sz="1200" kern="0" dirty="0" smtClean="0"/>
              <a:t>for comment </a:t>
            </a:r>
            <a:r>
              <a:rPr lang="en-US" altLang="zh-CN" sz="1200" kern="0" dirty="0"/>
              <a:t>collection)</a:t>
            </a:r>
          </a:p>
          <a:p>
            <a:pPr marL="134541" lvl="0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kern="0" dirty="0" smtClean="0">
                <a:solidFill>
                  <a:srgbClr val="FF0000"/>
                </a:solidFill>
              </a:rPr>
              <a:t>April </a:t>
            </a:r>
            <a:r>
              <a:rPr lang="en-US" altLang="zh-CN" sz="1600" kern="0" dirty="0">
                <a:solidFill>
                  <a:srgbClr val="FF0000"/>
                </a:solidFill>
              </a:rPr>
              <a:t>1</a:t>
            </a:r>
            <a:endParaRPr lang="zh-CN" altLang="zh-CN" sz="1600" kern="0" dirty="0">
              <a:solidFill>
                <a:srgbClr val="FF0000"/>
              </a:solidFill>
            </a:endParaRP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 smtClean="0"/>
              <a:t>Deadline </a:t>
            </a:r>
            <a:r>
              <a:rPr lang="en-US" altLang="zh-CN" sz="1200" kern="0" dirty="0"/>
              <a:t>for sending the </a:t>
            </a:r>
            <a:r>
              <a:rPr lang="en-US" altLang="zh-CN" sz="1200" kern="0" dirty="0">
                <a:solidFill>
                  <a:srgbClr val="0000FF"/>
                </a:solidFill>
              </a:rPr>
              <a:t>Motion request</a:t>
            </a:r>
            <a:r>
              <a:rPr lang="en-US" altLang="zh-CN" sz="1200" kern="0" dirty="0"/>
              <a:t>.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kern="0" dirty="0" smtClean="0">
                <a:solidFill>
                  <a:srgbClr val="FF0000"/>
                </a:solidFill>
              </a:rPr>
              <a:t>April </a:t>
            </a:r>
            <a:r>
              <a:rPr lang="en-US" altLang="zh-CN" sz="1600" kern="0" dirty="0">
                <a:solidFill>
                  <a:srgbClr val="FF0000"/>
                </a:solidFill>
              </a:rPr>
              <a:t>12 or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14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(10+ days after Motion request) 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 smtClean="0">
                <a:solidFill>
                  <a:srgbClr val="FF0000"/>
                </a:solidFill>
              </a:rPr>
              <a:t>Deadline</a:t>
            </a:r>
            <a:r>
              <a:rPr lang="en-US" altLang="zh-CN" sz="1200" kern="0" dirty="0" smtClean="0"/>
              <a:t> for contributions to </a:t>
            </a:r>
            <a:r>
              <a:rPr lang="en-US" altLang="zh-CN" sz="1200" kern="0" dirty="0" smtClean="0">
                <a:solidFill>
                  <a:srgbClr val="0000FF"/>
                </a:solidFill>
              </a:rPr>
              <a:t>pass motion </a:t>
            </a:r>
            <a:r>
              <a:rPr lang="en-US" altLang="zh-CN" sz="1200" kern="0" dirty="0" smtClean="0"/>
              <a:t>and be included in D0.1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 smtClean="0"/>
              <a:t>Seek </a:t>
            </a:r>
            <a:r>
              <a:rPr lang="en-US" altLang="zh-CN" sz="1200" kern="0" dirty="0" err="1" smtClean="0"/>
              <a:t>TGbf</a:t>
            </a:r>
            <a:r>
              <a:rPr lang="en-US" altLang="zh-CN" sz="1200" kern="0" dirty="0" smtClean="0"/>
              <a:t> </a:t>
            </a:r>
            <a:r>
              <a:rPr lang="en-US" altLang="zh-CN" sz="1200" kern="0" dirty="0" smtClean="0">
                <a:solidFill>
                  <a:srgbClr val="0000FF"/>
                </a:solidFill>
              </a:rPr>
              <a:t>approval</a:t>
            </a:r>
            <a:r>
              <a:rPr lang="en-US" altLang="zh-CN" sz="1200" kern="0" dirty="0" smtClean="0"/>
              <a:t> to go to comment collection  (“Move to Approve a 30-day comment collection on </a:t>
            </a:r>
            <a:r>
              <a:rPr lang="en-US" altLang="zh-CN" sz="1200" kern="0" dirty="0" err="1" smtClean="0"/>
              <a:t>TGbf</a:t>
            </a:r>
            <a:r>
              <a:rPr lang="en-US" altLang="zh-CN" sz="1200" kern="0" dirty="0" smtClean="0"/>
              <a:t> D0.1.”)</a:t>
            </a:r>
          </a:p>
          <a:p>
            <a:pPr marL="134541" indent="-134541" defTabSz="685800" eaLnBrk="1" fontAlgn="auto" hangingPunct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dirty="0">
                <a:solidFill>
                  <a:srgbClr val="FF0000"/>
                </a:solidFill>
              </a:rPr>
              <a:t>April 22 </a:t>
            </a:r>
            <a:r>
              <a:rPr lang="en-US" altLang="zh-CN" sz="1600" dirty="0"/>
              <a:t>(Around</a:t>
            </a:r>
            <a:r>
              <a:rPr lang="en-US" altLang="zh-CN" sz="1600" dirty="0" smtClean="0"/>
              <a:t>)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 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 smtClean="0"/>
              <a:t>Editor </a:t>
            </a:r>
            <a:r>
              <a:rPr lang="en-US" altLang="zh-CN" sz="1200" kern="0" dirty="0"/>
              <a:t>releases </a:t>
            </a:r>
            <a:r>
              <a:rPr lang="en-US" altLang="zh-CN" sz="1200" kern="0" dirty="0">
                <a:solidFill>
                  <a:srgbClr val="0000FF"/>
                </a:solidFill>
              </a:rPr>
              <a:t>D0.1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If the Motion is favorable, the TG chair sends a </a:t>
            </a:r>
            <a:r>
              <a:rPr lang="en-US" altLang="zh-CN" sz="1200" kern="0" dirty="0">
                <a:solidFill>
                  <a:srgbClr val="0000FF"/>
                </a:solidFill>
              </a:rPr>
              <a:t>request</a:t>
            </a:r>
            <a:r>
              <a:rPr lang="en-US" altLang="zh-CN" sz="1200" kern="0" dirty="0"/>
              <a:t> to the WG chair (Dorothy) to start the comment collection</a:t>
            </a:r>
          </a:p>
          <a:p>
            <a:pPr marL="269081" lvl="1" indent="-145256" defTabSz="685800" eaLnBrk="1" fontAlgn="auto" hangingPunct="1">
              <a:spcBef>
                <a:spcPts val="600"/>
              </a:spcBef>
              <a:spcAft>
                <a:spcPts val="0"/>
              </a:spcAft>
              <a:buFont typeface="微软雅黑" panose="020B0503020204020204" pitchFamily="34" charset="-122"/>
              <a:buChar char="–"/>
            </a:pPr>
            <a:r>
              <a:rPr lang="en-US" altLang="zh-CN" sz="1200" kern="0" dirty="0"/>
              <a:t>30-day comment collection window </a:t>
            </a:r>
            <a:r>
              <a:rPr lang="en-US" altLang="zh-CN" sz="1200" kern="0" dirty="0">
                <a:solidFill>
                  <a:srgbClr val="0000FF"/>
                </a:solidFill>
              </a:rPr>
              <a:t>opens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8760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914400"/>
            <a:ext cx="11277600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  <a:endParaRPr kumimoji="0" lang="en-US" altLang="zh-CN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March 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2022 IEEE Plenary (March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7-15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)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(Deadline for contributions to pass motion and be included in D0.1) 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8   (Tuesday),      9am - 11:00am ET</a:t>
            </a:r>
            <a:endParaRPr kumimoji="0" lang="en-US" altLang="zh-CN" sz="1100" b="0" i="0" u="none" strike="sng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9   (Wednesday), 10pm -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11:59pm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 (Not sure if this slot is ok for Plenary and Interim?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It’s ok!!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11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(Friday),        9am - 11:00am ET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14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(Monday),     9am - 11:00am ET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	</a:t>
            </a: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17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31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7    (Thursday),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25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26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28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      5    (Thursday), 10am - 12:00pm ET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1. when conflict with CAC, the call will be changed from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10am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to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(March - May 2022 CAC calls (TBD):   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5am-7am in Israel, Friday 4am – 6am in Central Europe), and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596504"/>
              </p:ext>
            </p:extLst>
          </p:nvPr>
        </p:nvGraphicFramePr>
        <p:xfrm>
          <a:off x="8077200" y="4191000"/>
          <a:ext cx="4054476" cy="1597025"/>
        </p:xfrm>
        <a:graphic>
          <a:graphicData uri="http://schemas.openxmlformats.org/drawingml/2006/table">
            <a:tbl>
              <a:tblPr firstRow="1" firstCol="1" bandRow="1"/>
              <a:tblGrid>
                <a:gridCol w="620017"/>
                <a:gridCol w="1165321"/>
                <a:gridCol w="776880"/>
                <a:gridCol w="699192"/>
                <a:gridCol w="793066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Europe</a:t>
                      </a:r>
                      <a:b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</a:b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Warsaw 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23:00-01:00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07:00-09:00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04:00-06:00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979</TotalTime>
  <Words>421</Words>
  <Application>Microsoft Office PowerPoint</Application>
  <PresentationFormat>宽屏</PresentationFormat>
  <Paragraphs>149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2022</vt:lpstr>
      <vt:lpstr>TGbf Timeline (Updated)</vt:lpstr>
      <vt:lpstr>Teleconference Times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TGay snapshot</dc:title>
  <dc:creator>Stanley, Dorothy</dc:creator>
  <cp:keywords>November 2019</cp:keywords>
  <cp:lastModifiedBy>Hanxiao (Tony, WT Lab)</cp:lastModifiedBy>
  <cp:revision>96</cp:revision>
  <cp:lastPrinted>1601-01-01T00:00:00Z</cp:lastPrinted>
  <dcterms:created xsi:type="dcterms:W3CDTF">2019-09-06T19:28:44Z</dcterms:created>
  <dcterms:modified xsi:type="dcterms:W3CDTF">2022-03-14T13:40:43Z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(3)YBWAQ1rj6Hrjg+8qal9kebSuxsz12pgZjBYHOwqLt3m96EfJIsA8EHPqE8k98jujchOE6m22
/B6NvzJjUj5HP+Fz4v8ez/os+Rh3HULtIlbzOZ1dNBuIgeNQDyGLf5v3L/2EAtnSFkDrgz8K
8Z2LoVW3I49gIjFJ3un4f+eN1wTDpLYJqahj54q0CVcNFuGgg/omW293e0jekQb2EtotCKba
BMPt9YXcaAZu7Gl0K2</vt:lpwstr>
  </property>
  <property fmtid="{D5CDD505-2E9C-101B-9397-08002B2CF9AE}" pid="3" name="_2015_ms_pID_7253431">
    <vt:lpwstr>sF/XX1KQa6pt7Tfm/JUKamAre1nKGpwYp2gOR7bErxTuBRE3tMDIaz
vfZ9bQUr6HXeD08fMPkY/mWOd/NResqQ+UrRvnHp+PvzKDpq1Jem4n8XB38dSiouaXBYBhOI
bo8/Tc+T/iaE8gxoF5vvssdAibIFfgUKNQMLURrJTntv9PZlCb2+UrEnJ8dv177dQcftSlZH
q7vkp284kREnvWqPUkTL6LnsSFubKPhoa2oE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+M/MmyA76cWqHUJd/fthhkY=</vt:lpwstr>
  </property>
</Properties>
</file>