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578" r:id="rId2"/>
    <p:sldId id="1573" r:id="rId3"/>
    <p:sldId id="1576" r:id="rId4"/>
    <p:sldId id="1580" r:id="rId5"/>
    <p:sldId id="1581" r:id="rId6"/>
    <p:sldId id="1582" r:id="rId7"/>
    <p:sldId id="1583" r:id="rId8"/>
    <p:sldId id="1584" r:id="rId9"/>
    <p:sldId id="1585" r:id="rId10"/>
    <p:sldId id="1575" r:id="rId11"/>
    <p:sldId id="1577" r:id="rId12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08" y="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Mar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/0491r0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284-03-00bd-tgbd-agenda-for-mar-plenary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21-14-0000-tgbd-mdr-report.docx" TargetMode="External"/><Relationship Id="rId2" Type="http://schemas.openxmlformats.org/officeDocument/2006/relationships/hyperlink" Target="https://mentor.ieee.org/802.11/dcn/21/11-21-2018-07-00bd-tgbd-lb259-comments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862-03-0ngv-ieee-802-11-ngv-sg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411-02-00bd-p802-11bd-report-to-ec-on-approval-to-go-to-sa-ballot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Interim Week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Jan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2022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9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SA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Ballot Pool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Dec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D4.0 LB unchanged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recirculation 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Mar 2022 </a:t>
            </a:r>
            <a:r>
              <a:rPr lang="en-US" altLang="en-US" sz="2000" kern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Apr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Ballot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(D4.0)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  Apr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  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  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Mar</a:t>
            </a:r>
            <a:r>
              <a:rPr lang="en-US" altLang="zh-CN" dirty="0" smtClean="0"/>
              <a:t> </a:t>
            </a:r>
            <a:r>
              <a:rPr lang="en-US" altLang="zh-CN" dirty="0" smtClean="0"/>
              <a:t>2022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925758" y="2602954"/>
            <a:ext cx="9143760" cy="292925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Apr 1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, 2022, 		10:00am 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Apr 5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, 2022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	9:00am ~ 11:00am, ET</a:t>
            </a:r>
            <a:endParaRPr lang="en-US" altLang="zh-CN" sz="2800" dirty="0">
              <a:solidFill>
                <a:schemeClr val="tx1"/>
              </a:solidFill>
              <a:cs typeface="+mn-ea"/>
              <a:sym typeface="+mn-ea"/>
            </a:endParaRPr>
          </a:p>
          <a:p>
            <a:pPr eaLnBrk="1" hangingPunct="1">
              <a:spcAft>
                <a:spcPts val="600"/>
              </a:spcAft>
            </a:pPr>
            <a:endParaRPr lang="en-US" altLang="zh-CN" sz="2800" dirty="0">
              <a:solidFill>
                <a:schemeClr val="tx1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TG minutes for </a:t>
            </a:r>
            <a:r>
              <a:rPr lang="en-GB" altLang="en-US" dirty="0" smtClean="0"/>
              <a:t>Jan interim </a:t>
            </a:r>
            <a:r>
              <a:rPr lang="en-GB" altLang="en-US" dirty="0" smtClean="0"/>
              <a:t>week and following TCs before </a:t>
            </a:r>
            <a:r>
              <a:rPr lang="en-GB" altLang="en-US" dirty="0" smtClean="0"/>
              <a:t>Mar plenary </a:t>
            </a:r>
            <a:r>
              <a:rPr lang="en-GB" altLang="en-US" dirty="0" smtClean="0"/>
              <a:t>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resolutions to all rest CIDs of LB 259 and comments from MDR report.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the generation of </a:t>
            </a:r>
            <a:r>
              <a:rPr lang="en-GB" altLang="en-US" dirty="0" smtClean="0"/>
              <a:t> 11bd D4.0 and WG motion request for a 15-day </a:t>
            </a:r>
            <a:r>
              <a:rPr lang="en-GB" altLang="en-US" dirty="0" smtClean="0"/>
              <a:t>WG LB recirculation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the CSD affirmation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Report to EC on Conditional SA BA and granting the </a:t>
            </a:r>
            <a:r>
              <a:rPr lang="en-GB" altLang="en-US" dirty="0" err="1" smtClean="0"/>
              <a:t>TG</a:t>
            </a:r>
            <a:r>
              <a:rPr lang="en-GB" altLang="en-US" dirty="0" err="1" smtClean="0"/>
              <a:t>bd</a:t>
            </a:r>
            <a:r>
              <a:rPr lang="en-GB" altLang="en-US" dirty="0" smtClean="0"/>
              <a:t> chair editorial license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a WG motion request for Conditional SA BA.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smtClean="0"/>
              <a:t>2 teleconference </a:t>
            </a:r>
            <a:r>
              <a:rPr lang="en-GB" altLang="en-US" dirty="0"/>
              <a:t>o</a:t>
            </a:r>
            <a:r>
              <a:rPr lang="en-GB" altLang="en-US" dirty="0" smtClean="0"/>
              <a:t>n Apr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and Apr 5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. 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for </a:t>
            </a:r>
            <a:r>
              <a:rPr lang="en-GB" altLang="en-US" dirty="0" smtClean="0"/>
              <a:t>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mentor.ieee.org/802.11/dcn/22/11-22-0284-03-00bd-tgbd-agenda-for-mar-plenary-2022.pptx</a:t>
            </a:r>
            <a:endParaRPr lang="en-GB" altLang="en-US" dirty="0" smtClean="0"/>
          </a:p>
          <a:p>
            <a:pPr marL="57150" indent="0"/>
            <a:endParaRPr lang="en-US" altLang="en-GB" dirty="0" smtClean="0"/>
          </a:p>
          <a:p>
            <a:pPr marL="57150" indent="0"/>
            <a:r>
              <a:rPr lang="en-US" altLang="en-GB" dirty="0" smtClean="0"/>
              <a:t>Goal for future TCs: proceeding the </a:t>
            </a:r>
            <a:r>
              <a:rPr lang="en-US" altLang="en-GB" dirty="0" smtClean="0"/>
              <a:t>comments </a:t>
            </a:r>
            <a:r>
              <a:rPr lang="en-US" altLang="en-GB" dirty="0" smtClean="0"/>
              <a:t>collected from </a:t>
            </a:r>
            <a:r>
              <a:rPr lang="en-US" altLang="en-GB" dirty="0" smtClean="0"/>
              <a:t>WB LB for D4.0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</a:t>
            </a:r>
            <a:r>
              <a:rPr lang="en-US" altLang="zh-CN" dirty="0" smtClean="0"/>
              <a:t>plenary </a:t>
            </a:r>
            <a:r>
              <a:rPr lang="en-US" altLang="zh-CN" dirty="0" smtClean="0"/>
              <a:t>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9035669"/>
              </p:ext>
            </p:extLst>
          </p:nvPr>
        </p:nvGraphicFramePr>
        <p:xfrm>
          <a:off x="838200" y="1539240"/>
          <a:ext cx="10668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7696200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11-21/1622r4, 11-21/1623r4, 11-21/1998r2, 11-21/1999r3, 11-21/2000r4, 11-22/0283r3,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11-22/0284r3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11-21/1544r0, 11-21/1769r0, 11/21/1863r0,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11-22/0167r0, 11-22/0416r0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11-19/2045r16 (D3.0)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11-21/1296r6 (LB254),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11-21/2018r7 (LB259)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11-20/1564r5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MDR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Report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11-22/0021r14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#1 (approval of comment resolutions of LB 259)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>
                <a:sym typeface="+mn-ea"/>
              </a:rPr>
              <a:t>Move to approve the comment resolutions to </a:t>
            </a:r>
            <a:r>
              <a:rPr lang="en-US" altLang="zh-CN" sz="2800" dirty="0" smtClean="0">
                <a:sym typeface="+mn-ea"/>
              </a:rPr>
              <a:t>20 CIDs </a:t>
            </a:r>
            <a:r>
              <a:rPr lang="en-US" altLang="zh-CN" sz="2800" dirty="0">
                <a:sym typeface="+mn-ea"/>
              </a:rPr>
              <a:t>which marked as “ready for motion” as in </a:t>
            </a:r>
            <a:r>
              <a:rPr lang="en-US" altLang="zh-CN" sz="2800" dirty="0" smtClean="0">
                <a:sym typeface="+mn-ea"/>
              </a:rPr>
              <a:t>11-21/2018r7</a:t>
            </a:r>
            <a:endParaRPr lang="en-US" altLang="zh-CN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Yujin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Noh				Seconded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Joseph Levy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Result:  Approved with unanimous consensus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9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#2 (approval of comment resolutions from MDR Report)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>
                <a:sym typeface="+mn-ea"/>
              </a:rPr>
              <a:t>Move to approve the comment resolutions to </a:t>
            </a:r>
            <a:r>
              <a:rPr lang="en-US" altLang="zh-CN" sz="2800" dirty="0" smtClean="0">
                <a:sym typeface="+mn-ea"/>
              </a:rPr>
              <a:t>all comments from MDR Report </a:t>
            </a:r>
            <a:r>
              <a:rPr lang="en-US" altLang="zh-CN" sz="2800" dirty="0">
                <a:sym typeface="+mn-ea"/>
              </a:rPr>
              <a:t>as in </a:t>
            </a:r>
            <a:r>
              <a:rPr lang="en-US" altLang="zh-CN" sz="2800" dirty="0" smtClean="0">
                <a:sym typeface="+mn-ea"/>
              </a:rPr>
              <a:t>11-22/0021r14</a:t>
            </a:r>
            <a:endParaRPr lang="en-US" altLang="zh-CN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Yujin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Noh				Seconded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Joseph Levy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Result: Approved with unanimous consensus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33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#3 (Generation of D4.0 and WGLB Recirculation)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sz="2800" dirty="0"/>
              <a:t>Having approved comment resolutions for all of the comments received from LB </a:t>
            </a:r>
            <a:r>
              <a:rPr lang="en-US" altLang="zh-CN" sz="2800" dirty="0" smtClean="0"/>
              <a:t>259 </a:t>
            </a:r>
            <a:r>
              <a:rPr lang="en-US" altLang="zh-CN" sz="2800" dirty="0"/>
              <a:t>on IEEE P802.11bd </a:t>
            </a:r>
            <a:r>
              <a:rPr lang="en-US" altLang="zh-CN" sz="2800" dirty="0" smtClean="0"/>
              <a:t>D3.0 </a:t>
            </a:r>
            <a:r>
              <a:rPr lang="en-US" altLang="zh-CN" sz="2800" dirty="0"/>
              <a:t>as contained in document </a:t>
            </a:r>
          </a:p>
          <a:p>
            <a:r>
              <a:rPr lang="en-US" altLang="zh-CN" sz="2800" u="sng" dirty="0" smtClean="0">
                <a:hlinkClick r:id="rId2"/>
              </a:rPr>
              <a:t>https://mentor.ieee.org/802.11/dcn/21/11-21-2018-07-00bd-tgbd-lb259-comments.xlsx</a:t>
            </a:r>
            <a:r>
              <a:rPr lang="en-US" altLang="zh-CN" sz="2800" dirty="0" smtClean="0"/>
              <a:t>, and comment resolutions for all comments from MDR </a:t>
            </a:r>
            <a:r>
              <a:rPr lang="en-US" altLang="zh-CN" sz="2800" dirty="0"/>
              <a:t>as in </a:t>
            </a:r>
            <a:r>
              <a:rPr lang="en-US" altLang="zh-CN" sz="2800" dirty="0" smtClean="0"/>
              <a:t>document </a:t>
            </a:r>
            <a:r>
              <a:rPr lang="en-US" altLang="zh-CN" sz="2800" dirty="0" smtClean="0">
                <a:hlinkClick r:id="rId3"/>
              </a:rPr>
              <a:t>https://mentor.ieee.org/802.11/dcn/22/11-22-0021-14-0000-tgbd-mdr-report.docx</a:t>
            </a:r>
            <a:r>
              <a:rPr lang="en-US" altLang="zh-CN" sz="2800" dirty="0" smtClean="0"/>
              <a:t>,</a:t>
            </a:r>
          </a:p>
          <a:p>
            <a:endParaRPr lang="en-US" altLang="zh-CN" sz="2800" dirty="0"/>
          </a:p>
          <a:p>
            <a:r>
              <a:rPr lang="en-US" altLang="zh-CN" sz="2800" dirty="0"/>
              <a:t>instruct the </a:t>
            </a:r>
            <a:r>
              <a:rPr lang="en-US" altLang="zh-CN" sz="2800" dirty="0" err="1"/>
              <a:t>TGbd</a:t>
            </a:r>
            <a:r>
              <a:rPr lang="en-US" altLang="zh-CN" sz="2800" dirty="0"/>
              <a:t> editor to create IEEE P802.11bd </a:t>
            </a:r>
            <a:r>
              <a:rPr lang="en-US" altLang="zh-CN" sz="2800" dirty="0" smtClean="0"/>
              <a:t>D4.0 </a:t>
            </a:r>
            <a:r>
              <a:rPr lang="en-US" altLang="zh-CN" sz="2800" dirty="0"/>
              <a:t>and approve a motion request to WG11 for approval of a 15-day Working Group Recirculation Ballot asking the question “Should IEEE P802.11bd </a:t>
            </a:r>
            <a:r>
              <a:rPr lang="en-US" altLang="zh-CN" sz="2800" dirty="0" smtClean="0"/>
              <a:t>D4.0 </a:t>
            </a:r>
            <a:r>
              <a:rPr lang="en-US" altLang="zh-CN" sz="2800" dirty="0"/>
              <a:t>be forwarded to SA Ballot?”</a:t>
            </a:r>
            <a:endParaRPr lang="en-US" altLang="zh-CN" sz="2800" b="0" dirty="0"/>
          </a:p>
          <a:p>
            <a:endParaRPr lang="en-US" altLang="zh-CN" sz="2800" dirty="0"/>
          </a:p>
          <a:p>
            <a:r>
              <a:rPr lang="en-US" altLang="zh-CN" sz="2800" dirty="0" err="1"/>
              <a:t>TGbd</a:t>
            </a:r>
            <a:r>
              <a:rPr lang="en-US" altLang="zh-CN" sz="2800" dirty="0"/>
              <a:t> vote: Moved:  </a:t>
            </a:r>
            <a:r>
              <a:rPr lang="en-US" altLang="zh-CN" sz="2800" dirty="0" err="1" smtClean="0"/>
              <a:t>Rui</a:t>
            </a:r>
            <a:r>
              <a:rPr lang="en-US" altLang="zh-CN" sz="2800" dirty="0" smtClean="0"/>
              <a:t> Cao</a:t>
            </a:r>
            <a:r>
              <a:rPr lang="en-US" altLang="zh-CN" sz="2800" dirty="0"/>
              <a:t>			Seconded</a:t>
            </a:r>
            <a:r>
              <a:rPr lang="en-US" altLang="zh-CN" sz="2800" dirty="0" smtClean="0"/>
              <a:t>: Joseph Levy</a:t>
            </a:r>
            <a:endParaRPr lang="en-US" altLang="zh-CN" sz="2800" dirty="0"/>
          </a:p>
          <a:p>
            <a:r>
              <a:rPr lang="en-US" altLang="zh-CN" sz="2800" dirty="0"/>
              <a:t>Result</a:t>
            </a:r>
            <a:r>
              <a:rPr lang="en-US" altLang="zh-CN" sz="2800" dirty="0" smtClean="0"/>
              <a:t>: 20Y/0N/4A</a:t>
            </a:r>
            <a:endParaRPr lang="en-US" altLang="zh-CN" sz="2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5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#4 (approval of CSD Affirmation)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399" y="1981238"/>
            <a:ext cx="10361613" cy="4113213"/>
          </a:xfrm>
        </p:spPr>
        <p:txBody>
          <a:bodyPr/>
          <a:lstStyle/>
          <a:p>
            <a:r>
              <a:rPr lang="en-US" altLang="zh-CN" sz="2800" dirty="0" smtClean="0">
                <a:sym typeface="+mn-ea"/>
              </a:rPr>
              <a:t>Move to approve the 11bd CSD affirmed as in </a:t>
            </a:r>
            <a:r>
              <a:rPr lang="en-US" altLang="zh-CN" sz="2800" dirty="0">
                <a:sym typeface="+mn-ea"/>
              </a:rPr>
              <a:t>document </a:t>
            </a:r>
            <a:r>
              <a:rPr lang="en-US" altLang="zh-CN" sz="2800" dirty="0">
                <a:sym typeface="+mn-ea"/>
                <a:hlinkClick r:id="rId2"/>
              </a:rPr>
              <a:t>https://</a:t>
            </a:r>
            <a:r>
              <a:rPr lang="en-US" altLang="zh-CN" sz="2800" dirty="0" smtClean="0">
                <a:sym typeface="+mn-ea"/>
                <a:hlinkClick r:id="rId2"/>
              </a:rPr>
              <a:t>mentor.ieee.org/802.11/dcn/18/11-18-0862-03-0ngv-ieee-802-11-ngv-sg-proposed-csd.docx</a:t>
            </a:r>
            <a:endParaRPr lang="en-US" altLang="zh-CN" sz="2800" dirty="0" smtClean="0">
              <a:sym typeface="+mn-ea"/>
            </a:endParaRPr>
          </a:p>
          <a:p>
            <a:endParaRPr lang="en-US" altLang="zh-CN" sz="2800" dirty="0" smtClean="0">
              <a:sym typeface="+mn-ea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Bo Sun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			Seconded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Stephan Sand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Result: 18Y/0N/4A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#5 (approval of Report to EC on Conditional SA BA)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>
                <a:sym typeface="+mn-ea"/>
              </a:rPr>
              <a:t>Approve a motion request to WG11 for approval of the Report to EC on Conditional SA BA as in document 11-22/0411r2 and grant the </a:t>
            </a:r>
            <a:r>
              <a:rPr lang="en-US" altLang="zh-CN" sz="2800" dirty="0" err="1" smtClean="0">
                <a:sym typeface="+mn-ea"/>
              </a:rPr>
              <a:t>TGbd</a:t>
            </a:r>
            <a:r>
              <a:rPr lang="en-US" altLang="zh-CN" sz="2800" dirty="0" smtClean="0">
                <a:sym typeface="+mn-ea"/>
              </a:rPr>
              <a:t> chair editorial license</a:t>
            </a:r>
          </a:p>
          <a:p>
            <a:pPr lvl="1"/>
            <a:r>
              <a:rPr lang="en-US" altLang="zh-CN" sz="2500" dirty="0" smtClean="0">
                <a:sym typeface="+mn-ea"/>
                <a:hlinkClick r:id="rId2"/>
              </a:rPr>
              <a:t>https://mentor.ieee.org/802.11/dcn/22/11-22-0411-02-00bd-p802-11bd-report-to-ec-on-approval-to-go-to-sa-ballot.pptx</a:t>
            </a:r>
            <a:endParaRPr lang="en-US" altLang="zh-CN" sz="2500" dirty="0" smtClean="0">
              <a:sym typeface="+mn-ea"/>
            </a:endParaRPr>
          </a:p>
          <a:p>
            <a:endParaRPr lang="en-US" altLang="zh-CN" sz="2800" dirty="0" smtClean="0">
              <a:sym typeface="+mn-ea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Moved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Bo Sun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			Seconded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Joseph Levy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Result: 19Y/0N/4A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1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Motion #6 (request a motion in WG to approve Conditional SA BA)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Approve </a:t>
            </a:r>
            <a:r>
              <a:rPr lang="en-US" altLang="zh-CN" sz="2800" dirty="0"/>
              <a:t>a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request to WG11 for approval </a:t>
            </a:r>
            <a:r>
              <a:rPr lang="en-US" altLang="zh-CN" sz="2800" dirty="0" smtClean="0"/>
              <a:t>Conditional SA Ballot for IEEE P802.11bd D4.0</a:t>
            </a:r>
            <a:endParaRPr lang="en-US" altLang="zh-CN" sz="2800" dirty="0" smtClean="0">
              <a:sym typeface="+mn-ea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Moved: 	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Rich Kennedy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		Seconded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John Kenney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Result: 21Y/0N/2A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4294967295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 </a:t>
            </a:r>
            <a:r>
              <a:rPr lang="en-US" altLang="zh-CN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795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6250</TotalTime>
  <Words>619</Words>
  <Application>Microsoft Office PowerPoint</Application>
  <PresentationFormat>宽屏</PresentationFormat>
  <Paragraphs>143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Interim Week Jan 2022 IEEE 802.11 TGbd Closing Report</vt:lpstr>
      <vt:lpstr>TGbd’s Progress during this plenary week</vt:lpstr>
      <vt:lpstr>TGbd Progress Documents</vt:lpstr>
      <vt:lpstr>Motion #1 (approval of comment resolutions of LB 259)</vt:lpstr>
      <vt:lpstr>Motion #2 (approval of comment resolutions from MDR Report)</vt:lpstr>
      <vt:lpstr>Motion #3 (Generation of D4.0 and WGLB Recirculation)</vt:lpstr>
      <vt:lpstr>Motion #4 (approval of CSD Affirmation)</vt:lpstr>
      <vt:lpstr>Motion #5 (approval of Report to EC on Conditional SA BA)</vt:lpstr>
      <vt:lpstr>Motion #6 (request a motion in WG to approve Conditional SA BA)</vt:lpstr>
      <vt:lpstr>TGbd Timeline (updated)  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1985</cp:revision>
  <cp:lastPrinted>1998-02-10T13:28:00Z</cp:lastPrinted>
  <dcterms:created xsi:type="dcterms:W3CDTF">1998-02-10T13:07:00Z</dcterms:created>
  <dcterms:modified xsi:type="dcterms:W3CDTF">2022-03-13T16:22:05Z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