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2" r:id="rId4"/>
    <p:sldId id="263" r:id="rId5"/>
    <p:sldId id="266" r:id="rId6"/>
    <p:sldId id="269" r:id="rId7"/>
    <p:sldId id="267" r:id="rId8"/>
    <p:sldId id="268" r:id="rId9"/>
    <p:sldId id="270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4F2AD2-9C7E-034F-BC7A-555BDAA918AE}" v="13" dt="2022-03-11T13:38:33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5" autoAdjust="0"/>
    <p:restoredTop sz="97840"/>
  </p:normalViewPr>
  <p:slideViewPr>
    <p:cSldViewPr>
      <p:cViewPr varScale="1">
        <p:scale>
          <a:sx n="219" d="100"/>
          <a:sy n="219" d="100"/>
        </p:scale>
        <p:origin x="48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624F2AD2-9C7E-034F-BC7A-555BDAA918AE}"/>
    <pc:docChg chg="modSld modMainMaster">
      <pc:chgData name="Guido Hiertz" userId="efd40be8-e55a-4d82-91eb-1cd543e7287b" providerId="ADAL" clId="{624F2AD2-9C7E-034F-BC7A-555BDAA918AE}" dt="2022-03-11T13:38:56.710" v="8" actId="6549"/>
      <pc:docMkLst>
        <pc:docMk/>
      </pc:docMkLst>
      <pc:sldChg chg="modSp mod">
        <pc:chgData name="Guido Hiertz" userId="efd40be8-e55a-4d82-91eb-1cd543e7287b" providerId="ADAL" clId="{624F2AD2-9C7E-034F-BC7A-555BDAA918AE}" dt="2022-03-11T13:38:56.710" v="8" actId="6549"/>
        <pc:sldMkLst>
          <pc:docMk/>
          <pc:sldMk cId="0" sldId="256"/>
        </pc:sldMkLst>
        <pc:spChg chg="mod">
          <ac:chgData name="Guido Hiertz" userId="efd40be8-e55a-4d82-91eb-1cd543e7287b" providerId="ADAL" clId="{624F2AD2-9C7E-034F-BC7A-555BDAA918AE}" dt="2022-03-11T13:38:56.710" v="8" actId="6549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Guido Hiertz" userId="efd40be8-e55a-4d82-91eb-1cd543e7287b" providerId="ADAL" clId="{624F2AD2-9C7E-034F-BC7A-555BDAA918AE}" dt="2022-03-11T13:38:12.170" v="4" actId="20577"/>
        <pc:sldMasterMkLst>
          <pc:docMk/>
          <pc:sldMasterMk cId="0" sldId="2147483648"/>
        </pc:sldMasterMkLst>
        <pc:spChg chg="mod">
          <ac:chgData name="Guido Hiertz" userId="efd40be8-e55a-4d82-91eb-1cd543e7287b" providerId="ADAL" clId="{624F2AD2-9C7E-034F-BC7A-555BDAA918AE}" dt="2022-03-11T13:38:12.170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802.11-22/487r0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March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802.11-22/487r0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802.11-22/487r0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uropean_Union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1800_301899/301893/02.01.01_60/en_301893v020101p.pdf" TargetMode="External"/><Relationship Id="rId7" Type="http://schemas.openxmlformats.org/officeDocument/2006/relationships/hyperlink" Target="https://www.ieee802.org/11/private/ETSI_documents/BRAN/70-Draft/00230016/BRAN-230016v2147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ortal.etsi.org/webapp/AgreementView/AgreementDetail.asp?AgrID=44" TargetMode="External"/><Relationship Id="rId5" Type="http://schemas.openxmlformats.org/officeDocument/2006/relationships/hyperlink" Target="https://portal.etsi.org/TB-SiteMap/BRAN/Summary" TargetMode="External"/><Relationship Id="rId4" Type="http://schemas.openxmlformats.org/officeDocument/2006/relationships/hyperlink" Target="https://ec.europa.eu/docsroom/documents/4643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pektrum.ctu.cz/en/band/5725-5830-mh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TXT/?uri=CELEX%3A32022D0179" TargetMode="External"/><Relationship Id="rId2" Type="http://schemas.openxmlformats.org/officeDocument/2006/relationships/hyperlink" Target="https://www.cept.org/ecc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u.eu/sites/default/files/obsah/stranky/74784/soubory/vo-r-12-03.2021-3enfin.pdf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 301 893 &amp; 5.8 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851431"/>
              </p:ext>
            </p:extLst>
          </p:nvPr>
        </p:nvGraphicFramePr>
        <p:xfrm>
          <a:off x="993775" y="2994025"/>
          <a:ext cx="1027271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994025"/>
                        <a:ext cx="10272713" cy="132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err="1"/>
              <a:t>User:rony</a:t>
            </a:r>
            <a:r>
              <a:rPr lang="en-GB" dirty="0"/>
              <a:t>, “</a:t>
            </a:r>
            <a:r>
              <a:rPr lang="de-DE" dirty="0"/>
              <a:t>European </a:t>
            </a:r>
            <a:r>
              <a:rPr lang="de-DE" dirty="0" err="1"/>
              <a:t>Union.png</a:t>
            </a:r>
            <a:r>
              <a:rPr lang="en-GB" dirty="0"/>
              <a:t>,” accessed Mar. 2022, [Online]. Available: </a:t>
            </a:r>
            <a:r>
              <a:rPr lang="en-GB" dirty="0">
                <a:hlinkClick r:id="rId3"/>
              </a:rPr>
              <a:t>https://commons.wikimedia.org/wiki/File:European_Union.png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D978C-2D51-4C46-B203-C9F8C8A7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8DC46C-F9B6-B94A-8872-6A0037F1D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2"/>
            <a:ext cx="5077884" cy="2887958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en-US" dirty="0"/>
              <a:t>IEEE-SA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To members of a group developing a standard, draft standards are accessible free of charge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IEEE-SA depends on the revenue from selling draft and final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IEEE 802, contribution documents are accessible to everyone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4A13B4-4462-0E47-8FE1-B2BDA4DC7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2"/>
            <a:ext cx="5080000" cy="2887958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en-US" dirty="0"/>
              <a:t>ETSI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To members of a group developing a Work Item document, drafts are accessible free of charge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Draft HSs become accessible to everyone once they are in EN Approval Procedure (ENAP)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ETSI, access to contribution documents are limited to ETSI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367F21-3BD3-5E42-A9E5-A0A2AC58F2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18FE4F-031F-2040-A9F2-B1FE65B0F4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19B4F1-D62D-7C4A-A6B7-2B7FA1A7B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63E70925-73B5-2846-A6F5-B403276D9628}"/>
              </a:ext>
            </a:extLst>
          </p:cNvPr>
          <p:cNvSpPr txBox="1">
            <a:spLocks/>
          </p:cNvSpPr>
          <p:nvPr/>
        </p:nvSpPr>
        <p:spPr bwMode="auto">
          <a:xfrm>
            <a:off x="922513" y="4869160"/>
            <a:ext cx="10352972" cy="1065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Access to ETSI’s draft HSs is a privilege granted to IEEE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Please respect the confidentiality of these document and do not make them publicly accessible</a:t>
            </a:r>
          </a:p>
        </p:txBody>
      </p:sp>
    </p:spTree>
    <p:extLst>
      <p:ext uri="{BB962C8B-B14F-4D97-AF65-F5344CB8AC3E}">
        <p14:creationId xmlns:p14="http://schemas.microsoft.com/office/powerpoint/2010/main" val="396989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Harmonized Standard (HS) EN 301 893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EU, manufacturers may use HSs listed in the Official Journal of the EU (OJEU) to put products on the EU market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To put a product on the EU market, a manufacturer must provide a declaration of conformity that its product complies with all requirements of the related HS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Alternatively, a notified body may approve a manufacturer to put its product on the EU market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038D09-328A-C14F-B3D0-981FA525D1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Currently, </a:t>
            </a:r>
            <a:r>
              <a:rPr lang="en-US" dirty="0">
                <a:hlinkClick r:id="rId3"/>
              </a:rPr>
              <a:t>version 2.1.1 of EN 301 893</a:t>
            </a:r>
            <a:r>
              <a:rPr lang="en-US" dirty="0"/>
              <a:t> is listed in the </a:t>
            </a:r>
            <a:r>
              <a:rPr lang="en-US" dirty="0">
                <a:hlinkClick r:id="rId4"/>
              </a:rPr>
              <a:t>OJEU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present, </a:t>
            </a:r>
            <a:r>
              <a:rPr lang="en-US" dirty="0">
                <a:hlinkClick r:id="rId5"/>
              </a:rPr>
              <a:t>ETSI TC BRAN</a:t>
            </a:r>
            <a:r>
              <a:rPr lang="en-US" dirty="0"/>
              <a:t> develops a revision of this HS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As of this month, 2.1.47 is the most recent version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Because of the </a:t>
            </a:r>
            <a:r>
              <a:rPr lang="en-US" dirty="0">
                <a:hlinkClick r:id="rId6"/>
              </a:rPr>
              <a:t>memorandum of understanding between ETSI and IEEE</a:t>
            </a:r>
            <a:r>
              <a:rPr lang="en-US" dirty="0"/>
              <a:t>, IEEE 802.11 members may access a </a:t>
            </a:r>
            <a:r>
              <a:rPr lang="en-US" dirty="0">
                <a:hlinkClick r:id="rId7"/>
              </a:rPr>
              <a:t>copy</a:t>
            </a:r>
            <a:r>
              <a:rPr lang="en-US" dirty="0"/>
              <a:t> of the HS from the IEEE 802.11 members area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Version 2.1.47 of HS EN 301 893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B8B6C2A-76A9-E441-B22C-0C1E357E0F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Latest draft removes a long list of inconsistencies found in all previous versions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Fixes issues with arbitrary use of abbreviations, definitions, nomenclature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Provides some modifications to technical requirements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E. g. channel bonding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9C13347-8DD1-9741-9D15-9F511498EF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Addresses </a:t>
            </a:r>
            <a:r>
              <a:rPr lang="en-US" dirty="0">
                <a:hlinkClick r:id="rId3"/>
              </a:rPr>
              <a:t>decision of one EU member state (Czech Republic)</a:t>
            </a:r>
            <a:r>
              <a:rPr lang="en-US" dirty="0"/>
              <a:t> to open 5.8 GHz for WAS/RLAN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Wireless Access Systems (WAS) including Radio Local Area Network (RLAN) equipment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68AE9F-6D43-6145-83AB-792CF28C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Union (EU)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5BD46C-FD78-F64E-9EED-B081F12A48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EU is a single market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27 member states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Ca. 450 million residents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 product put on the market in any EU member state cannot be stopped from being sold, shipped etc. to any other EU member state</a:t>
            </a:r>
          </a:p>
        </p:txBody>
      </p:sp>
      <p:pic>
        <p:nvPicPr>
          <p:cNvPr id="9" name="Inhaltsplatzhalter 8" descr="Ein Bild, das Karte enthält.&#10;&#10;Automatisch generierte Beschreibung">
            <a:extLst>
              <a:ext uri="{FF2B5EF4-FFF2-40B4-BE49-F238E27FC236}">
                <a16:creationId xmlns:a16="http://schemas.microsoft.com/office/drawing/2014/main" id="{48577359-16E0-AF43-8741-9A2677DF27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33" y="1981200"/>
            <a:ext cx="4496760" cy="4113213"/>
          </a:xfrm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2BE328-410E-C848-B3CD-42EE251B61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4B18E9-8BD6-A346-8833-152C2D82C7F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465305-D1FD-E448-8356-85B08A6846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05C3E40-E5B2-2C48-871C-E93EA9FA813F}"/>
              </a:ext>
            </a:extLst>
          </p:cNvPr>
          <p:cNvSpPr txBox="1"/>
          <p:nvPr/>
        </p:nvSpPr>
        <p:spPr>
          <a:xfrm>
            <a:off x="10488488" y="1901182"/>
            <a:ext cx="573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152433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6AB29-98BF-4B41-9EA4-161620FC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overview of the 5 GHz band in the EU and US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A7D3FAEC-EE65-8E4D-8636-E1B128947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511695"/>
          </a:xfrm>
        </p:spPr>
        <p:txBody>
          <a:bodyPr numCol="3"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Dynamic Frequency Selection (DFS)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 Power Control (TPC)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Intelligent Transportation System (ITS)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Range Device (SRD)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 Isotropic Radiated Power (EIRP)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Broadband Fixed Wireless Access (BFWA)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269CA1-7B6E-6E4E-90F1-0BBFEC2C68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28DC59-0336-BD46-A836-2A19AD5B80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D1AE02-A6FE-724A-B278-13EBC85D2B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4E6C7D0-4EAC-AF4D-A6D6-69D40CF0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12192000" cy="32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52B79-A70A-E941-AF55-A314F69A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regulation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14148E-3EFD-BF4F-B1C8-001BD4F74B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Electronic Communications Committee</a:t>
            </a:r>
            <a:r>
              <a:rPr lang="en-US" dirty="0"/>
              <a:t> (ECC) consists of 48 countries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“The ECC considers and develops policies on electronic communications activities in European context, taking account of European and international legislations and regulations”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EU member states responsible for national spectrum regulation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ECC decisions provide guidance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EU member states may voluntarily implement ECC decisions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52DEFC-53E0-3840-85AF-A1EB86AC70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On the basis of EU treaties, member states are required to implement the European Commission’s (EC’s) spectrum decisions into national law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Such EC decisions are published in the OJEU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example, EU </a:t>
            </a:r>
            <a:r>
              <a:rPr lang="en-US" dirty="0">
                <a:hlinkClick r:id="rId3"/>
              </a:rPr>
              <a:t>2022/179</a:t>
            </a:r>
            <a:r>
              <a:rPr lang="en-US" dirty="0"/>
              <a:t> contains most recent decision regarding 5 GHz license-exempt band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F4DAD0-4BE2-2F44-AE88-EA51BB2216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99579C-8D9E-5C48-AAEE-42ED4B0F79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5E05A2-A609-7E46-A7D8-A56CF6ABD4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1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5472C-09F0-B243-B9EC-1D0C1E45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 GHz in the EU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02E8BD-BE04-AA46-9EAB-1CE46C2A46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301 893 covers 5.15 GHz to 5.35 GHz and 5.47 GHz to 5.725 GHz bands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Czech Republic permits </a:t>
            </a:r>
            <a:r>
              <a:rPr lang="en-US" dirty="0">
                <a:hlinkClick r:id="rId2"/>
              </a:rPr>
              <a:t>WAS/RLAN operation in 5.725 GHz to 5.85 GHz band</a:t>
            </a:r>
            <a:r>
              <a:rPr lang="en-US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WAS/RLAN is secondary service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Up to 30 dBm EIRP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&gt;23 dBm EIRP, registration with Czech authority necessary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Operator name, position of device, unique identifier (MAC address) of device etc.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Not within 1.8 km of Czech borders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9A9A20-ED87-DB4D-BAEE-B7E579DA47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ETSI TC BRAN, other EU member states expressed concerns because of the single EU market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Not possible to prevent products sold in Czech Republic to reach other EU states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Operating 5.8 GHz RLAN in other countries would cause interference to services assigned to this band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9F4214-A4A9-3247-9523-B7AC472518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744FD7-989C-ED4F-BCD3-3F1E48A3715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83EBCD-781C-C54E-87B9-0A9C406C2C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4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6E2BB-DF47-8349-861D-630EE2A1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301 893, Annex 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880E39-630E-1B44-8304-8D1AC75345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TC BRAN developed 5.8 GHz related Annex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Operation above SRD power (&gt;25 </a:t>
            </a:r>
            <a:r>
              <a:rPr lang="en-US" dirty="0" err="1"/>
              <a:t>mW</a:t>
            </a:r>
            <a:r>
              <a:rPr lang="en-US" dirty="0"/>
              <a:t>) level requires Country Determination Capability (CDC)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CDC is mandatory for 5.8 GHz operation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Devices must not operate in 5.8 GHz if country cannot be determined or determined country prohibits use of the band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Channel bonding with lower bands is permitted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Rules for each band apply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31FBBD-51EC-6F4C-ADF7-6FA15DDADD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technical requirements how to implement CDC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Implementations might rely on GNSS, cellular information, IP geolocation etc.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Decision left to manufacturer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Annex B contains detailed CDC test procedure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Devices must cease operation if no “location” information is provided, or country determined does not permit use of 5.8 GHz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D2CAC2-0BA6-3A45-A91B-AAE7449BF3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2022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154445-074C-2542-B5BD-F25A8D0979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087D05-3832-FB4C-9B90-C0F57038C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02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1003</Words>
  <Application>Microsoft Macintosh PowerPoint</Application>
  <PresentationFormat>Breitbild</PresentationFormat>
  <Paragraphs>122</Paragraphs>
  <Slides>10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Dokument</vt:lpstr>
      <vt:lpstr>EN 301 893 &amp; 5.8 GHz</vt:lpstr>
      <vt:lpstr>Confidentiality</vt:lpstr>
      <vt:lpstr>Harmonized Standard (HS) EN 301 893</vt:lpstr>
      <vt:lpstr>Version 2.1.47 of HS EN 301 893</vt:lpstr>
      <vt:lpstr>European Union (EU)</vt:lpstr>
      <vt:lpstr>A brief overview of the 5 GHz band in the EU and US</vt:lpstr>
      <vt:lpstr>Radio regulation</vt:lpstr>
      <vt:lpstr>5.8 GHz in the EU</vt:lpstr>
      <vt:lpstr>EN 301 893, Annex B</vt:lpstr>
      <vt:lpstr>References</vt:lpstr>
    </vt:vector>
  </TitlesOfParts>
  <Manager/>
  <Company>Ericsson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301 893</dc:title>
  <dc:subject/>
  <dc:creator>Guido R. Hiertz</dc:creator>
  <cp:keywords/>
  <dc:description/>
  <cp:lastModifiedBy>Guido R. Hiertz</cp:lastModifiedBy>
  <cp:revision>12</cp:revision>
  <cp:lastPrinted>1601-01-01T00:00:00Z</cp:lastPrinted>
  <dcterms:created xsi:type="dcterms:W3CDTF">2014-04-14T10:59:07Z</dcterms:created>
  <dcterms:modified xsi:type="dcterms:W3CDTF">2022-03-11T13:39:05Z</dcterms:modified>
  <cp:category/>
</cp:coreProperties>
</file>