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7" r:id="rId3"/>
    <p:sldId id="269" r:id="rId4"/>
    <p:sldId id="275" r:id="rId5"/>
    <p:sldId id="282" r:id="rId6"/>
    <p:sldId id="284" r:id="rId7"/>
    <p:sldId id="277" r:id="rId8"/>
    <p:sldId id="276" r:id="rId9"/>
    <p:sldId id="280" r:id="rId10"/>
    <p:sldId id="281" r:id="rId11"/>
    <p:sldId id="289" r:id="rId12"/>
    <p:sldId id="283" r:id="rId13"/>
    <p:sldId id="271" r:id="rId14"/>
    <p:sldId id="272" r:id="rId15"/>
    <p:sldId id="273" r:id="rId16"/>
    <p:sldId id="27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27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802.11-22/0463r0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2" y="322656"/>
            <a:ext cx="152321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pPr>
              <a:defRPr/>
            </a:pPr>
            <a:r>
              <a:rPr lang="en-US" dirty="0"/>
              <a:t>Duncan Ho (Qualcomm),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(Re)Assoc Protection for 11bi</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2022-03-08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17244170"/>
              </p:ext>
            </p:extLst>
          </p:nvPr>
        </p:nvGraphicFramePr>
        <p:xfrm>
          <a:off x="514350" y="2281238"/>
          <a:ext cx="8221663" cy="2520950"/>
        </p:xfrm>
        <a:graphic>
          <a:graphicData uri="http://schemas.openxmlformats.org/presentationml/2006/ole">
            <mc:AlternateContent xmlns:mc="http://schemas.openxmlformats.org/markup-compatibility/2006">
              <mc:Choice xmlns:v="urn:schemas-microsoft-com:vml" Requires="v">
                <p:oleObj spid="_x0000_s3163" name="Document" r:id="rId4" imgW="8248712" imgH="2546007" progId="Word.Document.8">
                  <p:embed/>
                </p:oleObj>
              </mc:Choice>
              <mc:Fallback>
                <p:oleObj name="Document" r:id="rId4" imgW="8248712" imgH="2546007" progId="Word.Document.8">
                  <p:embed/>
                  <p:pic>
                    <p:nvPicPr>
                      <p:cNvPr id="0" name="Picture 3"/>
                      <p:cNvPicPr>
                        <a:picLocks noChangeAspect="1" noChangeArrowheads="1"/>
                      </p:cNvPicPr>
                      <p:nvPr/>
                    </p:nvPicPr>
                    <p:blipFill>
                      <a:blip r:embed="rId5"/>
                      <a:srcRect/>
                      <a:stretch>
                        <a:fillRect/>
                      </a:stretch>
                    </p:blipFill>
                    <p:spPr bwMode="auto">
                      <a:xfrm>
                        <a:off x="514350" y="2281238"/>
                        <a:ext cx="8221663" cy="252095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457200"/>
          </a:xfrm>
        </p:spPr>
        <p:txBody>
          <a:bodyPr/>
          <a:lstStyle/>
          <a:p>
            <a:r>
              <a:rPr lang="en-US" dirty="0"/>
              <a:t>More Detailed Proposals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371600"/>
            <a:ext cx="7770813" cy="4722813"/>
          </a:xfrm>
        </p:spPr>
        <p:txBody>
          <a:bodyPr/>
          <a:lstStyle/>
          <a:p>
            <a:pPr>
              <a:buFontTx/>
              <a:buChar char="-"/>
            </a:pPr>
            <a:r>
              <a:rPr lang="en-US" dirty="0"/>
              <a:t>Extended PASN</a:t>
            </a:r>
          </a:p>
          <a:p>
            <a:pPr lvl="1">
              <a:buFontTx/>
              <a:buChar char="-"/>
            </a:pPr>
            <a:r>
              <a:rPr lang="en-US" dirty="0"/>
              <a:t>Use a new authentication algorithm to distinguish from the current PASN</a:t>
            </a:r>
          </a:p>
          <a:p>
            <a:pPr lvl="1">
              <a:buFontTx/>
              <a:buChar char="-"/>
            </a:pPr>
            <a:r>
              <a:rPr lang="en-US" dirty="0"/>
              <a:t>Add KEK in PASN keys generation to allow moving to full association without having to do a new 4-way handshake to derive full PTK</a:t>
            </a:r>
            <a:endParaRPr lang="en-US" dirty="0">
              <a:highlight>
                <a:srgbClr val="00FFFF"/>
              </a:highlight>
            </a:endParaRPr>
          </a:p>
          <a:p>
            <a:pPr lvl="1">
              <a:buFontTx/>
              <a:buChar char="-"/>
            </a:pPr>
            <a:r>
              <a:rPr lang="en-US" dirty="0"/>
              <a:t>Allow the extended PASN-derived PTKSA to be used as the association-PTKSA-for-RSNA</a:t>
            </a:r>
          </a:p>
          <a:p>
            <a:pPr lvl="1">
              <a:buFontTx/>
              <a:buChar char="-"/>
            </a:pPr>
            <a:endParaRPr lang="en-US" dirty="0"/>
          </a:p>
          <a:p>
            <a:pPr lvl="1">
              <a:buFontTx/>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142655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838200"/>
            <a:ext cx="7770813" cy="457200"/>
          </a:xfrm>
        </p:spPr>
        <p:txBody>
          <a:bodyPr/>
          <a:lstStyle/>
          <a:p>
            <a:r>
              <a:rPr lang="en-US" dirty="0"/>
              <a:t>Reference</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600200"/>
            <a:ext cx="7770813" cy="4494213"/>
          </a:xfrm>
        </p:spPr>
        <p:txBody>
          <a:bodyPr/>
          <a:lstStyle/>
          <a:p>
            <a:pPr>
              <a:buFontTx/>
              <a:buChar char="-"/>
            </a:pPr>
            <a:r>
              <a:rPr lang="en-US" dirty="0"/>
              <a:t>[1] 11-21/1060r1 Element Fingerprint issue</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3010167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2438400"/>
            <a:ext cx="7770813" cy="3656013"/>
          </a:xfrm>
        </p:spPr>
        <p:txBody>
          <a:bodyPr/>
          <a:lstStyle/>
          <a:p>
            <a:pPr marL="0" indent="0" algn="ctr"/>
            <a:r>
              <a:rPr lang="en-US" sz="4800" dirty="0"/>
              <a:t>Backup Slides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1320433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PASN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828800"/>
            <a:ext cx="7770813" cy="4265613"/>
          </a:xfrm>
        </p:spPr>
        <p:txBody>
          <a:bodyPr/>
          <a:lstStyle/>
          <a:p>
            <a:pPr>
              <a:buFontTx/>
              <a:buChar char="-"/>
            </a:pPr>
            <a:r>
              <a:rPr lang="en-US" dirty="0"/>
              <a:t>A protocol that provides Authentication, Key Management, Encryption and Message Integrity in </a:t>
            </a:r>
            <a:r>
              <a:rPr lang="en-US" u="sng" dirty="0"/>
              <a:t>unassociated</a:t>
            </a:r>
            <a:r>
              <a:rPr lang="en-US" dirty="0"/>
              <a:t> state</a:t>
            </a:r>
          </a:p>
          <a:p>
            <a:pPr>
              <a:buFontTx/>
              <a:buChar char="-"/>
            </a:pPr>
            <a:r>
              <a:rPr lang="en-US" dirty="0"/>
              <a:t>PASN</a:t>
            </a:r>
          </a:p>
          <a:p>
            <a:pPr lvl="1">
              <a:buFontTx/>
              <a:buChar char="-"/>
            </a:pPr>
            <a:r>
              <a:rPr lang="en-US" u="sng" dirty="0"/>
              <a:t>Sets up PTKSA </a:t>
            </a:r>
            <a:r>
              <a:rPr lang="en-US" dirty="0"/>
              <a:t>using a 3-message authentication frame exchange</a:t>
            </a:r>
          </a:p>
          <a:p>
            <a:pPr lvl="1">
              <a:buFontTx/>
              <a:buChar char="-"/>
            </a:pPr>
            <a:r>
              <a:rPr lang="en-US" dirty="0"/>
              <a:t>Always initiated by the STA</a:t>
            </a:r>
          </a:p>
          <a:p>
            <a:pPr lvl="1">
              <a:buFontTx/>
              <a:buChar char="-"/>
            </a:pPr>
            <a:r>
              <a:rPr lang="en-US" dirty="0"/>
              <a:t>Enables tunneling of messages of the Base AKM</a:t>
            </a:r>
          </a:p>
          <a:p>
            <a:pPr lvl="2">
              <a:buFontTx/>
              <a:buChar char="-"/>
            </a:pPr>
            <a:r>
              <a:rPr lang="en-US" dirty="0"/>
              <a:t>An RSNA authentication protocol if PMKSA exists for the AKM specified in the Base AKM</a:t>
            </a:r>
          </a:p>
          <a:p>
            <a:pPr lvl="2">
              <a:buFontTx/>
              <a:buChar char="-"/>
            </a:pPr>
            <a:r>
              <a:rPr lang="en-US" dirty="0"/>
              <a:t>A non-RSNA protocol when there is no PMKSA and the corresponding Base AKM used with it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3280980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PASN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p:txBody>
          <a:bodyPr/>
          <a:lstStyle/>
          <a:p>
            <a:pPr>
              <a:buFontTx/>
              <a:buChar char="-"/>
            </a:pPr>
            <a:r>
              <a:rPr lang="en-US" dirty="0"/>
              <a:t>If PMKSA exists, use the cached PMKSA to generate PASN PTKSA</a:t>
            </a:r>
          </a:p>
          <a:p>
            <a:pPr>
              <a:buFontTx/>
              <a:buChar char="-"/>
            </a:pPr>
            <a:r>
              <a:rPr lang="en-US" dirty="0"/>
              <a:t>Else use the PMKSA established by the AKM specified in the Base AKM to generate PASN PTKSA</a:t>
            </a:r>
          </a:p>
          <a:p>
            <a:pPr>
              <a:buFontTx/>
              <a:buChar char="-"/>
            </a:pPr>
            <a:r>
              <a:rPr lang="en-US" dirty="0"/>
              <a:t>Base AKM can be one of the followings (as specified in 11az):</a:t>
            </a:r>
          </a:p>
          <a:p>
            <a:pPr lvl="1">
              <a:buFontTx/>
              <a:buChar char="-"/>
            </a:pPr>
            <a:r>
              <a:rPr lang="en-US" dirty="0"/>
              <a:t>FILS shared key</a:t>
            </a:r>
          </a:p>
          <a:p>
            <a:pPr lvl="1">
              <a:buFontTx/>
              <a:buChar char="-"/>
            </a:pPr>
            <a:r>
              <a:rPr lang="en-US" dirty="0"/>
              <a:t>SAE</a:t>
            </a:r>
          </a:p>
          <a:p>
            <a:pPr lvl="1">
              <a:buFontTx/>
              <a:buChar char="-"/>
            </a:pPr>
            <a:r>
              <a:rPr lang="en-US" dirty="0"/>
              <a:t>FT</a:t>
            </a:r>
          </a:p>
          <a:p>
            <a:pPr lvl="1">
              <a:buFontTx/>
              <a:buChar char="-"/>
            </a:pPr>
            <a:r>
              <a:rPr lang="en-US" dirty="0"/>
              <a:t>PASN (non-RSNA, no mutual authentication)</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82640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PASN Call Flow</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pic>
        <p:nvPicPr>
          <p:cNvPr id="12" name="Picture 11">
            <a:extLst>
              <a:ext uri="{FF2B5EF4-FFF2-40B4-BE49-F238E27FC236}">
                <a16:creationId xmlns:a16="http://schemas.microsoft.com/office/drawing/2014/main" id="{38DFDF92-22D8-4147-8199-4D928CC50230}"/>
              </a:ext>
            </a:extLst>
          </p:cNvPr>
          <p:cNvPicPr>
            <a:picLocks noChangeAspect="1"/>
          </p:cNvPicPr>
          <p:nvPr/>
        </p:nvPicPr>
        <p:blipFill>
          <a:blip r:embed="rId2"/>
          <a:stretch>
            <a:fillRect/>
          </a:stretch>
        </p:blipFill>
        <p:spPr>
          <a:xfrm>
            <a:off x="2334418" y="1447800"/>
            <a:ext cx="4475163" cy="4848770"/>
          </a:xfrm>
          <a:prstGeom prst="rect">
            <a:avLst/>
          </a:prstGeom>
        </p:spPr>
      </p:pic>
    </p:spTree>
    <p:extLst>
      <p:ext uri="{BB962C8B-B14F-4D97-AF65-F5344CB8AC3E}">
        <p14:creationId xmlns:p14="http://schemas.microsoft.com/office/powerpoint/2010/main" val="1415406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838200"/>
            <a:ext cx="7770813" cy="457200"/>
          </a:xfrm>
        </p:spPr>
        <p:txBody>
          <a:bodyPr/>
          <a:lstStyle/>
          <a:p>
            <a:r>
              <a:rPr lang="en-US" dirty="0"/>
              <a:t>PASN Keys Generation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600200"/>
            <a:ext cx="7770813" cy="4494213"/>
          </a:xfrm>
        </p:spPr>
        <p:txBody>
          <a:bodyPr/>
          <a:lstStyle/>
          <a:p>
            <a:pPr>
              <a:buFontTx/>
              <a:buChar char="-"/>
            </a:pPr>
            <a:r>
              <a:rPr lang="en-US" sz="2000" dirty="0"/>
              <a:t>A successful PASN exchange results in establishment of PTKSA using the ephemeral keys and PMK from the Base AKM (if any)</a:t>
            </a:r>
          </a:p>
          <a:p>
            <a:pPr>
              <a:buFontTx/>
              <a:buChar char="-"/>
            </a:pPr>
            <a:r>
              <a:rPr lang="en-US" sz="2000" dirty="0"/>
              <a:t>KCK || TK || KDK = KDF-HASH-NNN (</a:t>
            </a:r>
            <a:r>
              <a:rPr lang="en-US" sz="2000" b="1" dirty="0"/>
              <a:t>PMK</a:t>
            </a:r>
            <a:r>
              <a:rPr lang="en-US" sz="2000" dirty="0"/>
              <a:t>, “PASN PTK Derivation”, SPA || BSSID || </a:t>
            </a:r>
            <a:r>
              <a:rPr lang="en-US" sz="2000" b="1" dirty="0" err="1"/>
              <a:t>DHss</a:t>
            </a:r>
            <a:r>
              <a:rPr lang="en-US" sz="2000" dirty="0"/>
              <a:t>):</a:t>
            </a:r>
          </a:p>
          <a:p>
            <a:pPr lvl="1">
              <a:buFontTx/>
              <a:buChar char="-"/>
            </a:pPr>
            <a:r>
              <a:rPr lang="en-US" sz="1800" dirty="0"/>
              <a:t>If the AKM is other than PASN AKM, the </a:t>
            </a:r>
            <a:r>
              <a:rPr lang="en-US" sz="1800" b="1" dirty="0"/>
              <a:t>PMK</a:t>
            </a:r>
            <a:r>
              <a:rPr lang="en-US" sz="1800" dirty="0"/>
              <a:t> = the pairwise master key for the base AKM </a:t>
            </a:r>
          </a:p>
          <a:p>
            <a:pPr lvl="1">
              <a:buFontTx/>
              <a:buChar char="-"/>
            </a:pPr>
            <a:r>
              <a:rPr lang="en-US" sz="1800" dirty="0"/>
              <a:t>If the base AKM is PASN AKM (i.e. the PASN PTKSA is being setup without mutual authentication in a non-RSN), the </a:t>
            </a:r>
            <a:r>
              <a:rPr lang="en-US" sz="1800" b="1" dirty="0"/>
              <a:t>PMK</a:t>
            </a:r>
            <a:r>
              <a:rPr lang="en-US" sz="1800" dirty="0"/>
              <a:t> = “</a:t>
            </a:r>
            <a:r>
              <a:rPr lang="en-US" sz="1800" dirty="0" err="1"/>
              <a:t>PMKz</a:t>
            </a:r>
            <a:r>
              <a:rPr lang="en-US" sz="1800" dirty="0"/>
              <a:t>” padded with 28 0s</a:t>
            </a:r>
          </a:p>
          <a:p>
            <a:pPr lvl="1">
              <a:buFontTx/>
              <a:buChar char="-"/>
            </a:pPr>
            <a:r>
              <a:rPr lang="en-US" sz="1800" dirty="0"/>
              <a:t>KCK is used to protect the 2nd and 3rd PASN frames (generate the MICs)</a:t>
            </a:r>
          </a:p>
          <a:p>
            <a:pPr lvl="1">
              <a:buFontTx/>
              <a:buChar char="-"/>
            </a:pPr>
            <a:r>
              <a:rPr lang="en-US" sz="1800" dirty="0"/>
              <a:t>TK is used for pairwise cipher of subsequent unicast </a:t>
            </a:r>
            <a:r>
              <a:rPr lang="en-US" sz="1800" dirty="0" err="1"/>
              <a:t>msgs</a:t>
            </a:r>
            <a:endParaRPr lang="en-US" sz="1800" dirty="0"/>
          </a:p>
          <a:p>
            <a:pPr lvl="1">
              <a:buFontTx/>
              <a:buChar char="-"/>
            </a:pPr>
            <a:r>
              <a:rPr lang="en-US" sz="1800" dirty="0"/>
              <a:t>KDK is to secure the LTF (Long training field)</a:t>
            </a:r>
          </a:p>
          <a:p>
            <a:pPr lvl="1">
              <a:buFontTx/>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2664312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p:txBody>
          <a:bodyPr/>
          <a:lstStyle/>
          <a:p>
            <a:pPr>
              <a:buFontTx/>
              <a:buChar char="-"/>
            </a:pPr>
            <a:r>
              <a:rPr lang="en-US" dirty="0"/>
              <a:t>Elements included in the (Re)Association Req/Resp are sent in-the-clear, which may leak privacy info:</a:t>
            </a:r>
          </a:p>
          <a:p>
            <a:pPr lvl="1">
              <a:buFontTx/>
              <a:buChar char="-"/>
            </a:pPr>
            <a:r>
              <a:rPr lang="en-US" dirty="0"/>
              <a:t>E.g., certain device carries certain capabilities combinations</a:t>
            </a:r>
          </a:p>
          <a:p>
            <a:pPr>
              <a:buFontTx/>
              <a:buChar char="-"/>
            </a:pPr>
            <a:r>
              <a:rPr lang="en-US" dirty="0"/>
              <a:t>Also [1] also</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251206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Potential Approach</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p:txBody>
          <a:bodyPr/>
          <a:lstStyle/>
          <a:p>
            <a:pPr>
              <a:buFontTx/>
              <a:buChar char="-"/>
            </a:pPr>
            <a:r>
              <a:rPr lang="en-US" dirty="0"/>
              <a:t>Encrypt the (Re)Association Req/Resp to hide these elements from finger printing</a:t>
            </a:r>
          </a:p>
          <a:p>
            <a:pPr>
              <a:buFontTx/>
              <a:buChar char="-"/>
            </a:pPr>
            <a:r>
              <a:rPr lang="en-US" dirty="0"/>
              <a:t>Challenges:</a:t>
            </a:r>
          </a:p>
          <a:p>
            <a:pPr lvl="1">
              <a:buFontTx/>
              <a:buChar char="-"/>
            </a:pPr>
            <a:r>
              <a:rPr lang="en-US" dirty="0"/>
              <a:t>What encryption schemes? e.g., symmetric key encryption</a:t>
            </a:r>
          </a:p>
          <a:p>
            <a:pPr lvl="1">
              <a:buFontTx/>
              <a:buChar char="-"/>
            </a:pPr>
            <a:r>
              <a:rPr lang="en-US" dirty="0"/>
              <a:t>What keys to use? e.g., TK</a:t>
            </a:r>
          </a:p>
          <a:p>
            <a:pPr lvl="1">
              <a:buFontTx/>
              <a:buChar char="-"/>
            </a:pPr>
            <a:r>
              <a:rPr lang="en-US" dirty="0"/>
              <a:t>How to establish the keys prior to (re)association? e.g., reuse and extend </a:t>
            </a:r>
            <a:r>
              <a:rPr lang="en-US" dirty="0" err="1"/>
              <a:t>Preassociation</a:t>
            </a:r>
            <a:r>
              <a:rPr lang="en-US" dirty="0"/>
              <a:t> security association (PASN)</a:t>
            </a:r>
          </a:p>
          <a:p>
            <a:pPr lvl="1">
              <a:buFontTx/>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74007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457200"/>
          </a:xfrm>
        </p:spPr>
        <p:txBody>
          <a:bodyPr/>
          <a:lstStyle/>
          <a:p>
            <a:r>
              <a:rPr lang="en-US" dirty="0"/>
              <a:t>Proposals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600200"/>
            <a:ext cx="7770813" cy="4494213"/>
          </a:xfrm>
        </p:spPr>
        <p:txBody>
          <a:bodyPr/>
          <a:lstStyle/>
          <a:p>
            <a:pPr>
              <a:buFontTx/>
              <a:buChar char="-"/>
            </a:pPr>
            <a:r>
              <a:rPr lang="en-US" sz="2000" dirty="0"/>
              <a:t>Extend PASN to generate TK for encryption of (Re)Assoc Req/Resp and to replace the key derivation function of the 4-way handshake</a:t>
            </a:r>
          </a:p>
          <a:p>
            <a:pPr lvl="1">
              <a:buFontTx/>
              <a:buChar char="-"/>
            </a:pPr>
            <a:r>
              <a:rPr lang="en-US" sz="1600" dirty="0"/>
              <a:t>PASN with limited set of allowed parameters (so each device will look very similar, which avoids finger printing of the elements)</a:t>
            </a:r>
          </a:p>
          <a:p>
            <a:pPr lvl="1">
              <a:buFontTx/>
              <a:buChar char="-"/>
            </a:pPr>
            <a:r>
              <a:rPr lang="en-US" sz="1600" dirty="0"/>
              <a:t>Real negotiation occurs in RSNE/RSNXE during (re)</a:t>
            </a:r>
            <a:r>
              <a:rPr lang="en-US" sz="1600" dirty="0" err="1"/>
              <a:t>assoc</a:t>
            </a:r>
            <a:r>
              <a:rPr lang="en-US" sz="1600" dirty="0"/>
              <a:t> req/resp (encrypted)</a:t>
            </a:r>
          </a:p>
          <a:p>
            <a:pPr>
              <a:buFontTx/>
              <a:buChar char="-"/>
            </a:pPr>
            <a:r>
              <a:rPr lang="en-US" sz="2000" dirty="0"/>
              <a:t>Deliver GTK/IGKT/BIGTK in the encrypted Assoc Response frame</a:t>
            </a:r>
          </a:p>
          <a:p>
            <a:pPr>
              <a:buFontTx/>
              <a:buChar char="-"/>
            </a:pPr>
            <a:r>
              <a:rPr lang="en-US" sz="2000" dirty="0"/>
              <a:t>Use the PTKSA generated from the extended PASN for association</a:t>
            </a:r>
          </a:p>
          <a:p>
            <a:pPr>
              <a:buFontTx/>
              <a:buChar char="-"/>
            </a:pPr>
            <a:r>
              <a:rPr lang="en-US" sz="2000" dirty="0"/>
              <a:t>See the different AKMs support in later slides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3797734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457200"/>
          </a:xfrm>
        </p:spPr>
        <p:txBody>
          <a:bodyPr/>
          <a:lstStyle/>
          <a:p>
            <a:r>
              <a:rPr lang="en-US" dirty="0"/>
              <a:t>Benefits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371600"/>
            <a:ext cx="7770813" cy="4722813"/>
          </a:xfrm>
        </p:spPr>
        <p:txBody>
          <a:bodyPr/>
          <a:lstStyle/>
          <a:p>
            <a:pPr>
              <a:buFontTx/>
              <a:buChar char="-"/>
            </a:pPr>
            <a:r>
              <a:rPr lang="en-US" dirty="0"/>
              <a:t>Allow (re)</a:t>
            </a:r>
            <a:r>
              <a:rPr lang="en-US" dirty="0" err="1"/>
              <a:t>assoc</a:t>
            </a:r>
            <a:r>
              <a:rPr lang="en-US" dirty="0"/>
              <a:t> to be encrypted with all AKMs</a:t>
            </a:r>
          </a:p>
          <a:p>
            <a:pPr>
              <a:buFontTx/>
              <a:buChar char="-"/>
            </a:pPr>
            <a:r>
              <a:rPr lang="en-US" dirty="0"/>
              <a:t>Enables a normal data connectivity at the completion of the association with all AKMs</a:t>
            </a:r>
          </a:p>
          <a:p>
            <a:pPr>
              <a:buFontTx/>
              <a:buChar char="-"/>
            </a:pPr>
            <a:r>
              <a:rPr lang="en-US" dirty="0"/>
              <a:t>Addresses some corner cases with retransmission of 4-way handshake messages</a:t>
            </a:r>
          </a:p>
          <a:p>
            <a:pPr>
              <a:buFontTx/>
              <a:buChar char="-"/>
            </a:pPr>
            <a:r>
              <a:rPr lang="en-US" dirty="0"/>
              <a:t>Cleaner separation of “actual” authentication and association</a:t>
            </a:r>
          </a:p>
          <a:p>
            <a:pPr>
              <a:buFontTx/>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3668299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457200"/>
          </a:xfrm>
        </p:spPr>
        <p:txBody>
          <a:bodyPr/>
          <a:lstStyle/>
          <a:p>
            <a:r>
              <a:rPr lang="en-US" dirty="0"/>
              <a:t>Extended PASN</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graphicFrame>
        <p:nvGraphicFramePr>
          <p:cNvPr id="8" name="Object 7">
            <a:extLst>
              <a:ext uri="{FF2B5EF4-FFF2-40B4-BE49-F238E27FC236}">
                <a16:creationId xmlns:a16="http://schemas.microsoft.com/office/drawing/2014/main" id="{ABCBC67A-5DCF-43D7-9195-8C18859F9D15}"/>
              </a:ext>
            </a:extLst>
          </p:cNvPr>
          <p:cNvGraphicFramePr>
            <a:graphicFrameLocks noChangeAspect="1"/>
          </p:cNvGraphicFramePr>
          <p:nvPr>
            <p:extLst>
              <p:ext uri="{D42A27DB-BD31-4B8C-83A1-F6EECF244321}">
                <p14:modId xmlns:p14="http://schemas.microsoft.com/office/powerpoint/2010/main" val="42796613"/>
              </p:ext>
            </p:extLst>
          </p:nvPr>
        </p:nvGraphicFramePr>
        <p:xfrm>
          <a:off x="1783556" y="1143001"/>
          <a:ext cx="5575300" cy="5373479"/>
        </p:xfrm>
        <a:graphic>
          <a:graphicData uri="http://schemas.openxmlformats.org/presentationml/2006/ole">
            <mc:AlternateContent xmlns:mc="http://schemas.openxmlformats.org/markup-compatibility/2006">
              <mc:Choice xmlns:v="urn:schemas-microsoft-com:vml" Requires="v">
                <p:oleObj spid="_x0000_s4117" name="Visio" r:id="rId3" imgW="6315086" imgH="6086359" progId="Visio.Drawing.11">
                  <p:embed/>
                </p:oleObj>
              </mc:Choice>
              <mc:Fallback>
                <p:oleObj name="Visio" r:id="rId3" imgW="6315086" imgH="6086359" progId="Visio.Drawing.11">
                  <p:embed/>
                  <p:pic>
                    <p:nvPicPr>
                      <p:cNvPr id="0" name=""/>
                      <p:cNvPicPr/>
                      <p:nvPr/>
                    </p:nvPicPr>
                    <p:blipFill>
                      <a:blip r:embed="rId4"/>
                      <a:stretch>
                        <a:fillRect/>
                      </a:stretch>
                    </p:blipFill>
                    <p:spPr>
                      <a:xfrm>
                        <a:off x="1783556" y="1143001"/>
                        <a:ext cx="5575300" cy="5373479"/>
                      </a:xfrm>
                      <a:prstGeom prst="rect">
                        <a:avLst/>
                      </a:prstGeom>
                    </p:spPr>
                  </p:pic>
                </p:oleObj>
              </mc:Fallback>
            </mc:AlternateContent>
          </a:graphicData>
        </a:graphic>
      </p:graphicFrame>
    </p:spTree>
    <p:extLst>
      <p:ext uri="{BB962C8B-B14F-4D97-AF65-F5344CB8AC3E}">
        <p14:creationId xmlns:p14="http://schemas.microsoft.com/office/powerpoint/2010/main" val="156259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761999"/>
          </a:xfrm>
        </p:spPr>
        <p:txBody>
          <a:bodyPr/>
          <a:lstStyle/>
          <a:p>
            <a:r>
              <a:rPr lang="en-US" dirty="0"/>
              <a:t>Extended PASN with Different AKMs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graphicFrame>
        <p:nvGraphicFramePr>
          <p:cNvPr id="8" name="Table 8">
            <a:extLst>
              <a:ext uri="{FF2B5EF4-FFF2-40B4-BE49-F238E27FC236}">
                <a16:creationId xmlns:a16="http://schemas.microsoft.com/office/drawing/2014/main" id="{1A75162A-E9AD-4C31-BA38-3CFE17959943}"/>
              </a:ext>
            </a:extLst>
          </p:cNvPr>
          <p:cNvGraphicFramePr>
            <a:graphicFrameLocks noGrp="1"/>
          </p:cNvGraphicFramePr>
          <p:nvPr>
            <p:extLst>
              <p:ext uri="{D42A27DB-BD31-4B8C-83A1-F6EECF244321}">
                <p14:modId xmlns:p14="http://schemas.microsoft.com/office/powerpoint/2010/main" val="3826014162"/>
              </p:ext>
            </p:extLst>
          </p:nvPr>
        </p:nvGraphicFramePr>
        <p:xfrm>
          <a:off x="419893" y="1455173"/>
          <a:ext cx="8304213" cy="4389120"/>
        </p:xfrm>
        <a:graphic>
          <a:graphicData uri="http://schemas.openxmlformats.org/drawingml/2006/table">
            <a:tbl>
              <a:tblPr firstRow="1" bandRow="1">
                <a:tableStyleId>{5C22544A-7EE6-4342-B048-85BDC9FD1C3A}</a:tableStyleId>
              </a:tblPr>
              <a:tblGrid>
                <a:gridCol w="1676401">
                  <a:extLst>
                    <a:ext uri="{9D8B030D-6E8A-4147-A177-3AD203B41FA5}">
                      <a16:colId xmlns:a16="http://schemas.microsoft.com/office/drawing/2014/main" val="2096023579"/>
                    </a:ext>
                  </a:extLst>
                </a:gridCol>
                <a:gridCol w="6627812">
                  <a:extLst>
                    <a:ext uri="{9D8B030D-6E8A-4147-A177-3AD203B41FA5}">
                      <a16:colId xmlns:a16="http://schemas.microsoft.com/office/drawing/2014/main" val="3265547181"/>
                    </a:ext>
                  </a:extLst>
                </a:gridCol>
              </a:tblGrid>
              <a:tr h="288854">
                <a:tc>
                  <a:txBody>
                    <a:bodyPr/>
                    <a:lstStyle/>
                    <a:p>
                      <a:r>
                        <a:rPr lang="en-US" dirty="0"/>
                        <a:t>Base AKM</a:t>
                      </a:r>
                    </a:p>
                  </a:txBody>
                  <a:tcPr/>
                </a:tc>
                <a:tc>
                  <a:txBody>
                    <a:bodyPr/>
                    <a:lstStyle/>
                    <a:p>
                      <a:endParaRPr lang="en-US"/>
                    </a:p>
                  </a:txBody>
                  <a:tcPr/>
                </a:tc>
                <a:extLst>
                  <a:ext uri="{0D108BD9-81ED-4DB2-BD59-A6C34878D82A}">
                    <a16:rowId xmlns:a16="http://schemas.microsoft.com/office/drawing/2014/main" val="2247527492"/>
                  </a:ext>
                </a:extLst>
              </a:tr>
              <a:tr h="722136">
                <a:tc>
                  <a:txBody>
                    <a:bodyPr/>
                    <a:lstStyle/>
                    <a:p>
                      <a:r>
                        <a:rPr lang="en-US" dirty="0"/>
                        <a:t>PMKSA exists (e.g., PMK caching)</a:t>
                      </a:r>
                    </a:p>
                  </a:txBody>
                  <a:tcPr/>
                </a:tc>
                <a:tc>
                  <a:txBody>
                    <a:bodyPr/>
                    <a:lstStyle/>
                    <a:p>
                      <a:r>
                        <a:rPr lang="en-US" dirty="0"/>
                        <a:t>PASN(PMKSA) + (re)</a:t>
                      </a:r>
                      <a:r>
                        <a:rPr lang="en-US" dirty="0" err="1"/>
                        <a:t>assoc</a:t>
                      </a:r>
                      <a:r>
                        <a:rPr lang="en-US" dirty="0"/>
                        <a:t> req/resp encrypted + GTK/IGTK/BIGTK in (re)</a:t>
                      </a:r>
                      <a:r>
                        <a:rPr lang="en-US" dirty="0" err="1"/>
                        <a:t>assoc</a:t>
                      </a:r>
                      <a:r>
                        <a:rPr lang="en-US" dirty="0"/>
                        <a:t> resp</a:t>
                      </a:r>
                    </a:p>
                  </a:txBody>
                  <a:tcPr/>
                </a:tc>
                <a:extLst>
                  <a:ext uri="{0D108BD9-81ED-4DB2-BD59-A6C34878D82A}">
                    <a16:rowId xmlns:a16="http://schemas.microsoft.com/office/drawing/2014/main" val="2567857735"/>
                  </a:ext>
                </a:extLst>
              </a:tr>
              <a:tr h="505495">
                <a:tc>
                  <a:txBody>
                    <a:bodyPr/>
                    <a:lstStyle/>
                    <a:p>
                      <a:r>
                        <a:rPr lang="en-US" dirty="0"/>
                        <a:t>SAE</a:t>
                      </a:r>
                    </a:p>
                  </a:txBody>
                  <a:tcPr/>
                </a:tc>
                <a:tc>
                  <a:txBody>
                    <a:bodyPr/>
                    <a:lstStyle/>
                    <a:p>
                      <a:r>
                        <a:rPr lang="en-US" dirty="0"/>
                        <a:t>PASN(SAE) + (re)</a:t>
                      </a:r>
                      <a:r>
                        <a:rPr lang="en-US" dirty="0" err="1"/>
                        <a:t>assoc</a:t>
                      </a:r>
                      <a:r>
                        <a:rPr lang="en-US" dirty="0"/>
                        <a:t> req/resp encrypt + GTK/IGTK/BIGTK in (re)</a:t>
                      </a:r>
                      <a:r>
                        <a:rPr lang="en-US" dirty="0" err="1"/>
                        <a:t>assoc</a:t>
                      </a:r>
                      <a:r>
                        <a:rPr lang="en-US" dirty="0"/>
                        <a:t> resp</a:t>
                      </a:r>
                    </a:p>
                  </a:txBody>
                  <a:tcPr/>
                </a:tc>
                <a:extLst>
                  <a:ext uri="{0D108BD9-81ED-4DB2-BD59-A6C34878D82A}">
                    <a16:rowId xmlns:a16="http://schemas.microsoft.com/office/drawing/2014/main" val="560474286"/>
                  </a:ext>
                </a:extLst>
              </a:tr>
              <a:tr h="586987">
                <a:tc>
                  <a:txBody>
                    <a:bodyPr/>
                    <a:lstStyle/>
                    <a:p>
                      <a:r>
                        <a:rPr lang="en-US" dirty="0"/>
                        <a:t>FILS Shared Key</a:t>
                      </a:r>
                    </a:p>
                  </a:txBody>
                  <a:tcPr/>
                </a:tc>
                <a:tc>
                  <a:txBody>
                    <a:bodyPr/>
                    <a:lstStyle/>
                    <a:p>
                      <a:r>
                        <a:rPr lang="en-US" dirty="0"/>
                        <a:t>PASN(FILS Shared Key) + (re)</a:t>
                      </a:r>
                      <a:r>
                        <a:rPr lang="en-US" dirty="0" err="1"/>
                        <a:t>assoc</a:t>
                      </a:r>
                      <a:r>
                        <a:rPr lang="en-US" dirty="0"/>
                        <a:t> req/resp encrypt + GTK/IGTK/BIGTK in (re)</a:t>
                      </a:r>
                      <a:r>
                        <a:rPr lang="en-US" dirty="0" err="1"/>
                        <a:t>assoc</a:t>
                      </a:r>
                      <a:r>
                        <a:rPr lang="en-US" dirty="0"/>
                        <a:t> resp</a:t>
                      </a:r>
                    </a:p>
                  </a:txBody>
                  <a:tcPr/>
                </a:tc>
                <a:extLst>
                  <a:ext uri="{0D108BD9-81ED-4DB2-BD59-A6C34878D82A}">
                    <a16:rowId xmlns:a16="http://schemas.microsoft.com/office/drawing/2014/main" val="1843615610"/>
                  </a:ext>
                </a:extLst>
              </a:tr>
              <a:tr h="5880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FILS Public Key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PASN(FILS Public Key) + (re)</a:t>
                      </a:r>
                      <a:r>
                        <a:rPr lang="en-US" dirty="0" err="1"/>
                        <a:t>assoc</a:t>
                      </a:r>
                      <a:r>
                        <a:rPr lang="en-US" dirty="0"/>
                        <a:t> req/resp encrypt + GTK/IGTK/BIGTK in (re)</a:t>
                      </a:r>
                      <a:r>
                        <a:rPr lang="en-US" dirty="0" err="1"/>
                        <a:t>assoc</a:t>
                      </a:r>
                      <a:r>
                        <a:rPr lang="en-US" dirty="0"/>
                        <a:t> resp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Extend PASN to support FILS Public Key</a:t>
                      </a:r>
                    </a:p>
                  </a:txBody>
                  <a:tcPr/>
                </a:tc>
                <a:extLst>
                  <a:ext uri="{0D108BD9-81ED-4DB2-BD59-A6C34878D82A}">
                    <a16:rowId xmlns:a16="http://schemas.microsoft.com/office/drawing/2014/main" val="2253969861"/>
                  </a:ext>
                </a:extLst>
              </a:tr>
              <a:tr h="588081">
                <a:tc>
                  <a:txBody>
                    <a:bodyPr/>
                    <a:lstStyle/>
                    <a:p>
                      <a:r>
                        <a:rPr lang="en-US" dirty="0"/>
                        <a:t>FT</a:t>
                      </a:r>
                    </a:p>
                  </a:txBody>
                  <a:tcPr/>
                </a:tc>
                <a:tc>
                  <a:txBody>
                    <a:bodyPr/>
                    <a:lstStyle/>
                    <a:p>
                      <a:r>
                        <a:rPr lang="en-US" dirty="0"/>
                        <a:t>PASN(FT) + (re)</a:t>
                      </a:r>
                      <a:r>
                        <a:rPr lang="en-US" dirty="0" err="1"/>
                        <a:t>assoc</a:t>
                      </a:r>
                      <a:r>
                        <a:rPr lang="en-US" dirty="0"/>
                        <a:t> req/resp encrypt + GTK/IGTK/BIGTK in (re)</a:t>
                      </a:r>
                      <a:r>
                        <a:rPr lang="en-US" dirty="0" err="1"/>
                        <a:t>assoc</a:t>
                      </a:r>
                      <a:r>
                        <a:rPr lang="en-US" dirty="0"/>
                        <a:t> resp</a:t>
                      </a:r>
                    </a:p>
                  </a:txBody>
                  <a:tcPr/>
                </a:tc>
                <a:extLst>
                  <a:ext uri="{0D108BD9-81ED-4DB2-BD59-A6C34878D82A}">
                    <a16:rowId xmlns:a16="http://schemas.microsoft.com/office/drawing/2014/main" val="96280008"/>
                  </a:ext>
                </a:extLst>
              </a:tr>
            </a:tbl>
          </a:graphicData>
        </a:graphic>
      </p:graphicFrame>
    </p:spTree>
    <p:extLst>
      <p:ext uri="{BB962C8B-B14F-4D97-AF65-F5344CB8AC3E}">
        <p14:creationId xmlns:p14="http://schemas.microsoft.com/office/powerpoint/2010/main" val="293722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90600"/>
          </a:xfrm>
        </p:spPr>
        <p:txBody>
          <a:bodyPr/>
          <a:lstStyle/>
          <a:p>
            <a:r>
              <a:rPr lang="en-US" dirty="0"/>
              <a:t>Extended PASN with Different AKMs (Cont’d)</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graphicFrame>
        <p:nvGraphicFramePr>
          <p:cNvPr id="8" name="Table 8">
            <a:extLst>
              <a:ext uri="{FF2B5EF4-FFF2-40B4-BE49-F238E27FC236}">
                <a16:creationId xmlns:a16="http://schemas.microsoft.com/office/drawing/2014/main" id="{1A75162A-E9AD-4C31-BA38-3CFE17959943}"/>
              </a:ext>
            </a:extLst>
          </p:cNvPr>
          <p:cNvGraphicFramePr>
            <a:graphicFrameLocks noGrp="1"/>
          </p:cNvGraphicFramePr>
          <p:nvPr>
            <p:extLst>
              <p:ext uri="{D42A27DB-BD31-4B8C-83A1-F6EECF244321}">
                <p14:modId xmlns:p14="http://schemas.microsoft.com/office/powerpoint/2010/main" val="4050987441"/>
              </p:ext>
            </p:extLst>
          </p:nvPr>
        </p:nvGraphicFramePr>
        <p:xfrm>
          <a:off x="419100" y="1930346"/>
          <a:ext cx="8305800" cy="3931134"/>
        </p:xfrm>
        <a:graphic>
          <a:graphicData uri="http://schemas.openxmlformats.org/drawingml/2006/table">
            <a:tbl>
              <a:tblPr firstRow="1" bandRow="1">
                <a:tableStyleId>{5C22544A-7EE6-4342-B048-85BDC9FD1C3A}</a:tableStyleId>
              </a:tblPr>
              <a:tblGrid>
                <a:gridCol w="1296194">
                  <a:extLst>
                    <a:ext uri="{9D8B030D-6E8A-4147-A177-3AD203B41FA5}">
                      <a16:colId xmlns:a16="http://schemas.microsoft.com/office/drawing/2014/main" val="2096023579"/>
                    </a:ext>
                  </a:extLst>
                </a:gridCol>
                <a:gridCol w="7009606">
                  <a:extLst>
                    <a:ext uri="{9D8B030D-6E8A-4147-A177-3AD203B41FA5}">
                      <a16:colId xmlns:a16="http://schemas.microsoft.com/office/drawing/2014/main" val="3265547181"/>
                    </a:ext>
                  </a:extLst>
                </a:gridCol>
              </a:tblGrid>
              <a:tr h="472047">
                <a:tc>
                  <a:txBody>
                    <a:bodyPr/>
                    <a:lstStyle/>
                    <a:p>
                      <a:r>
                        <a:rPr lang="en-US" dirty="0"/>
                        <a:t>Base AKM</a:t>
                      </a:r>
                    </a:p>
                  </a:txBody>
                  <a:tcPr/>
                </a:tc>
                <a:tc>
                  <a:txBody>
                    <a:bodyPr/>
                    <a:lstStyle/>
                    <a:p>
                      <a:endParaRPr lang="en-US" dirty="0"/>
                    </a:p>
                  </a:txBody>
                  <a:tcPr/>
                </a:tc>
                <a:extLst>
                  <a:ext uri="{0D108BD9-81ED-4DB2-BD59-A6C34878D82A}">
                    <a16:rowId xmlns:a16="http://schemas.microsoft.com/office/drawing/2014/main" val="2247527492"/>
                  </a:ext>
                </a:extLst>
              </a:tr>
              <a:tr h="472047">
                <a:tc>
                  <a:txBody>
                    <a:bodyPr/>
                    <a:lstStyle/>
                    <a:p>
                      <a:r>
                        <a:rPr lang="en-US" dirty="0"/>
                        <a:t>OWE</a:t>
                      </a:r>
                    </a:p>
                  </a:txBody>
                  <a:tcPr/>
                </a:tc>
                <a:tc>
                  <a:txBody>
                    <a:bodyPr/>
                    <a:lstStyle/>
                    <a:p>
                      <a:r>
                        <a:rPr lang="en-US" dirty="0"/>
                        <a:t>PASN(no-auth) + (re)</a:t>
                      </a:r>
                      <a:r>
                        <a:rPr lang="en-US" dirty="0" err="1"/>
                        <a:t>assoc</a:t>
                      </a:r>
                      <a:r>
                        <a:rPr lang="en-US" dirty="0"/>
                        <a:t> req/resp encrypt + GTK/IGTK/BIGTK in </a:t>
                      </a:r>
                      <a:r>
                        <a:rPr lang="en-US" dirty="0" err="1"/>
                        <a:t>assoc</a:t>
                      </a:r>
                      <a:r>
                        <a:rPr lang="en-US" dirty="0"/>
                        <a:t> resp</a:t>
                      </a:r>
                    </a:p>
                  </a:txBody>
                  <a:tcPr/>
                </a:tc>
                <a:extLst>
                  <a:ext uri="{0D108BD9-81ED-4DB2-BD59-A6C34878D82A}">
                    <a16:rowId xmlns:a16="http://schemas.microsoft.com/office/drawing/2014/main" val="3234081885"/>
                  </a:ext>
                </a:extLst>
              </a:tr>
              <a:tr h="472047">
                <a:tc>
                  <a:txBody>
                    <a:bodyPr/>
                    <a:lstStyle/>
                    <a:p>
                      <a:r>
                        <a:rPr lang="en-US" dirty="0"/>
                        <a:t>EAP</a:t>
                      </a:r>
                    </a:p>
                  </a:txBody>
                  <a:tcPr/>
                </a:tc>
                <a:tc>
                  <a:txBody>
                    <a:bodyPr/>
                    <a:lstStyle/>
                    <a:p>
                      <a:r>
                        <a:rPr lang="en-US" dirty="0"/>
                        <a:t>EAP in Authentication frames to derive PMKSA + PASN(PMKSA) +  (re)</a:t>
                      </a:r>
                      <a:r>
                        <a:rPr lang="en-US" dirty="0" err="1"/>
                        <a:t>assoc</a:t>
                      </a:r>
                      <a:r>
                        <a:rPr lang="en-US" dirty="0"/>
                        <a:t> req/resp encrypt + GTK/IGTK/BIGTK in </a:t>
                      </a:r>
                      <a:r>
                        <a:rPr lang="en-US" dirty="0" err="1"/>
                        <a:t>assoc</a:t>
                      </a:r>
                      <a:r>
                        <a:rPr lang="en-US" dirty="0"/>
                        <a:t> resp</a:t>
                      </a:r>
                    </a:p>
                    <a:p>
                      <a:pPr marL="285750" indent="-285750">
                        <a:buFont typeface="Arial" panose="020B0604020202020204" pitchFamily="34" charset="0"/>
                        <a:buChar char="•"/>
                      </a:pPr>
                      <a:r>
                        <a:rPr lang="en-US" sz="1600" dirty="0"/>
                        <a:t>this could simply use a new Authentication frame algorithm and encapsulate the payload of the EAPOL frames (used today only as Data frames only)</a:t>
                      </a:r>
                    </a:p>
                    <a:p>
                      <a:pPr marL="285750" indent="-285750">
                        <a:buFont typeface="Arial" panose="020B0604020202020204" pitchFamily="34" charset="0"/>
                        <a:buChar char="•"/>
                      </a:pPr>
                      <a:r>
                        <a:rPr lang="en-US" sz="1600" dirty="0"/>
                        <a:t>would need to decide what to do with reauthentication and rekeying during an association (i.e., whether to use EAPOL frames as Data frames like today or Authentication frames.. the latter could be cleaner and would avoid certain synchronization issues with 4-way handshake, but would not encrypt the EAP </a:t>
                      </a:r>
                      <a:r>
                        <a:rPr lang="en-US" sz="1600" dirty="0" err="1"/>
                        <a:t>reauth</a:t>
                      </a:r>
                      <a:r>
                        <a:rPr lang="en-US" sz="1600" dirty="0"/>
                        <a:t> exchange))</a:t>
                      </a:r>
                      <a:endParaRPr lang="en-US" sz="2000" dirty="0"/>
                    </a:p>
                  </a:txBody>
                  <a:tcPr/>
                </a:tc>
                <a:extLst>
                  <a:ext uri="{0D108BD9-81ED-4DB2-BD59-A6C34878D82A}">
                    <a16:rowId xmlns:a16="http://schemas.microsoft.com/office/drawing/2014/main" val="785735187"/>
                  </a:ext>
                </a:extLst>
              </a:tr>
              <a:tr h="472047">
                <a:tc>
                  <a:txBody>
                    <a:bodyPr/>
                    <a:lstStyle/>
                    <a:p>
                      <a:r>
                        <a:rPr lang="en-US" dirty="0"/>
                        <a:t>PSK</a:t>
                      </a:r>
                    </a:p>
                  </a:txBody>
                  <a:tcPr/>
                </a:tc>
                <a:tc>
                  <a:txBody>
                    <a:bodyPr/>
                    <a:lstStyle/>
                    <a:p>
                      <a:r>
                        <a:rPr lang="en-US" dirty="0"/>
                        <a:t>Replace with SAE</a:t>
                      </a:r>
                    </a:p>
                  </a:txBody>
                  <a:tcPr/>
                </a:tc>
                <a:extLst>
                  <a:ext uri="{0D108BD9-81ED-4DB2-BD59-A6C34878D82A}">
                    <a16:rowId xmlns:a16="http://schemas.microsoft.com/office/drawing/2014/main" val="1356681656"/>
                  </a:ext>
                </a:extLst>
              </a:tr>
            </a:tbl>
          </a:graphicData>
        </a:graphic>
      </p:graphicFrame>
    </p:spTree>
    <p:extLst>
      <p:ext uri="{BB962C8B-B14F-4D97-AF65-F5344CB8AC3E}">
        <p14:creationId xmlns:p14="http://schemas.microsoft.com/office/powerpoint/2010/main" val="736219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457200"/>
          </a:xfrm>
        </p:spPr>
        <p:txBody>
          <a:bodyPr/>
          <a:lstStyle/>
          <a:p>
            <a:r>
              <a:rPr lang="en-US" dirty="0"/>
              <a:t>More Detailed Proposals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371600"/>
            <a:ext cx="7770813" cy="4722813"/>
          </a:xfrm>
        </p:spPr>
        <p:txBody>
          <a:bodyPr/>
          <a:lstStyle/>
          <a:p>
            <a:pPr>
              <a:buFontTx/>
              <a:buChar char="-"/>
            </a:pPr>
            <a:r>
              <a:rPr lang="en-US" dirty="0"/>
              <a:t>Encrypt (Re)Assoc req/resp using CCMP/GCMP just like they are used with PMF; needs </a:t>
            </a:r>
            <a:r>
              <a:rPr lang="en-US" b="1" dirty="0"/>
              <a:t>TK</a:t>
            </a:r>
          </a:p>
          <a:p>
            <a:pPr>
              <a:buFontTx/>
              <a:buChar char="-"/>
            </a:pPr>
            <a:r>
              <a:rPr lang="en-US" dirty="0"/>
              <a:t>Include the GTK/IGTK/BIGTK as IEs inside the encrypted (Re)Assoc resp</a:t>
            </a:r>
          </a:p>
          <a:p>
            <a:pPr>
              <a:buFontTx/>
              <a:buChar char="-"/>
            </a:pPr>
            <a:r>
              <a:rPr lang="en-US" dirty="0"/>
              <a:t>When using MLO, replace the BSSID with AP MLD MAC address and SPA with the non-AP MLD MAC address</a:t>
            </a:r>
          </a:p>
          <a:p>
            <a:pPr lvl="1">
              <a:buFontTx/>
              <a:buChar char="-"/>
            </a:pPr>
            <a:r>
              <a:rPr lang="en-US" dirty="0"/>
              <a:t>KCK || TK || KDK = KDF-HASH-NNN (PMK, “PASN PTK Derivation”, </a:t>
            </a:r>
            <a:r>
              <a:rPr lang="en-US" b="1" dirty="0"/>
              <a:t>SPA</a:t>
            </a:r>
            <a:r>
              <a:rPr lang="en-US" dirty="0"/>
              <a:t> || </a:t>
            </a:r>
            <a:r>
              <a:rPr lang="en-US" b="1" dirty="0"/>
              <a:t>BSSID</a:t>
            </a:r>
            <a:r>
              <a:rPr lang="en-US" dirty="0"/>
              <a:t> || </a:t>
            </a:r>
            <a:r>
              <a:rPr lang="en-US" dirty="0" err="1"/>
              <a:t>DHss</a:t>
            </a:r>
            <a:r>
              <a:rPr lang="en-US" dirty="0"/>
              <a:t> -&gt;</a:t>
            </a:r>
          </a:p>
          <a:p>
            <a:pPr lvl="1">
              <a:buFontTx/>
              <a:buChar char="-"/>
            </a:pPr>
            <a:r>
              <a:rPr lang="en-US" dirty="0"/>
              <a:t>KCK || TK || KDK = KDF-HASH-NNN (PMK, “PASN PTK Derivation”, </a:t>
            </a:r>
            <a:r>
              <a:rPr lang="en-US" b="1" dirty="0"/>
              <a:t>non-AP MLD MAC Address</a:t>
            </a:r>
            <a:r>
              <a:rPr lang="en-US" dirty="0"/>
              <a:t> || </a:t>
            </a:r>
            <a:r>
              <a:rPr lang="en-US" b="1" dirty="0"/>
              <a:t>AP MLD MAC Address</a:t>
            </a:r>
            <a:r>
              <a:rPr lang="en-US" dirty="0"/>
              <a:t> || </a:t>
            </a:r>
            <a:r>
              <a:rPr lang="en-US" dirty="0" err="1"/>
              <a:t>DHss</a:t>
            </a:r>
            <a:endParaRPr lang="en-US" dirty="0"/>
          </a:p>
          <a:p>
            <a:pPr lvl="1">
              <a:buFontTx/>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28914891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378</TotalTime>
  <Words>1210</Words>
  <Application>Microsoft Office PowerPoint</Application>
  <PresentationFormat>On-screen Show (4:3)</PresentationFormat>
  <Paragraphs>125</Paragraphs>
  <Slides>16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1" baseType="lpstr">
      <vt:lpstr>Arial</vt:lpstr>
      <vt:lpstr>Times New Roman</vt:lpstr>
      <vt:lpstr>Office Theme</vt:lpstr>
      <vt:lpstr>Document</vt:lpstr>
      <vt:lpstr>Visio</vt:lpstr>
      <vt:lpstr>(Re)Assoc Protection for 11bi</vt:lpstr>
      <vt:lpstr>Problem Statement</vt:lpstr>
      <vt:lpstr>Potential Approach</vt:lpstr>
      <vt:lpstr>Proposals</vt:lpstr>
      <vt:lpstr>Benefits</vt:lpstr>
      <vt:lpstr>Extended PASN</vt:lpstr>
      <vt:lpstr>Extended PASN with Different AKMs</vt:lpstr>
      <vt:lpstr>Extended PASN with Different AKMs (Cont’d)</vt:lpstr>
      <vt:lpstr>More Detailed Proposals</vt:lpstr>
      <vt:lpstr>More Detailed Proposals (Cont’d)</vt:lpstr>
      <vt:lpstr>Reference</vt:lpstr>
      <vt:lpstr>PowerPoint Presentation</vt:lpstr>
      <vt:lpstr>PASN Recap</vt:lpstr>
      <vt:lpstr>PASN Recap</vt:lpstr>
      <vt:lpstr>PASN Call Flow</vt:lpstr>
      <vt:lpstr>PASN Keys Generation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82</cp:revision>
  <cp:lastPrinted>1601-01-01T00:00:00Z</cp:lastPrinted>
  <dcterms:created xsi:type="dcterms:W3CDTF">2019-06-07T21:10:12Z</dcterms:created>
  <dcterms:modified xsi:type="dcterms:W3CDTF">2022-03-09T00:03:57Z</dcterms:modified>
</cp:coreProperties>
</file>