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412" r:id="rId3"/>
    <p:sldId id="423" r:id="rId4"/>
    <p:sldId id="414" r:id="rId5"/>
    <p:sldId id="425" r:id="rId6"/>
    <p:sldId id="424" r:id="rId7"/>
    <p:sldId id="426" r:id="rId8"/>
    <p:sldId id="427" r:id="rId9"/>
    <p:sldId id="422" r:id="rId10"/>
    <p:sldId id="420" r:id="rId11"/>
    <p:sldId id="429" r:id="rId12"/>
    <p:sldId id="418" r:id="rId13"/>
    <p:sldId id="428" r:id="rId14"/>
    <p:sldId id="413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Ming Gan" initials="M" lastIdx="2" clrIdx="1">
    <p:extLst>
      <p:ext uri="{19B8F6BF-5375-455C-9EA6-DF929625EA0E}">
        <p15:presenceInfo xmlns:p15="http://schemas.microsoft.com/office/powerpoint/2012/main" userId="Ming Gan" providerId="None"/>
      </p:ext>
    </p:extLst>
  </p:cmAuthor>
  <p:cmAuthor id="3" name="guoziyang" initials="g" lastIdx="2" clrIdx="2">
    <p:extLst>
      <p:ext uri="{19B8F6BF-5375-455C-9EA6-DF929625EA0E}">
        <p15:presenceInfo xmlns:p15="http://schemas.microsoft.com/office/powerpoint/2012/main" userId="S-1-5-21-147214757-305610072-1517763936-59555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B050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916" autoAdjust="0"/>
  </p:normalViewPr>
  <p:slideViewPr>
    <p:cSldViewPr>
      <p:cViewPr varScale="1">
        <p:scale>
          <a:sx n="89" d="100"/>
          <a:sy n="89" d="100"/>
        </p:scale>
        <p:origin x="62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B191D38-BDD1-6541-816B-CB820FB164E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263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B191D38-BDD1-6541-816B-CB820FB164E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35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B191D38-BDD1-6541-816B-CB820FB164E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19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B191D38-BDD1-6541-816B-CB820FB164E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59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Ming Gan,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802.11-22/0458-00-00be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/>
              <a:t>Ming Gan,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 smtClean="0">
                <a:solidFill>
                  <a:schemeClr val="tx1"/>
                </a:solidFill>
              </a:rPr>
              <a:t>Looking ahead to </a:t>
            </a:r>
            <a:r>
              <a:rPr lang="en-US" altLang="zh-CN" dirty="0">
                <a:solidFill>
                  <a:schemeClr val="tx1"/>
                </a:solidFill>
              </a:rPr>
              <a:t>next </a:t>
            </a:r>
            <a:r>
              <a:rPr lang="en-US" altLang="zh-CN" dirty="0" smtClean="0">
                <a:solidFill>
                  <a:schemeClr val="tx1"/>
                </a:solidFill>
              </a:rPr>
              <a:t>generation: follow-up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2022-</a:t>
            </a:r>
            <a:r>
              <a:rPr lang="en-US" altLang="zh-CN" sz="2000" b="0" dirty="0" smtClean="0"/>
              <a:t>02</a:t>
            </a:r>
            <a:r>
              <a:rPr lang="en-US" sz="2000" b="0" dirty="0" smtClean="0"/>
              <a:t>-28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r>
              <a:rPr lang="en-US" altLang="zh-CN" dirty="0" smtClean="0"/>
              <a:t>Feb </a:t>
            </a:r>
            <a:r>
              <a:rPr lang="en-US" dirty="0"/>
              <a:t>2022</a:t>
            </a: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699496"/>
              </p:ext>
            </p:extLst>
          </p:nvPr>
        </p:nvGraphicFramePr>
        <p:xfrm>
          <a:off x="953294" y="2590800"/>
          <a:ext cx="7313612" cy="357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0" name="Document" r:id="rId5" imgW="8264499" imgH="4037062" progId="Word.Document.8">
                  <p:embed/>
                </p:oleObj>
              </mc:Choice>
              <mc:Fallback>
                <p:oleObj name="Document" r:id="rId5" imgW="8264499" imgH="4037062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53294" y="2590800"/>
                        <a:ext cx="7313612" cy="3571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AI-enabled use </a:t>
            </a:r>
            <a:r>
              <a:rPr lang="en-US" altLang="zh-CN" dirty="0" smtClean="0">
                <a:solidFill>
                  <a:schemeClr val="tx1"/>
                </a:solidFill>
              </a:rPr>
              <a:t>cases (2)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Times New Roman" panose="02020603050405020304" pitchFamily="18" charset="0"/>
              <a:buChar char="•"/>
            </a:pPr>
            <a:r>
              <a:rPr lang="en-US" altLang="zh-CN" sz="2000" dirty="0"/>
              <a:t>Use case 3: </a:t>
            </a:r>
            <a:r>
              <a:rPr lang="en-US" altLang="zh-CN" sz="2000" dirty="0" smtClean="0"/>
              <a:t>Roaming [9]</a:t>
            </a:r>
            <a:endParaRPr lang="zh-CN" altLang="zh-CN" sz="2000" dirty="0"/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Justification: transition delay for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roaming </a:t>
            </a:r>
            <a:r>
              <a:rPr lang="en-US" altLang="zh-CN" sz="1600" kern="1200" dirty="0">
                <a:ea typeface="宋体" panose="02010600030101010101" pitchFamily="2" charset="-122"/>
              </a:rPr>
              <a:t>in an enterprise network scenario 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Input: BSS transition parameters (e.g., transition threshold), whether previous transition is successful or not, occurrence of </a:t>
            </a:r>
            <a:r>
              <a:rPr lang="en-US" altLang="zh-CN" sz="1600" kern="1200" dirty="0" err="1">
                <a:ea typeface="宋体" panose="02010600030101010101" pitchFamily="2" charset="-122"/>
              </a:rPr>
              <a:t>ping-pong</a:t>
            </a:r>
            <a:r>
              <a:rPr lang="en-US" altLang="zh-CN" sz="1600" kern="1200" dirty="0">
                <a:ea typeface="宋体" panose="02010600030101010101" pitchFamily="2" charset="-122"/>
              </a:rPr>
              <a:t> after a successful transition, transition failure rate</a:t>
            </a:r>
            <a:endParaRPr lang="zh-CN" altLang="zh-CN" sz="1600" kern="1200" dirty="0">
              <a:ea typeface="宋体" panose="0201060003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Output: transition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decision, new </a:t>
            </a:r>
            <a:r>
              <a:rPr lang="en-US" altLang="zh-CN" sz="1600" kern="1200" dirty="0">
                <a:ea typeface="宋体" panose="02010600030101010101" pitchFamily="2" charset="-122"/>
              </a:rPr>
              <a:t>transition parameters (e.g., transition threshold)</a:t>
            </a:r>
            <a:endParaRPr lang="zh-CN" altLang="zh-CN" sz="1600" kern="1200" dirty="0">
              <a:ea typeface="宋体" panose="0201060003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Potential ML algorithms: supervised learning, reinforcement learning </a:t>
            </a:r>
            <a:endParaRPr lang="zh-CN" altLang="zh-CN" sz="1600" kern="1200" dirty="0">
              <a:ea typeface="宋体" panose="02010600030101010101" pitchFamily="2" charset="-122"/>
            </a:endParaRPr>
          </a:p>
          <a:p>
            <a:pPr>
              <a:buFont typeface="Times New Roman" panose="02020603050405020304" pitchFamily="18" charset="0"/>
              <a:buChar char="•"/>
            </a:pPr>
            <a:endParaRPr lang="en-US" altLang="zh-CN" sz="2000" dirty="0"/>
          </a:p>
          <a:p>
            <a:pPr>
              <a:buFont typeface="Times New Roman" panose="02020603050405020304" pitchFamily="18" charset="0"/>
              <a:buChar char="•"/>
            </a:pPr>
            <a:r>
              <a:rPr lang="en-US" altLang="zh-CN" sz="2000" dirty="0"/>
              <a:t>Use case 4: Traffic </a:t>
            </a:r>
            <a:r>
              <a:rPr lang="en-US" altLang="zh-CN" sz="2000" dirty="0" smtClean="0"/>
              <a:t>Steering [10]</a:t>
            </a:r>
            <a:endParaRPr lang="zh-CN" altLang="zh-CN" sz="2000" dirty="0"/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Justification: Load balancing among multi-link and </a:t>
            </a:r>
            <a:r>
              <a:rPr lang="en-US" altLang="zh-CN" sz="1600" kern="1200" dirty="0" err="1">
                <a:ea typeface="宋体" panose="02010600030101010101" pitchFamily="2" charset="-122"/>
              </a:rPr>
              <a:t>QoS</a:t>
            </a:r>
            <a:r>
              <a:rPr lang="en-US" altLang="zh-CN" sz="1600" kern="1200" dirty="0">
                <a:ea typeface="宋体" panose="02010600030101010101" pitchFamily="2" charset="-122"/>
              </a:rPr>
              <a:t> (latency, reliability) enhancement</a:t>
            </a:r>
            <a:endParaRPr lang="zh-CN" altLang="zh-CN" sz="1600" kern="1200" dirty="0">
              <a:ea typeface="宋体" panose="0201060003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Input: measurement reports (CQI/BSRP), BSS load statistics, </a:t>
            </a:r>
            <a:r>
              <a:rPr lang="en-US" altLang="zh-CN" sz="1600" kern="1200" dirty="0" err="1">
                <a:ea typeface="宋体" panose="02010600030101010101" pitchFamily="2" charset="-122"/>
              </a:rPr>
              <a:t>QoS</a:t>
            </a:r>
            <a:r>
              <a:rPr lang="en-US" altLang="zh-CN" sz="1600" kern="1200" dirty="0">
                <a:ea typeface="宋体" panose="02010600030101010101" pitchFamily="2" charset="-122"/>
              </a:rPr>
              <a:t> traffic performance statistics (latency, packet loss rate), etc.</a:t>
            </a:r>
            <a:endParaRPr lang="zh-CN" altLang="zh-CN" sz="1600" kern="1200" dirty="0">
              <a:ea typeface="宋体" panose="0201060003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Output: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link </a:t>
            </a:r>
            <a:r>
              <a:rPr lang="en-US" altLang="zh-CN" sz="1600" kern="1200" dirty="0" smtClean="0">
                <a:ea typeface="宋体" panose="02010600030101010101" pitchFamily="2" charset="-122"/>
              </a:rPr>
              <a:t>transition, </a:t>
            </a:r>
            <a:r>
              <a:rPr lang="en-US" altLang="zh-CN" sz="1600" kern="1200" dirty="0">
                <a:ea typeface="宋体" panose="02010600030101010101" pitchFamily="2" charset="-122"/>
              </a:rPr>
              <a:t>enable or disable some links.</a:t>
            </a:r>
            <a:endParaRPr lang="zh-CN" altLang="zh-CN" sz="1600" kern="1200" dirty="0">
              <a:ea typeface="宋体" panose="0201060003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</a:rPr>
              <a:t>Potential ML algorithm: supervised learning, reinforcement learning</a:t>
            </a:r>
            <a:endParaRPr lang="zh-CN" altLang="zh-CN" sz="1600" kern="1200" dirty="0">
              <a:ea typeface="宋体" panose="02010600030101010101" pitchFamily="2" charset="-122"/>
            </a:endParaRP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Feb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9591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Latency related use cases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 smtClean="0"/>
              <a:t>As discussed in [1], the Wi-Fi community needs further optimization on latency because of the many delay-sensitive emerging applications and the increasing deployment of smart </a:t>
            </a:r>
            <a:r>
              <a:rPr lang="en-US" altLang="zh-CN" sz="2000" dirty="0" err="1" smtClean="0"/>
              <a:t>IoT</a:t>
            </a:r>
            <a:r>
              <a:rPr lang="en-US" altLang="zh-CN" sz="2000" dirty="0" smtClean="0"/>
              <a:t>, e.g.,  at home and in factories. </a:t>
            </a:r>
            <a:endParaRPr lang="en-US" altLang="zh-CN" sz="1800" kern="1200" dirty="0">
              <a:ea typeface="宋体" panose="02010600030101010101" pitchFamily="2" charset="-122"/>
            </a:endParaRPr>
          </a:p>
          <a:p>
            <a:pPr marL="0" indent="0" algn="just">
              <a:buNone/>
            </a:pPr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6532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US" altLang="zh-CN" dirty="0" smtClean="0"/>
              <a:t>Latency related use cases in industrial Wi-Fi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Feb 2022</a:t>
            </a:r>
            <a:endParaRPr lang="en-US" altLang="zh-CN" dirty="0"/>
          </a:p>
        </p:txBody>
      </p:sp>
      <p:sp>
        <p:nvSpPr>
          <p:cNvPr id="61" name="文本框 60">
            <a:extLst>
              <a:ext uri="{FF2B5EF4-FFF2-40B4-BE49-F238E27FC236}">
                <a16:creationId xmlns="" xmlns:a16="http://schemas.microsoft.com/office/drawing/2014/main" id="{D8133C9F-B75C-4D26-8D72-B75B7A621733}"/>
              </a:ext>
            </a:extLst>
          </p:cNvPr>
          <p:cNvSpPr txBox="1"/>
          <p:nvPr/>
        </p:nvSpPr>
        <p:spPr>
          <a:xfrm>
            <a:off x="5851069" y="2357168"/>
            <a:ext cx="34584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Level 1-</a:t>
            </a:r>
            <a:r>
              <a:rPr lang="en-US" altLang="zh-CN" dirty="0"/>
              <a:t>Non-Real Time</a:t>
            </a:r>
            <a:r>
              <a:rPr lang="en-US" altLang="zh-CN" dirty="0" smtClean="0"/>
              <a:t>: &gt;10ms@99.999%</a:t>
            </a:r>
          </a:p>
          <a:p>
            <a:endParaRPr lang="en-US" altLang="zh-CN" dirty="0" smtClean="0"/>
          </a:p>
          <a:p>
            <a:r>
              <a:rPr lang="en-US" altLang="zh-CN" dirty="0"/>
              <a:t>Level </a:t>
            </a:r>
            <a:r>
              <a:rPr lang="en-US" altLang="zh-CN" dirty="0" smtClean="0"/>
              <a:t>2-</a:t>
            </a:r>
            <a:r>
              <a:rPr lang="en-US" altLang="zh-CN" dirty="0"/>
              <a:t>Real Time</a:t>
            </a:r>
            <a:r>
              <a:rPr lang="en-US" altLang="zh-CN" dirty="0" smtClean="0"/>
              <a:t>: </a:t>
            </a:r>
            <a:r>
              <a:rPr lang="en-US" altLang="zh-CN" dirty="0"/>
              <a:t>[2ms,10ms]@99.9999</a:t>
            </a:r>
            <a:r>
              <a:rPr lang="en-US" altLang="zh-CN" dirty="0" smtClean="0"/>
              <a:t>%</a:t>
            </a:r>
          </a:p>
          <a:p>
            <a:endParaRPr lang="en-US" altLang="zh-CN" dirty="0" smtClean="0"/>
          </a:p>
          <a:p>
            <a:r>
              <a:rPr lang="en-US" altLang="zh-CN" dirty="0"/>
              <a:t>Level </a:t>
            </a:r>
            <a:r>
              <a:rPr lang="en-US" altLang="zh-CN" dirty="0" smtClean="0"/>
              <a:t>3-</a:t>
            </a:r>
            <a:r>
              <a:rPr lang="en-US" altLang="zh-CN" dirty="0"/>
              <a:t>Isochronous Real Time</a:t>
            </a:r>
            <a:r>
              <a:rPr lang="en-US" altLang="zh-CN" dirty="0" smtClean="0"/>
              <a:t>: </a:t>
            </a:r>
            <a:r>
              <a:rPr lang="en-US" altLang="zh-CN" dirty="0"/>
              <a:t>&lt;1ms @99.9999%</a:t>
            </a:r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76" name="矩形 75">
            <a:extLst>
              <a:ext uri="{FF2B5EF4-FFF2-40B4-BE49-F238E27FC236}">
                <a16:creationId xmlns="" xmlns:a16="http://schemas.microsoft.com/office/drawing/2014/main" id="{8708D08C-E2BA-4F32-A156-FAD21809A129}"/>
              </a:ext>
            </a:extLst>
          </p:cNvPr>
          <p:cNvSpPr/>
          <p:nvPr/>
        </p:nvSpPr>
        <p:spPr bwMode="auto">
          <a:xfrm>
            <a:off x="4333598" y="2212113"/>
            <a:ext cx="1464590" cy="4982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en-US" altLang="zh-CN" sz="1400" dirty="0">
                <a:ln>
                  <a:solidFill>
                    <a:schemeClr val="tx1"/>
                  </a:solidFill>
                </a:ln>
                <a:latin typeface="Arial" panose="020B0604020202020204" pitchFamily="34" charset="0"/>
                <a:ea typeface="宋体" panose="02010600030101010101" pitchFamily="2" charset="-122"/>
              </a:rPr>
              <a:t>high-end terminals</a:t>
            </a:r>
            <a:endParaRPr kumimoji="0" lang="zh-CN" altLang="en-US" sz="1400" b="0" i="0" u="none" strike="noStrike" cap="none" normalizeH="0" baseline="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7" name="矩形 76">
            <a:extLst>
              <a:ext uri="{FF2B5EF4-FFF2-40B4-BE49-F238E27FC236}">
                <a16:creationId xmlns="" xmlns:a16="http://schemas.microsoft.com/office/drawing/2014/main" id="{18E881A2-0891-42D6-BE05-4ECE9A5DBCAB}"/>
              </a:ext>
            </a:extLst>
          </p:cNvPr>
          <p:cNvSpPr/>
          <p:nvPr/>
        </p:nvSpPr>
        <p:spPr bwMode="auto">
          <a:xfrm>
            <a:off x="4048910" y="3380725"/>
            <a:ext cx="2033969" cy="519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en-US" altLang="zh-CN" sz="1400" dirty="0">
                <a:ln>
                  <a:solidFill>
                    <a:schemeClr val="tx1"/>
                  </a:solidFill>
                </a:ln>
                <a:latin typeface="Arial" panose="020B0604020202020204" pitchFamily="34" charset="0"/>
                <a:ea typeface="宋体" panose="02010600030101010101" pitchFamily="2" charset="-122"/>
              </a:rPr>
              <a:t>Production line PLC (level-1 control)</a:t>
            </a:r>
            <a:endParaRPr kumimoji="0" lang="zh-CN" altLang="en-US" sz="1400" b="0" i="0" u="none" strike="noStrike" cap="none" normalizeH="0" baseline="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8" name="矩形 77">
            <a:extLst>
              <a:ext uri="{FF2B5EF4-FFF2-40B4-BE49-F238E27FC236}">
                <a16:creationId xmlns="" xmlns:a16="http://schemas.microsoft.com/office/drawing/2014/main" id="{27EDB7EB-B236-45F7-B14E-7486FB5A3E9C}"/>
              </a:ext>
            </a:extLst>
          </p:cNvPr>
          <p:cNvSpPr/>
          <p:nvPr/>
        </p:nvSpPr>
        <p:spPr bwMode="auto">
          <a:xfrm>
            <a:off x="4333598" y="4496107"/>
            <a:ext cx="1464591" cy="519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en-US" altLang="zh-CN" dirty="0">
                <a:ln>
                  <a:solidFill>
                    <a:schemeClr val="tx1"/>
                  </a:solidFill>
                </a:ln>
                <a:latin typeface="Arial" panose="020B0604020202020204" pitchFamily="34" charset="0"/>
                <a:ea typeface="宋体" panose="02010600030101010101" pitchFamily="2" charset="-122"/>
              </a:rPr>
              <a:t>Robot PLC (Level 2 Control)</a:t>
            </a:r>
            <a:endParaRPr kumimoji="0" lang="zh-CN" altLang="en-US" sz="1100" b="0" i="0" u="none" strike="noStrike" cap="none" normalizeH="0" baseline="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9" name="矩形 78">
            <a:extLst>
              <a:ext uri="{FF2B5EF4-FFF2-40B4-BE49-F238E27FC236}">
                <a16:creationId xmlns="" xmlns:a16="http://schemas.microsoft.com/office/drawing/2014/main" id="{527B6096-4008-4168-A4A0-A7C88E61BEDB}"/>
              </a:ext>
            </a:extLst>
          </p:cNvPr>
          <p:cNvSpPr/>
          <p:nvPr/>
        </p:nvSpPr>
        <p:spPr bwMode="auto">
          <a:xfrm>
            <a:off x="4194113" y="5641002"/>
            <a:ext cx="1743559" cy="369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en-US" altLang="zh-CN" sz="1400" dirty="0">
                <a:ln>
                  <a:solidFill>
                    <a:schemeClr val="tx1"/>
                  </a:solidFill>
                </a:ln>
                <a:latin typeface="Arial" panose="020B0604020202020204" pitchFamily="34" charset="0"/>
                <a:ea typeface="宋体" panose="02010600030101010101" pitchFamily="2" charset="-122"/>
              </a:rPr>
              <a:t>Servo Driver/Motor</a:t>
            </a:r>
            <a:endParaRPr kumimoji="0" lang="zh-CN" altLang="en-US" sz="1400" b="0" i="0" u="none" strike="noStrike" cap="none" normalizeH="0" baseline="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0" name="矩形 79">
            <a:extLst>
              <a:ext uri="{FF2B5EF4-FFF2-40B4-BE49-F238E27FC236}">
                <a16:creationId xmlns="" xmlns:a16="http://schemas.microsoft.com/office/drawing/2014/main" id="{6F3952B8-D0F0-494A-B6AB-3A6F2A0EFB63}"/>
              </a:ext>
            </a:extLst>
          </p:cNvPr>
          <p:cNvSpPr/>
          <p:nvPr/>
        </p:nvSpPr>
        <p:spPr bwMode="auto">
          <a:xfrm>
            <a:off x="7108388" y="4496108"/>
            <a:ext cx="1666120" cy="519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</a:pPr>
            <a:r>
              <a:rPr lang="nb-NO" altLang="zh-CN" sz="1400" dirty="0">
                <a:ln>
                  <a:solidFill>
                    <a:schemeClr val="tx1"/>
                  </a:solidFill>
                </a:ln>
                <a:latin typeface="Arial" panose="020B0604020202020204" pitchFamily="34" charset="0"/>
                <a:ea typeface="宋体" panose="02010600030101010101" pitchFamily="2" charset="-122"/>
              </a:rPr>
              <a:t>Gripper/Soldering Gun I/O</a:t>
            </a:r>
            <a:endParaRPr kumimoji="0" lang="zh-CN" altLang="en-US" sz="1400" b="0" i="0" u="none" strike="noStrike" cap="none" normalizeH="0" baseline="0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1" name="文本框 80">
            <a:extLst>
              <a:ext uri="{FF2B5EF4-FFF2-40B4-BE49-F238E27FC236}">
                <a16:creationId xmlns="" xmlns:a16="http://schemas.microsoft.com/office/drawing/2014/main" id="{136B7F13-2BC2-438E-9214-0CBE5EACB2C1}"/>
              </a:ext>
            </a:extLst>
          </p:cNvPr>
          <p:cNvSpPr txBox="1"/>
          <p:nvPr/>
        </p:nvSpPr>
        <p:spPr>
          <a:xfrm>
            <a:off x="4048910" y="1828800"/>
            <a:ext cx="29291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/>
              <a:t>Industrial PLC control logic </a:t>
            </a:r>
            <a:r>
              <a:rPr lang="zh-CN" altLang="en-US" sz="1600" b="1" dirty="0"/>
              <a:t>：</a:t>
            </a:r>
          </a:p>
        </p:txBody>
      </p:sp>
      <p:cxnSp>
        <p:nvCxnSpPr>
          <p:cNvPr id="82" name="直接连接符 81">
            <a:extLst>
              <a:ext uri="{FF2B5EF4-FFF2-40B4-BE49-F238E27FC236}">
                <a16:creationId xmlns="" xmlns:a16="http://schemas.microsoft.com/office/drawing/2014/main" id="{75ECD639-5C42-4B7C-970E-EA82FB059BA8}"/>
              </a:ext>
            </a:extLst>
          </p:cNvPr>
          <p:cNvCxnSpPr>
            <a:cxnSpLocks/>
            <a:stCxn id="76" idx="2"/>
            <a:endCxn id="77" idx="0"/>
          </p:cNvCxnSpPr>
          <p:nvPr/>
        </p:nvCxnSpPr>
        <p:spPr bwMode="auto">
          <a:xfrm>
            <a:off x="5065893" y="2710405"/>
            <a:ext cx="2" cy="670320"/>
          </a:xfrm>
          <a:prstGeom prst="line">
            <a:avLst/>
          </a:prstGeom>
          <a:noFill/>
          <a:ln w="47625">
            <a:solidFill>
              <a:srgbClr val="00B050"/>
            </a:solidFill>
          </a:ln>
        </p:spPr>
      </p:cxnSp>
      <p:cxnSp>
        <p:nvCxnSpPr>
          <p:cNvPr id="83" name="直接连接符 82">
            <a:extLst>
              <a:ext uri="{FF2B5EF4-FFF2-40B4-BE49-F238E27FC236}">
                <a16:creationId xmlns="" xmlns:a16="http://schemas.microsoft.com/office/drawing/2014/main" id="{3FFF8050-1C01-4C02-BFDD-15CF42F2C967}"/>
              </a:ext>
            </a:extLst>
          </p:cNvPr>
          <p:cNvCxnSpPr>
            <a:cxnSpLocks/>
            <a:stCxn id="77" idx="2"/>
            <a:endCxn id="78" idx="0"/>
          </p:cNvCxnSpPr>
          <p:nvPr/>
        </p:nvCxnSpPr>
        <p:spPr bwMode="auto">
          <a:xfrm flipH="1">
            <a:off x="5065894" y="3899942"/>
            <a:ext cx="1" cy="596165"/>
          </a:xfrm>
          <a:prstGeom prst="line">
            <a:avLst/>
          </a:prstGeom>
          <a:noFill/>
          <a:ln w="47625">
            <a:solidFill>
              <a:srgbClr val="00B0F0"/>
            </a:solidFill>
          </a:ln>
        </p:spPr>
      </p:cxnSp>
      <p:cxnSp>
        <p:nvCxnSpPr>
          <p:cNvPr id="84" name="直接连接符 83">
            <a:extLst>
              <a:ext uri="{FF2B5EF4-FFF2-40B4-BE49-F238E27FC236}">
                <a16:creationId xmlns="" xmlns:a16="http://schemas.microsoft.com/office/drawing/2014/main" id="{9E0255F1-08E9-4AD6-BF6D-0F6BCFAFBDAD}"/>
              </a:ext>
            </a:extLst>
          </p:cNvPr>
          <p:cNvCxnSpPr>
            <a:cxnSpLocks/>
            <a:stCxn id="78" idx="2"/>
            <a:endCxn id="79" idx="0"/>
          </p:cNvCxnSpPr>
          <p:nvPr/>
        </p:nvCxnSpPr>
        <p:spPr bwMode="auto">
          <a:xfrm flipH="1">
            <a:off x="5065893" y="5015324"/>
            <a:ext cx="1" cy="625678"/>
          </a:xfrm>
          <a:prstGeom prst="line">
            <a:avLst/>
          </a:prstGeom>
          <a:noFill/>
          <a:ln w="47625">
            <a:solidFill>
              <a:srgbClr val="FF0000"/>
            </a:solidFill>
          </a:ln>
        </p:spPr>
      </p:cxnSp>
      <p:cxnSp>
        <p:nvCxnSpPr>
          <p:cNvPr id="85" name="直接连接符 84">
            <a:extLst>
              <a:ext uri="{FF2B5EF4-FFF2-40B4-BE49-F238E27FC236}">
                <a16:creationId xmlns="" xmlns:a16="http://schemas.microsoft.com/office/drawing/2014/main" id="{0F302DEF-8EB2-4139-8C0C-AFAE57944237}"/>
              </a:ext>
            </a:extLst>
          </p:cNvPr>
          <p:cNvCxnSpPr>
            <a:cxnSpLocks/>
            <a:stCxn id="78" idx="3"/>
            <a:endCxn id="80" idx="1"/>
          </p:cNvCxnSpPr>
          <p:nvPr/>
        </p:nvCxnSpPr>
        <p:spPr bwMode="auto">
          <a:xfrm>
            <a:off x="5798189" y="4755716"/>
            <a:ext cx="1310199" cy="0"/>
          </a:xfrm>
          <a:prstGeom prst="line">
            <a:avLst/>
          </a:prstGeom>
          <a:noFill/>
          <a:ln w="47625">
            <a:solidFill>
              <a:srgbClr val="00B0F0"/>
            </a:solidFill>
          </a:ln>
        </p:spPr>
      </p:cxnSp>
      <p:sp>
        <p:nvSpPr>
          <p:cNvPr id="86" name="矩形 85">
            <a:extLst>
              <a:ext uri="{FF2B5EF4-FFF2-40B4-BE49-F238E27FC236}">
                <a16:creationId xmlns="" xmlns:a16="http://schemas.microsoft.com/office/drawing/2014/main" id="{4B3E3FB2-D377-47F3-9E3C-A5BD86A9BCD6}"/>
              </a:ext>
            </a:extLst>
          </p:cNvPr>
          <p:cNvSpPr/>
          <p:nvPr/>
        </p:nvSpPr>
        <p:spPr bwMode="auto">
          <a:xfrm>
            <a:off x="3939413" y="1846596"/>
            <a:ext cx="5184000" cy="4486848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anose="05000000000000000000" pitchFamily="2" charset="2"/>
              <a:buChar char="n"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7" name="文本框 86">
            <a:extLst>
              <a:ext uri="{FF2B5EF4-FFF2-40B4-BE49-F238E27FC236}">
                <a16:creationId xmlns="" xmlns:a16="http://schemas.microsoft.com/office/drawing/2014/main" id="{85826F61-8309-44E6-8FEF-5583F34D4DD0}"/>
              </a:ext>
            </a:extLst>
          </p:cNvPr>
          <p:cNvSpPr txBox="1"/>
          <p:nvPr/>
        </p:nvSpPr>
        <p:spPr>
          <a:xfrm>
            <a:off x="3906934" y="2941831"/>
            <a:ext cx="695388" cy="276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Level 1</a:t>
            </a:r>
            <a:endParaRPr lang="zh-CN" altLang="en-US" sz="1200" dirty="0"/>
          </a:p>
        </p:txBody>
      </p:sp>
      <p:sp>
        <p:nvSpPr>
          <p:cNvPr id="88" name="文本框 87">
            <a:extLst>
              <a:ext uri="{FF2B5EF4-FFF2-40B4-BE49-F238E27FC236}">
                <a16:creationId xmlns="" xmlns:a16="http://schemas.microsoft.com/office/drawing/2014/main" id="{914E72C2-CA6E-4741-92B6-F06D2FEAE81F}"/>
              </a:ext>
            </a:extLst>
          </p:cNvPr>
          <p:cNvSpPr txBox="1"/>
          <p:nvPr/>
        </p:nvSpPr>
        <p:spPr>
          <a:xfrm>
            <a:off x="3906722" y="4015170"/>
            <a:ext cx="8288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Level 1/2</a:t>
            </a:r>
            <a:endParaRPr lang="zh-CN" altLang="en-US" sz="1200" dirty="0"/>
          </a:p>
        </p:txBody>
      </p:sp>
      <p:sp>
        <p:nvSpPr>
          <p:cNvPr id="89" name="文本框 88">
            <a:extLst>
              <a:ext uri="{FF2B5EF4-FFF2-40B4-BE49-F238E27FC236}">
                <a16:creationId xmlns="" xmlns:a16="http://schemas.microsoft.com/office/drawing/2014/main" id="{68F46B3A-1164-4E07-87C2-2841D33EFD92}"/>
              </a:ext>
            </a:extLst>
          </p:cNvPr>
          <p:cNvSpPr txBox="1"/>
          <p:nvPr/>
        </p:nvSpPr>
        <p:spPr>
          <a:xfrm>
            <a:off x="6082879" y="4386387"/>
            <a:ext cx="695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Level 2</a:t>
            </a:r>
            <a:endParaRPr lang="zh-CN" altLang="en-US" sz="1200" dirty="0"/>
          </a:p>
        </p:txBody>
      </p:sp>
      <p:sp>
        <p:nvSpPr>
          <p:cNvPr id="90" name="文本框 89">
            <a:extLst>
              <a:ext uri="{FF2B5EF4-FFF2-40B4-BE49-F238E27FC236}">
                <a16:creationId xmlns="" xmlns:a16="http://schemas.microsoft.com/office/drawing/2014/main" id="{1944492A-7C2F-4D75-8846-AE1F4106A245}"/>
              </a:ext>
            </a:extLst>
          </p:cNvPr>
          <p:cNvSpPr txBox="1"/>
          <p:nvPr/>
        </p:nvSpPr>
        <p:spPr>
          <a:xfrm>
            <a:off x="3906934" y="5160065"/>
            <a:ext cx="695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Level 3</a:t>
            </a:r>
            <a:endParaRPr lang="zh-CN" altLang="en-US" sz="1200" dirty="0"/>
          </a:p>
        </p:txBody>
      </p:sp>
      <p:sp>
        <p:nvSpPr>
          <p:cNvPr id="91" name="文本框 90">
            <a:extLst>
              <a:ext uri="{FF2B5EF4-FFF2-40B4-BE49-F238E27FC236}">
                <a16:creationId xmlns="" xmlns:a16="http://schemas.microsoft.com/office/drawing/2014/main" id="{9D92FDBE-7D6E-45C1-BDAD-6EC25E60ADD7}"/>
              </a:ext>
            </a:extLst>
          </p:cNvPr>
          <p:cNvSpPr txBox="1"/>
          <p:nvPr/>
        </p:nvSpPr>
        <p:spPr>
          <a:xfrm>
            <a:off x="4148447" y="5994890"/>
            <a:ext cx="45642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PLC density: 30 sets/100 square meters</a:t>
            </a:r>
            <a:endParaRPr lang="zh-CN" altLang="en-US" sz="1600" dirty="0"/>
          </a:p>
        </p:txBody>
      </p:sp>
      <p:sp>
        <p:nvSpPr>
          <p:cNvPr id="23" name="内容占位符 2"/>
          <p:cNvSpPr>
            <a:spLocks noGrp="1"/>
          </p:cNvSpPr>
          <p:nvPr>
            <p:ph idx="1"/>
          </p:nvPr>
        </p:nvSpPr>
        <p:spPr>
          <a:xfrm>
            <a:off x="170429" y="1812622"/>
            <a:ext cx="3716103" cy="4370668"/>
          </a:xfrm>
        </p:spPr>
        <p:txBody>
          <a:bodyPr/>
          <a:lstStyle/>
          <a:p>
            <a:r>
              <a:rPr lang="en-US" altLang="zh-CN" sz="1800" dirty="0" smtClean="0"/>
              <a:t>Besides the interaction among </a:t>
            </a:r>
            <a:r>
              <a:rPr lang="en-US" altLang="zh-CN" sz="1800" dirty="0"/>
              <a:t>different </a:t>
            </a:r>
            <a:r>
              <a:rPr lang="en-US" altLang="zh-CN" sz="1800" dirty="0" smtClean="0"/>
              <a:t>video screens as mentioned in [1], there are other latency </a:t>
            </a:r>
            <a:r>
              <a:rPr lang="en-US" altLang="zh-CN" sz="1800" dirty="0"/>
              <a:t>related use </a:t>
            </a:r>
            <a:r>
              <a:rPr lang="en-US" altLang="zh-CN" sz="1800" dirty="0" smtClean="0"/>
              <a:t>cases, such as an industrial network as shown on the right.</a:t>
            </a:r>
          </a:p>
          <a:p>
            <a:r>
              <a:rPr lang="en-US" altLang="zh-CN" sz="1800" dirty="0"/>
              <a:t>Now NR is going to be widely deployed in </a:t>
            </a:r>
            <a:r>
              <a:rPr lang="en-US" altLang="zh-CN" sz="1800" dirty="0" smtClean="0"/>
              <a:t>these scenarios. </a:t>
            </a:r>
            <a:endParaRPr lang="zh-CN" altLang="en-US" sz="1800" dirty="0"/>
          </a:p>
          <a:p>
            <a:r>
              <a:rPr lang="en-US" altLang="zh-CN" sz="1800" dirty="0" smtClean="0"/>
              <a:t>However, there still exists </a:t>
            </a:r>
            <a:r>
              <a:rPr lang="en-US" altLang="zh-CN" sz="1800" dirty="0"/>
              <a:t>a</a:t>
            </a:r>
            <a:r>
              <a:rPr lang="en-US" altLang="zh-CN" sz="1800" dirty="0" smtClean="0"/>
              <a:t> gap between latency requirements with high reliability and the </a:t>
            </a:r>
            <a:r>
              <a:rPr lang="en-US" altLang="zh-CN" sz="1800" dirty="0" smtClean="0">
                <a:solidFill>
                  <a:schemeClr val="tx2"/>
                </a:solidFill>
              </a:rPr>
              <a:t>existing Wi-Fi </a:t>
            </a:r>
            <a:r>
              <a:rPr lang="en-US" altLang="zh-CN" sz="1800" dirty="0" smtClean="0"/>
              <a:t>performance. </a:t>
            </a:r>
          </a:p>
          <a:p>
            <a:endParaRPr lang="en-US" altLang="zh-CN" sz="1800" dirty="0" smtClean="0"/>
          </a:p>
          <a:p>
            <a:endParaRPr lang="en-US" altLang="zh-CN" sz="1800" dirty="0" smtClean="0"/>
          </a:p>
        </p:txBody>
      </p:sp>
    </p:spTree>
    <p:extLst>
      <p:ext uri="{BB962C8B-B14F-4D97-AF65-F5344CB8AC3E}">
        <p14:creationId xmlns:p14="http://schemas.microsoft.com/office/powerpoint/2010/main" val="241195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dirty="0" smtClean="0"/>
              <a:t>While continuing pursuing high throughput and low latency for Wi-Fi, like adding </a:t>
            </a:r>
            <a:r>
              <a:rPr lang="en-US" altLang="zh-CN" dirty="0" err="1" smtClean="0"/>
              <a:t>mmwave</a:t>
            </a:r>
            <a:r>
              <a:rPr lang="en-US" altLang="zh-CN" dirty="0" smtClean="0"/>
              <a:t> to multi-link framework, it is also important to make Wi-Fi intelligent</a:t>
            </a:r>
          </a:p>
          <a:p>
            <a:pPr algn="just"/>
            <a:r>
              <a:rPr lang="en-US" altLang="zh-CN" dirty="0" smtClean="0"/>
              <a:t>In this contribution, a few AI-enabled use cases and low latency use cases in Wi-Fi are provided.</a:t>
            </a:r>
          </a:p>
          <a:p>
            <a:endParaRPr lang="en-US" altLang="zh-CN" dirty="0"/>
          </a:p>
          <a:p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Feb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7342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200" dirty="0"/>
              <a:t>[1] </a:t>
            </a:r>
            <a:r>
              <a:rPr lang="en-US" altLang="zh-CN" sz="1200" dirty="0" smtClean="0"/>
              <a:t>11-22-0030-01-0wng-look-ahead-to-next-generation</a:t>
            </a:r>
          </a:p>
          <a:p>
            <a:r>
              <a:rPr lang="en-US" altLang="zh-CN" sz="1200" dirty="0" smtClean="0"/>
              <a:t>[</a:t>
            </a:r>
            <a:r>
              <a:rPr lang="en-US" altLang="zh-CN" sz="1200" dirty="0"/>
              <a:t>2] </a:t>
            </a:r>
            <a:r>
              <a:rPr lang="en-US" altLang="zh-CN" sz="1200" dirty="0" smtClean="0"/>
              <a:t>11-22-0032-00-0wng-next-gen-after-11be</a:t>
            </a:r>
          </a:p>
          <a:p>
            <a:r>
              <a:rPr lang="en-US" altLang="zh-CN" sz="1200" dirty="0" smtClean="0"/>
              <a:t>[</a:t>
            </a:r>
            <a:r>
              <a:rPr lang="en-US" altLang="zh-CN" sz="1200" dirty="0"/>
              <a:t>3] </a:t>
            </a:r>
            <a:r>
              <a:rPr lang="en-US" altLang="zh-CN" sz="1200" dirty="0" smtClean="0"/>
              <a:t>11-22-0046-01-0wng-next-generation-after-802-11be</a:t>
            </a:r>
          </a:p>
          <a:p>
            <a:r>
              <a:rPr lang="en-US" altLang="zh-CN" sz="1200" dirty="0" smtClean="0"/>
              <a:t>[</a:t>
            </a:r>
            <a:r>
              <a:rPr lang="en-US" altLang="zh-CN" sz="1200" dirty="0"/>
              <a:t>4] 11-22-0059-00-0wng-beyond-be </a:t>
            </a:r>
            <a:endParaRPr lang="en-US" altLang="zh-CN" sz="1200" dirty="0" smtClean="0"/>
          </a:p>
          <a:p>
            <a:r>
              <a:rPr lang="en-US" altLang="zh-CN" sz="1200" dirty="0"/>
              <a:t>[</a:t>
            </a:r>
            <a:r>
              <a:rPr lang="en-US" altLang="zh-CN" sz="1200" dirty="0" smtClean="0"/>
              <a:t>5</a:t>
            </a:r>
            <a:r>
              <a:rPr lang="en-US" altLang="zh-CN" sz="1200" dirty="0"/>
              <a:t>] Giuseppe Bianchi, Performance analysis of the IEEE 802.11 distributed coordination function, </a:t>
            </a:r>
            <a:r>
              <a:rPr lang="en-US" altLang="zh-CN" sz="1200" dirty="0" smtClean="0"/>
              <a:t>2000</a:t>
            </a:r>
          </a:p>
          <a:p>
            <a:r>
              <a:rPr lang="en-US" altLang="zh-CN" sz="1200" dirty="0"/>
              <a:t>[6</a:t>
            </a:r>
            <a:r>
              <a:rPr lang="en-US" altLang="zh-CN" sz="1200" dirty="0" smtClean="0"/>
              <a:t>] https</a:t>
            </a:r>
            <a:r>
              <a:rPr lang="en-US" altLang="zh-CN" sz="1200" dirty="0"/>
              <a:t>://</a:t>
            </a:r>
            <a:r>
              <a:rPr lang="en-US" altLang="zh-CN" sz="1200" dirty="0" smtClean="0"/>
              <a:t>www.3gpp.org/ftp/TSG_RAN/WG3_Iu/TSGR3_110-e/Docs/R3-206403.zip</a:t>
            </a:r>
          </a:p>
          <a:p>
            <a:r>
              <a:rPr lang="en-US" altLang="zh-CN" sz="1200" dirty="0" smtClean="0"/>
              <a:t>[7] </a:t>
            </a:r>
            <a:r>
              <a:rPr lang="en-US" altLang="zh-CN" sz="1200" dirty="0" err="1"/>
              <a:t>Yiding</a:t>
            </a:r>
            <a:r>
              <a:rPr lang="en-US" altLang="zh-CN" sz="1200" dirty="0"/>
              <a:t> Yu, </a:t>
            </a:r>
            <a:r>
              <a:rPr lang="en-US" altLang="zh-CN" sz="1200" dirty="0" err="1"/>
              <a:t>Soung</a:t>
            </a:r>
            <a:r>
              <a:rPr lang="en-US" altLang="zh-CN" sz="1200" dirty="0"/>
              <a:t> Chang </a:t>
            </a:r>
            <a:r>
              <a:rPr lang="en-US" altLang="zh-CN" sz="1200" dirty="0" err="1"/>
              <a:t>Liew</a:t>
            </a:r>
            <a:r>
              <a:rPr lang="en-US" altLang="zh-CN" sz="1200" dirty="0"/>
              <a:t> and </a:t>
            </a:r>
            <a:r>
              <a:rPr lang="en-US" altLang="zh-CN" sz="1200" dirty="0" err="1"/>
              <a:t>Taotao</a:t>
            </a:r>
            <a:r>
              <a:rPr lang="en-US" altLang="zh-CN" sz="1200" dirty="0"/>
              <a:t> Wang, Non-Uniform Time-Step Deep Q-Network for Carrier-Sense Multiple Access in Heterogeneous Wireless Networks, IEEE TRANSACTIONS ON MOBILE COMPUTING, VOL. 20, NO. 9, SEPTEMBER 2021</a:t>
            </a:r>
          </a:p>
          <a:p>
            <a:r>
              <a:rPr lang="en-US" altLang="zh-CN" sz="1200" dirty="0" smtClean="0"/>
              <a:t>[8] </a:t>
            </a:r>
            <a:r>
              <a:rPr lang="en-US" altLang="zh-CN" sz="1200" dirty="0"/>
              <a:t>Raja </a:t>
            </a:r>
            <a:r>
              <a:rPr lang="en-US" altLang="zh-CN" sz="1200" dirty="0" err="1"/>
              <a:t>Karmakar</a:t>
            </a:r>
            <a:r>
              <a:rPr lang="en-US" altLang="zh-CN" sz="1200" dirty="0"/>
              <a:t>, </a:t>
            </a:r>
            <a:r>
              <a:rPr lang="en-US" altLang="zh-CN" sz="1200" dirty="0" err="1"/>
              <a:t>Samiran</a:t>
            </a:r>
            <a:r>
              <a:rPr lang="en-US" altLang="zh-CN" sz="1200" dirty="0"/>
              <a:t> Chattopadhyay and </a:t>
            </a:r>
            <a:r>
              <a:rPr lang="en-US" altLang="zh-CN" sz="1200" dirty="0" err="1"/>
              <a:t>Sandip</a:t>
            </a:r>
            <a:r>
              <a:rPr lang="en-US" altLang="zh-CN" sz="1200" dirty="0"/>
              <a:t> Chakraborty, Intelligent MU-MIMO User Selection With Dynamic Link Adaptation in IEEE 802.11ax, IEEE TRANSACTIONS ON WIRELESS COMMUNICATIONS, VOL. 18, NO. 2, FEBRUARY </a:t>
            </a:r>
            <a:r>
              <a:rPr lang="en-US" altLang="zh-CN" sz="1200" dirty="0" smtClean="0"/>
              <a:t>2019</a:t>
            </a:r>
          </a:p>
          <a:p>
            <a:r>
              <a:rPr lang="en-US" altLang="zh-CN" sz="1200" dirty="0" smtClean="0"/>
              <a:t>[9] </a:t>
            </a:r>
            <a:r>
              <a:rPr lang="en-US" altLang="zh-CN" sz="1200" dirty="0"/>
              <a:t>Ismail </a:t>
            </a:r>
            <a:r>
              <a:rPr lang="en-US" altLang="zh-CN" sz="1200" dirty="0" err="1"/>
              <a:t>AlQerm</a:t>
            </a:r>
            <a:r>
              <a:rPr lang="en-US" altLang="zh-CN" sz="1200" dirty="0"/>
              <a:t> and </a:t>
            </a:r>
            <a:r>
              <a:rPr lang="en-US" altLang="zh-CN" sz="1200" dirty="0" err="1"/>
              <a:t>Jianli</a:t>
            </a:r>
            <a:r>
              <a:rPr lang="en-US" altLang="zh-CN" sz="1200" dirty="0"/>
              <a:t> Pan, I-HARF: Intelligent and Hierarchical Framework for Adaptive Resource Facilitation in Edge-</a:t>
            </a:r>
            <a:r>
              <a:rPr lang="en-US" altLang="zh-CN" sz="1200" dirty="0" err="1"/>
              <a:t>IoT</a:t>
            </a:r>
            <a:r>
              <a:rPr lang="en-US" altLang="zh-CN" sz="1200" dirty="0"/>
              <a:t> Systems, IEEE Internet of Things Journal, 2022 Feb 16.</a:t>
            </a:r>
          </a:p>
          <a:p>
            <a:r>
              <a:rPr lang="en-US" altLang="zh-CN" sz="1200" dirty="0"/>
              <a:t>[</a:t>
            </a:r>
            <a:r>
              <a:rPr lang="en-US" altLang="zh-CN" sz="1200" dirty="0" smtClean="0"/>
              <a:t>10] </a:t>
            </a:r>
            <a:r>
              <a:rPr lang="en-US" altLang="zh-CN" sz="1200" dirty="0" err="1"/>
              <a:t>Cezary</a:t>
            </a:r>
            <a:r>
              <a:rPr lang="en-US" altLang="zh-CN" sz="1200" dirty="0"/>
              <a:t> </a:t>
            </a:r>
            <a:r>
              <a:rPr lang="en-US" altLang="zh-CN" sz="1200" dirty="0" err="1"/>
              <a:t>Adamczyk</a:t>
            </a:r>
            <a:r>
              <a:rPr lang="en-US" altLang="zh-CN" sz="1200" dirty="0"/>
              <a:t> and Adrian </a:t>
            </a:r>
            <a:r>
              <a:rPr lang="en-US" altLang="zh-CN" sz="1200" dirty="0" err="1"/>
              <a:t>Kliks</a:t>
            </a:r>
            <a:r>
              <a:rPr lang="en-US" altLang="zh-CN" sz="1200" dirty="0"/>
              <a:t>, Reinforcement Learning Algorithm for Traffic Steering in Heterogeneous Network, </a:t>
            </a:r>
            <a:r>
              <a:rPr lang="en-US" altLang="zh-CN" sz="1200" dirty="0" smtClean="0"/>
              <a:t>17th </a:t>
            </a:r>
            <a:r>
              <a:rPr lang="en-US" altLang="zh-CN" sz="1200" dirty="0"/>
              <a:t>International Conference on Wireless and Mobile Computing, Networking and Communications (</a:t>
            </a:r>
            <a:r>
              <a:rPr lang="en-US" altLang="zh-CN" sz="1200" dirty="0" err="1"/>
              <a:t>WiMob</a:t>
            </a:r>
            <a:r>
              <a:rPr lang="en-US" altLang="zh-CN" sz="1200" dirty="0"/>
              <a:t>) 2021 Oct 11 (pp. 86-89</a:t>
            </a:r>
            <a:r>
              <a:rPr lang="en-US" altLang="zh-CN" sz="1200"/>
              <a:t>). </a:t>
            </a:r>
            <a:endParaRPr lang="en-US" altLang="zh-CN" sz="1200" dirty="0"/>
          </a:p>
          <a:p>
            <a:endParaRPr lang="zh-CN" altLang="en-US" sz="1200" dirty="0"/>
          </a:p>
          <a:p>
            <a:endParaRPr lang="en-US" altLang="zh-CN" sz="20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r>
              <a:rPr lang="en-US" altLang="zh-CN" dirty="0" smtClean="0"/>
              <a:t>Feb </a:t>
            </a:r>
            <a:r>
              <a:rPr lang="en-US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265764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algn="just"/>
            <a:r>
              <a:rPr lang="en-US" altLang="zh-CN" sz="2000" dirty="0" smtClean="0"/>
              <a:t>In the January WNG meeting, we initiated a discussion for next generation beyond 802.11be together with other individuals [1][2][3][4]</a:t>
            </a:r>
          </a:p>
          <a:p>
            <a:pPr lvl="1"/>
            <a:r>
              <a:rPr lang="en-US" altLang="zh-CN" sz="1800" kern="1200" dirty="0" smtClean="0">
                <a:ea typeface="宋体" panose="02010600030101010101" pitchFamily="2" charset="-122"/>
                <a:cs typeface="+mn-cs"/>
              </a:rPr>
              <a:t>Provide </a:t>
            </a:r>
            <a:r>
              <a:rPr lang="en-US" altLang="zh-CN" sz="1800" kern="1200" dirty="0">
                <a:ea typeface="宋体" panose="02010600030101010101" pitchFamily="2" charset="-122"/>
                <a:cs typeface="+mn-cs"/>
              </a:rPr>
              <a:t>high level requirements for next generation </a:t>
            </a:r>
          </a:p>
          <a:p>
            <a:pPr lvl="1"/>
            <a:r>
              <a:rPr lang="en-US" altLang="zh-CN" sz="1800" kern="1200" dirty="0" smtClean="0">
                <a:ea typeface="宋体" panose="02010600030101010101" pitchFamily="2" charset="-122"/>
                <a:cs typeface="+mn-cs"/>
              </a:rPr>
              <a:t>Propose to form </a:t>
            </a:r>
            <a:r>
              <a:rPr lang="en-US" altLang="zh-CN" sz="1800" kern="1200" dirty="0">
                <a:ea typeface="宋体" panose="02010600030101010101" pitchFamily="2" charset="-122"/>
                <a:cs typeface="+mn-cs"/>
              </a:rPr>
              <a:t>a TIG/SG for next generation </a:t>
            </a:r>
            <a:r>
              <a:rPr lang="en-US" altLang="zh-CN" sz="1800" kern="1200" dirty="0" smtClean="0">
                <a:ea typeface="宋体" panose="02010600030101010101" pitchFamily="2" charset="-122"/>
                <a:cs typeface="+mn-cs"/>
              </a:rPr>
              <a:t>in </a:t>
            </a:r>
            <a:r>
              <a:rPr lang="en-US" altLang="zh-CN" sz="1800" kern="1200" dirty="0">
                <a:ea typeface="宋体" panose="02010600030101010101" pitchFamily="2" charset="-122"/>
                <a:cs typeface="+mn-cs"/>
              </a:rPr>
              <a:t>2022</a:t>
            </a:r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601208"/>
              </p:ext>
            </p:extLst>
          </p:nvPr>
        </p:nvGraphicFramePr>
        <p:xfrm>
          <a:off x="517031" y="3657601"/>
          <a:ext cx="8077201" cy="2423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3317"/>
                <a:gridCol w="1858471"/>
                <a:gridCol w="1858471"/>
                <a:gridCol w="1858471"/>
                <a:gridCol w="1858471"/>
              </a:tblGrid>
              <a:tr h="351138"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22/0030r1[1]</a:t>
                      </a:r>
                      <a:endParaRPr lang="zh-CN" altLang="en-US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22/0032r0[2]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22/0046r1[3]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22/0059r0</a:t>
                      </a:r>
                      <a:r>
                        <a:rPr lang="en-US" altLang="zh-CN" sz="1400" baseline="0" dirty="0" smtClean="0"/>
                        <a:t> [4]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01106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</a:rPr>
                        <a:t>Requirements</a:t>
                      </a:r>
                      <a:endParaRPr lang="zh-CN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Hundred gigabit throughput (new spectrum requirement)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Low latency improvement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Full Wi-Fi coverage (including roaming and mesh)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Intelligent/Capable of Machine Learning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Throughput (&gt;2x 11be)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Latenc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                                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(&lt; 1 </a:t>
                      </a:r>
                      <a:r>
                        <a:rPr lang="en-US" altLang="zh-CN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possibly &lt; 0.1 </a:t>
                      </a:r>
                      <a:r>
                        <a:rPr lang="en-US" altLang="zh-CN" sz="1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System efficiency 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Power consumption 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Better 6GHz spectrum usage </a:t>
                      </a:r>
                      <a:endParaRPr lang="zh-CN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Increased throughput (10Gbps on client with 2 SS</a:t>
                      </a:r>
                      <a:r>
                        <a:rPr lang="en-US" altLang="zh-CN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requiring new spectrum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Deterministic operation and reduced latency (better than 0.1ms)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Improved mobility</a:t>
                      </a:r>
                    </a:p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CN" sz="1000" dirty="0" smtClean="0"/>
                        <a:t>Improved coordination of P2P traffic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endParaRPr lang="en-US" altLang="zh-CN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Increase reliability of Wi-Fi connectivity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Reduce latency for critical applications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Enhance manageability of Wi-Fi networks</a:t>
                      </a:r>
                    </a:p>
                    <a:p>
                      <a:pPr marL="179388" indent="-179388" algn="l" defTabSz="914400" rtl="0" eaLnBrk="1" latinLnBrk="0" hangingPunct="1">
                        <a:buAutoNum type="arabicPeriod"/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Reduce device level power consumption </a:t>
                      </a:r>
                    </a:p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Enhance device roaming Experience</a:t>
                      </a:r>
                    </a:p>
                    <a:p>
                      <a:pPr marL="179388" marR="0" lvl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CN" sz="1000" dirty="0" smtClean="0"/>
                        <a:t>Improve performance in spectrum congested environments</a:t>
                      </a:r>
                      <a:endParaRPr lang="en-US" altLang="zh-CN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97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Background (2)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algn="just"/>
            <a:r>
              <a:rPr lang="en-US" altLang="zh-CN" sz="2000" dirty="0" smtClean="0"/>
              <a:t>An observation during the discussion in the January WNG meeting is about the lack of new spectrum (e.g., 6 GHz) in some geographic markets.   </a:t>
            </a:r>
          </a:p>
          <a:p>
            <a:endParaRPr lang="en-US" altLang="zh-CN" sz="2000" dirty="0">
              <a:solidFill>
                <a:srgbClr val="7030A0"/>
              </a:solidFill>
            </a:endParaRPr>
          </a:p>
          <a:p>
            <a:pPr algn="just"/>
            <a:r>
              <a:rPr lang="en-US" altLang="zh-CN" sz="2000" dirty="0" err="1" smtClean="0"/>
              <a:t>Mmwave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was proposed to be taken into account together with sub 7 GHz in [1] [3] so that one device can operate on more bands, which to some extent is aligned with [4] on the spectrum related issue.</a:t>
            </a:r>
          </a:p>
          <a:p>
            <a:pPr algn="just"/>
            <a:endParaRPr lang="en-US" altLang="zh-CN" sz="2000" dirty="0" smtClean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3005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Background (3)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Another observation from the discussion is the possible use cases for beyond 11be, which is the focus of this contribution.</a:t>
            </a:r>
          </a:p>
          <a:p>
            <a:pPr marL="0" indent="0">
              <a:buNone/>
            </a:pPr>
            <a:endParaRPr lang="en-US" altLang="zh-CN" sz="2000" dirty="0"/>
          </a:p>
          <a:p>
            <a:pPr algn="just"/>
            <a:r>
              <a:rPr lang="en-US" altLang="zh-CN" sz="2000" dirty="0" smtClean="0"/>
              <a:t>In this contribution, we focus on two possible areas from our previous submission [1]: </a:t>
            </a:r>
          </a:p>
          <a:p>
            <a:pPr lvl="1"/>
            <a:r>
              <a:rPr lang="en-US" altLang="zh-CN" kern="1200" dirty="0" smtClean="0">
                <a:ea typeface="宋体" panose="02010600030101010101" pitchFamily="2" charset="-122"/>
                <a:cs typeface="+mn-cs"/>
              </a:rPr>
              <a:t>Use cases that would benefit from AI</a:t>
            </a:r>
          </a:p>
          <a:p>
            <a:pPr lvl="1"/>
            <a:r>
              <a:rPr lang="en-US" altLang="zh-CN" kern="1200" dirty="0" smtClean="0">
                <a:ea typeface="宋体" panose="02010600030101010101" pitchFamily="2" charset="-122"/>
                <a:cs typeface="+mn-cs"/>
              </a:rPr>
              <a:t>Latency related use cases</a:t>
            </a:r>
            <a:endParaRPr lang="en-US" altLang="zh-CN" kern="1200" dirty="0">
              <a:ea typeface="宋体" panose="02010600030101010101" pitchFamily="2" charset="-122"/>
              <a:cs typeface="+mn-cs"/>
            </a:endParaRPr>
          </a:p>
          <a:p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1002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Use cases that would benefit from AI (1)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 smtClean="0"/>
              <a:t>As discussed in [1], our Wi-Fi community is currently developing and deploying many new exciting technologies (e.g., multi-user transmission, multi-link operation) that, on the other hand, increases the complexity.</a:t>
            </a:r>
          </a:p>
          <a:p>
            <a:pPr algn="just"/>
            <a:endParaRPr lang="en-US" altLang="zh-CN" sz="2000" dirty="0" smtClean="0">
              <a:solidFill>
                <a:srgbClr val="7030A0"/>
              </a:solidFill>
            </a:endParaRPr>
          </a:p>
          <a:p>
            <a:pPr algn="just"/>
            <a:r>
              <a:rPr lang="en-US" altLang="zh-CN" sz="2000" dirty="0" smtClean="0"/>
              <a:t>Dependencies between the system parameters and their joint optimization usually have a non-linear impact on network performance.  Many of these non-linear impacts cannot be easily modeled and optimized </a:t>
            </a:r>
            <a:r>
              <a:rPr lang="en-US" altLang="zh-CN" sz="2000" smtClean="0"/>
              <a:t>without ML </a:t>
            </a:r>
            <a:r>
              <a:rPr lang="en-US" altLang="zh-CN" sz="2000" dirty="0" smtClean="0"/>
              <a:t>(machine learning).</a:t>
            </a:r>
          </a:p>
          <a:p>
            <a:pPr marL="0" indent="0" algn="just">
              <a:buNone/>
            </a:pPr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8662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Use cases that would benefit from AI (2)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 smtClean="0"/>
              <a:t>Taking </a:t>
            </a:r>
            <a:r>
              <a:rPr lang="en-US" altLang="zh-CN" sz="2000" dirty="0"/>
              <a:t>the channel access </a:t>
            </a:r>
            <a:r>
              <a:rPr lang="en-US" altLang="zh-CN" sz="2000" dirty="0" smtClean="0"/>
              <a:t>as an example, the </a:t>
            </a:r>
            <a:r>
              <a:rPr lang="en-US" altLang="zh-CN" sz="2000" dirty="0"/>
              <a:t>intrinsic random deferment feature of CSMA/CA </a:t>
            </a:r>
          </a:p>
          <a:p>
            <a:pPr lvl="1" algn="just">
              <a:lnSpc>
                <a:spcPct val="90000"/>
              </a:lnSpc>
            </a:pPr>
            <a:r>
              <a:rPr lang="en-US" altLang="zh-CN" sz="1800" kern="1200" dirty="0">
                <a:ea typeface="宋体" panose="02010600030101010101" pitchFamily="2" charset="-122"/>
              </a:rPr>
              <a:t>makes it upper-bounded by a relative low MAC </a:t>
            </a:r>
            <a:r>
              <a:rPr lang="en-US" altLang="zh-CN" sz="1800" kern="1200" dirty="0" smtClean="0">
                <a:ea typeface="宋体" panose="02010600030101010101" pitchFamily="2" charset="-122"/>
              </a:rPr>
              <a:t>efficiency [5]</a:t>
            </a:r>
            <a:endParaRPr lang="en-US" altLang="zh-CN" sz="1800" kern="1200" dirty="0">
              <a:ea typeface="宋体" panose="02010600030101010101" pitchFamily="2" charset="-122"/>
            </a:endParaRPr>
          </a:p>
          <a:p>
            <a:pPr lvl="1" algn="just">
              <a:lnSpc>
                <a:spcPct val="90000"/>
              </a:lnSpc>
            </a:pPr>
            <a:r>
              <a:rPr lang="en-US" altLang="zh-CN" sz="1800" kern="1200" dirty="0">
                <a:ea typeface="宋体" panose="02010600030101010101" pitchFamily="2" charset="-122"/>
              </a:rPr>
              <a:t>suffers from </a:t>
            </a:r>
            <a:r>
              <a:rPr lang="en-US" altLang="zh-CN" sz="1800" kern="1200" dirty="0" smtClean="0">
                <a:ea typeface="宋体" panose="02010600030101010101" pitchFamily="2" charset="-122"/>
              </a:rPr>
              <a:t>fairness </a:t>
            </a:r>
            <a:r>
              <a:rPr lang="en-US" altLang="zh-CN" sz="1800" kern="1200" dirty="0">
                <a:ea typeface="宋体" panose="02010600030101010101" pitchFamily="2" charset="-122"/>
              </a:rPr>
              <a:t>and latency issues in many realistic scenarios</a:t>
            </a:r>
          </a:p>
          <a:p>
            <a:pPr marL="0" indent="0" algn="just">
              <a:buNone/>
            </a:pPr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6947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Use cases that would benefit from AI (3)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914400"/>
          </a:xfrm>
        </p:spPr>
        <p:txBody>
          <a:bodyPr/>
          <a:lstStyle/>
          <a:p>
            <a:pPr algn="just"/>
            <a:r>
              <a:rPr lang="en-US" altLang="zh-CN" sz="2000" dirty="0" smtClean="0"/>
              <a:t>AI is also getting attention in other SDOs, for example, 3GPP [6]</a:t>
            </a:r>
            <a:endParaRPr lang="en-US" altLang="zh-CN" sz="2000" dirty="0"/>
          </a:p>
          <a:p>
            <a:pPr marL="0" indent="0" algn="just">
              <a:buNone/>
            </a:pPr>
            <a:endParaRPr lang="en-US" altLang="zh-CN" sz="2000" dirty="0" smtClean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91270" cy="276999"/>
          </a:xfrm>
        </p:spPr>
        <p:txBody>
          <a:bodyPr/>
          <a:lstStyle/>
          <a:p>
            <a:r>
              <a:rPr lang="en-US" altLang="zh-CN" dirty="0" smtClean="0"/>
              <a:t>Feb 2022</a:t>
            </a:r>
            <a:endParaRPr lang="en-US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573448"/>
              </p:ext>
            </p:extLst>
          </p:nvPr>
        </p:nvGraphicFramePr>
        <p:xfrm>
          <a:off x="1105972" y="2484120"/>
          <a:ext cx="7437954" cy="361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8977"/>
                <a:gridCol w="3718977"/>
              </a:tblGrid>
              <a:tr h="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Delay insensitive use cases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Delay sensitive use cases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Multi-RAT (including mobility, load balancing, RAT selection, PCI selection ,</a:t>
                      </a:r>
                      <a:r>
                        <a:rPr lang="en-US" sz="1100" kern="1200" dirty="0" err="1">
                          <a:effectLst/>
                        </a:rPr>
                        <a:t>etc</a:t>
                      </a:r>
                      <a:r>
                        <a:rPr lang="en-US" sz="1100" kern="1200" dirty="0">
                          <a:effectLst/>
                        </a:rPr>
                        <a:t>)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Massive MIMO beamforming optimization (flexible and configurable beam pattern)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effectLst/>
                        </a:rPr>
                        <a:t>QoS</a:t>
                      </a:r>
                      <a:r>
                        <a:rPr lang="en-US" sz="1100" kern="1200" dirty="0">
                          <a:effectLst/>
                        </a:rPr>
                        <a:t> based </a:t>
                      </a:r>
                      <a:r>
                        <a:rPr lang="en-US" sz="1100" kern="1200" dirty="0" smtClean="0">
                          <a:effectLst/>
                        </a:rPr>
                        <a:t>resource optimization </a:t>
                      </a:r>
                      <a:r>
                        <a:rPr lang="en-US" sz="1100" kern="1200" dirty="0">
                          <a:effectLst/>
                        </a:rPr>
                        <a:t>(at RAN level to fulfill SLS)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Channel </a:t>
                      </a:r>
                      <a:r>
                        <a:rPr lang="en-US" altLang="zh-CN" sz="1100" kern="1200" dirty="0" smtClean="0">
                          <a:effectLst/>
                        </a:rPr>
                        <a:t>e</a:t>
                      </a:r>
                      <a:r>
                        <a:rPr lang="en-US" sz="1100" kern="1200" dirty="0" smtClean="0">
                          <a:effectLst/>
                        </a:rPr>
                        <a:t>stimation </a:t>
                      </a:r>
                      <a:r>
                        <a:rPr lang="en-US" sz="1100" kern="1200" dirty="0">
                          <a:effectLst/>
                        </a:rPr>
                        <a:t>and channel modelling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effectLst/>
                        </a:rPr>
                        <a:t>QoE</a:t>
                      </a:r>
                      <a:r>
                        <a:rPr lang="en-US" sz="1100" kern="1200" dirty="0">
                          <a:effectLst/>
                        </a:rPr>
                        <a:t> optimization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Link </a:t>
                      </a:r>
                      <a:r>
                        <a:rPr lang="en-US" sz="1100" kern="1200" dirty="0" smtClean="0">
                          <a:effectLst/>
                        </a:rPr>
                        <a:t>adaptation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Traffic steering (guide carrier/band/access preference at per-UE or group of UE granularity)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Beam selection (quick beam selection based on location, </a:t>
                      </a:r>
                      <a:r>
                        <a:rPr lang="en-US" sz="1100" dirty="0" smtClean="0">
                          <a:effectLst/>
                        </a:rPr>
                        <a:t>etc.)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Long-term traffic forecasting and classification – can be used in multiple cases, such as flow control, RACH, load balance, </a:t>
                      </a:r>
                      <a:r>
                        <a:rPr lang="en-US" sz="1100" kern="1200" dirty="0" err="1">
                          <a:effectLst/>
                        </a:rPr>
                        <a:t>etc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Massive MIMO MAC scheduling (user selection and resource allocation)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BS and UE </a:t>
                      </a:r>
                      <a:r>
                        <a:rPr lang="en-US" sz="1100" kern="1200" dirty="0" smtClean="0">
                          <a:effectLst/>
                        </a:rPr>
                        <a:t>energy </a:t>
                      </a:r>
                      <a:r>
                        <a:rPr lang="en-US" sz="1100" kern="1200" dirty="0">
                          <a:effectLst/>
                        </a:rPr>
                        <a:t>optimization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CSI </a:t>
                      </a:r>
                      <a:r>
                        <a:rPr lang="en-US" sz="1100" dirty="0" smtClean="0">
                          <a:effectLst/>
                        </a:rPr>
                        <a:t>compression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IAB topology adaption (congestion and RLF prediction, load balance, etc)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MIMO </a:t>
                      </a:r>
                      <a:r>
                        <a:rPr lang="en-US" sz="1100" dirty="0" smtClean="0">
                          <a:effectLst/>
                        </a:rPr>
                        <a:t>detection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Flow control (traffic and UE access prediction)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 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Handover 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 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100" kern="1200">
                          <a:effectLst/>
                        </a:rPr>
                        <a:t>Positioning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 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900"/>
                        </a:spcAft>
                      </a:pPr>
                      <a:r>
                        <a:rPr lang="en-US" sz="1100" dirty="0">
                          <a:effectLst/>
                        </a:rPr>
                        <a:t>RRM resource ICIC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90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25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Use cases that would benefit from AI (4)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dirty="0" smtClean="0"/>
              <a:t>The following areas that would benefit from AI are identified for next generation beyond 11be: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sz="20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Feb 2022</a:t>
            </a:r>
            <a:endParaRPr lang="en-US" altLang="zh-CN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798683"/>
              </p:ext>
            </p:extLst>
          </p:nvPr>
        </p:nvGraphicFramePr>
        <p:xfrm>
          <a:off x="1143000" y="2743200"/>
          <a:ext cx="7239000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3619500"/>
              </a:tblGrid>
              <a:tr h="365760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effectLst/>
                        </a:rPr>
                        <a:t>Delay insensitive use cases</a:t>
                      </a:r>
                      <a:endParaRPr lang="zh-CN" sz="15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1500" kern="1200">
                          <a:effectLst/>
                        </a:rPr>
                        <a:t>Delay sensitive use cases</a:t>
                      </a:r>
                      <a:endParaRPr lang="zh-CN" sz="15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altLang="zh-CN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Enhanced handover/mobility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Distributed channel access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Multi-RU/channel allocation</a:t>
                      </a:r>
                    </a:p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(preamble puncture,</a:t>
                      </a:r>
                      <a:r>
                        <a:rPr lang="en-US" sz="15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channel bonding, </a:t>
                      </a:r>
                    </a:p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5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channel assignment</a:t>
                      </a: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effectLst/>
                        </a:rPr>
                        <a:t>Channel </a:t>
                      </a: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estimation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Latency</a:t>
                      </a:r>
                      <a:r>
                        <a:rPr lang="en-US" sz="1500" kern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en-US" sz="1500" kern="12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Qo</a:t>
                      </a:r>
                      <a:r>
                        <a:rPr lang="en-US" altLang="zh-CN" sz="1500" kern="12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S</a:t>
                      </a: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500" kern="1200" dirty="0">
                          <a:solidFill>
                            <a:schemeClr val="tx1"/>
                          </a:solidFill>
                          <a:effectLst/>
                        </a:rPr>
                        <a:t>optimization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altLang="zh-CN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Link </a:t>
                      </a: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adaptation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effectLst/>
                        </a:rPr>
                        <a:t>Traffic </a:t>
                      </a:r>
                      <a:r>
                        <a:rPr lang="en-US" altLang="zh-CN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prediction 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Beam 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</a:rPr>
                        <a:t>management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altLang="zh-CN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Device level power consumption 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</a:rPr>
                        <a:t>MU-MIMO 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MAC scheduling </a:t>
                      </a:r>
                      <a:endParaRPr lang="en-US" sz="15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user selection and resource allocation)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effectLst/>
                        </a:rPr>
                        <a:t>Spatial reuse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CSI 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</a:rPr>
                        <a:t>compression and feedback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  <a:tr h="365760">
                <a:tc>
                  <a:txBody>
                    <a:bodyPr/>
                    <a:lstStyle/>
                    <a:p>
                      <a:pPr marL="88265" algn="l" hangingPunct="0">
                        <a:spcAft>
                          <a:spcPts val="0"/>
                        </a:spcAft>
                      </a:pP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  <a:effectLst/>
                        </a:rPr>
                        <a:t>MIMO </a:t>
                      </a:r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</a:rPr>
                        <a:t>detection</a:t>
                      </a:r>
                      <a:endParaRPr lang="zh-CN" sz="15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43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AI-enabled use </a:t>
            </a:r>
            <a:r>
              <a:rPr lang="en-US" altLang="zh-CN" dirty="0" smtClean="0"/>
              <a:t>cases </a:t>
            </a:r>
            <a:r>
              <a:rPr lang="en-US" altLang="zh-CN" dirty="0" smtClean="0">
                <a:solidFill>
                  <a:schemeClr val="tx1"/>
                </a:solidFill>
              </a:rPr>
              <a:t>(1)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Times New Roman" panose="02020603050405020304" pitchFamily="18" charset="0"/>
              <a:buChar char="•"/>
            </a:pPr>
            <a:r>
              <a:rPr lang="en-US" altLang="zh-CN" sz="2000" dirty="0"/>
              <a:t>Use case 1: </a:t>
            </a:r>
            <a:r>
              <a:rPr lang="en-US" altLang="zh-CN" sz="2000" dirty="0" smtClean="0"/>
              <a:t>Channel Access [7] </a:t>
            </a:r>
            <a:endParaRPr lang="zh-CN" altLang="zh-CN" sz="2000" dirty="0"/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Justification: Reduce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access delay and jitter to further improve channel efficiency</a:t>
            </a:r>
            <a:endParaRPr lang="zh-CN" altLang="zh-CN" sz="1600" kern="1200" dirty="0">
              <a:ea typeface="宋体" panose="02010600030101010101" pitchFamily="2" charset="-122"/>
              <a:cs typeface="+mn-cs"/>
            </a:endParaRP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Input: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historical carrier sensing results, historical transmission results, the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time duration since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last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successful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transmission, PER, etc.</a:t>
            </a:r>
            <a:endParaRPr lang="zh-CN" altLang="zh-CN" sz="1600" kern="1200" dirty="0">
              <a:ea typeface="宋体" panose="02010600030101010101" pitchFamily="2" charset="-122"/>
              <a:cs typeface="+mn-cs"/>
            </a:endParaRP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Output: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channel access decision (e.g., whether to transmit </a:t>
            </a: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PPDU or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not, transmission packet length)</a:t>
            </a:r>
            <a:endParaRPr lang="zh-CN" altLang="zh-CN" sz="1600" kern="1200" dirty="0">
              <a:ea typeface="宋体" panose="02010600030101010101" pitchFamily="2" charset="-122"/>
              <a:cs typeface="+mn-cs"/>
            </a:endParaRP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ea typeface="宋体" panose="02010600030101010101" pitchFamily="2" charset="-122"/>
                <a:cs typeface="+mn-cs"/>
              </a:rPr>
              <a:t>Potential ML algorithm: supervised learning, reinforcement </a:t>
            </a:r>
            <a:r>
              <a:rPr lang="en-US" altLang="zh-CN" sz="1600" kern="1200" dirty="0" smtClean="0">
                <a:ea typeface="宋体" panose="02010600030101010101" pitchFamily="2" charset="-122"/>
                <a:cs typeface="+mn-cs"/>
              </a:rPr>
              <a:t>learning</a:t>
            </a:r>
          </a:p>
          <a:p>
            <a:pPr lvl="1">
              <a:lnSpc>
                <a:spcPct val="90000"/>
              </a:lnSpc>
            </a:pPr>
            <a:endParaRPr lang="en-US" altLang="zh-CN" sz="2000" dirty="0">
              <a:solidFill>
                <a:srgbClr val="000000"/>
              </a:solidFill>
            </a:endParaRPr>
          </a:p>
          <a:p>
            <a:pPr>
              <a:buFont typeface="Times New Roman" panose="02020603050405020304" pitchFamily="18" charset="0"/>
              <a:buChar char="•"/>
            </a:pPr>
            <a:r>
              <a:rPr lang="en-US" altLang="zh-CN" sz="2000" dirty="0">
                <a:solidFill>
                  <a:srgbClr val="000000"/>
                </a:solidFill>
              </a:rPr>
              <a:t>Use case 2: User selection for MU-MIMO </a:t>
            </a:r>
            <a:r>
              <a:rPr lang="en-US" altLang="zh-CN" sz="2000" dirty="0" smtClean="0">
                <a:solidFill>
                  <a:srgbClr val="000000"/>
                </a:solidFill>
              </a:rPr>
              <a:t>scheduling </a:t>
            </a:r>
            <a:r>
              <a:rPr lang="en-US" altLang="zh-CN" sz="2000" dirty="0" smtClean="0"/>
              <a:t>[8]</a:t>
            </a:r>
            <a:r>
              <a:rPr lang="en-US" altLang="zh-CN" sz="2000" dirty="0" smtClean="0">
                <a:solidFill>
                  <a:srgbClr val="FF0000"/>
                </a:solidFill>
              </a:rPr>
              <a:t> </a:t>
            </a:r>
            <a:endParaRPr lang="zh-CN" altLang="zh-CN" sz="2000" dirty="0">
              <a:solidFill>
                <a:srgbClr val="0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solidFill>
                  <a:srgbClr val="000000"/>
                </a:solidFill>
                <a:ea typeface="宋体" panose="02010600030101010101" pitchFamily="2" charset="-122"/>
                <a:cs typeface="+mn-cs"/>
              </a:rPr>
              <a:t>Justification: reduce complexity (considering correlation and interference between users) in real-time user selection</a:t>
            </a:r>
            <a:endParaRPr lang="zh-CN" altLang="zh-CN" sz="1600" kern="1200" dirty="0">
              <a:solidFill>
                <a:srgbClr val="000000"/>
              </a:solidFill>
              <a:ea typeface="宋体" panose="02010600030101010101" pitchFamily="2" charset="-122"/>
              <a:cs typeface="+mn-cs"/>
            </a:endParaRP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solidFill>
                  <a:srgbClr val="000000"/>
                </a:solidFill>
                <a:ea typeface="宋体" panose="02010600030101010101" pitchFamily="2" charset="-122"/>
                <a:cs typeface="+mn-cs"/>
              </a:rPr>
              <a:t>Input: historical channel matrix, throughput, reported CQI, </a:t>
            </a:r>
            <a:r>
              <a:rPr lang="en-US" altLang="zh-CN" sz="1600" kern="1200" dirty="0" err="1">
                <a:solidFill>
                  <a:srgbClr val="000000"/>
                </a:solidFill>
                <a:ea typeface="宋体" panose="02010600030101010101" pitchFamily="2" charset="-122"/>
              </a:rPr>
              <a:t>QoS</a:t>
            </a:r>
            <a:r>
              <a:rPr lang="en-US" altLang="zh-CN" sz="1600" kern="1200" dirty="0">
                <a:solidFill>
                  <a:srgbClr val="000000"/>
                </a:solidFill>
                <a:ea typeface="宋体" panose="02010600030101010101" pitchFamily="2" charset="-122"/>
              </a:rPr>
              <a:t> traffic statistics (latency, packet loss rate), </a:t>
            </a:r>
            <a:r>
              <a:rPr lang="en-US" altLang="zh-CN" sz="1600" kern="1200" dirty="0">
                <a:solidFill>
                  <a:srgbClr val="000000"/>
                </a:solidFill>
                <a:ea typeface="宋体" panose="02010600030101010101" pitchFamily="2" charset="-122"/>
                <a:cs typeface="+mn-cs"/>
              </a:rPr>
              <a:t>etc.</a:t>
            </a:r>
            <a:endParaRPr lang="zh-CN" altLang="zh-CN" sz="1600" kern="1200" dirty="0">
              <a:solidFill>
                <a:srgbClr val="000000"/>
              </a:solidFill>
              <a:ea typeface="宋体" panose="02010600030101010101" pitchFamily="2" charset="-122"/>
              <a:cs typeface="+mn-cs"/>
            </a:endParaRP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solidFill>
                  <a:srgbClr val="000000"/>
                </a:solidFill>
                <a:ea typeface="宋体" panose="02010600030101010101" pitchFamily="2" charset="-122"/>
                <a:cs typeface="+mn-cs"/>
              </a:rPr>
              <a:t>Output: predicted </a:t>
            </a:r>
            <a:r>
              <a:rPr lang="en-US" altLang="zh-CN" sz="1600" kern="1200" dirty="0" smtClean="0">
                <a:solidFill>
                  <a:srgbClr val="000000"/>
                </a:solidFill>
                <a:ea typeface="宋体" panose="02010600030101010101" pitchFamily="2" charset="-122"/>
                <a:cs typeface="+mn-cs"/>
              </a:rPr>
              <a:t>MCS, </a:t>
            </a:r>
            <a:r>
              <a:rPr lang="en-US" altLang="zh-CN" sz="1600" kern="1200" dirty="0">
                <a:solidFill>
                  <a:srgbClr val="000000"/>
                </a:solidFill>
                <a:ea typeface="宋体" panose="02010600030101010101" pitchFamily="2" charset="-122"/>
                <a:cs typeface="+mn-cs"/>
              </a:rPr>
              <a:t>spatial streams to certain non-AP STA</a:t>
            </a:r>
          </a:p>
          <a:p>
            <a:pPr lvl="1">
              <a:lnSpc>
                <a:spcPct val="90000"/>
              </a:lnSpc>
            </a:pPr>
            <a:r>
              <a:rPr lang="en-US" altLang="zh-CN" sz="1600" kern="1200" dirty="0">
                <a:solidFill>
                  <a:srgbClr val="000000"/>
                </a:solidFill>
                <a:ea typeface="宋体" panose="02010600030101010101" pitchFamily="2" charset="-122"/>
                <a:cs typeface="+mn-cs"/>
              </a:rPr>
              <a:t>Potential ML algorithm: reinforcement learning</a:t>
            </a:r>
            <a:endParaRPr lang="zh-CN" altLang="zh-CN" sz="1600" kern="1200" dirty="0">
              <a:solidFill>
                <a:srgbClr val="000000"/>
              </a:solidFill>
              <a:ea typeface="宋体" panose="02010600030101010101" pitchFamily="2" charset="-122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Feb 2022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939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90632</TotalTime>
  <Words>1594</Words>
  <Application>Microsoft Office PowerPoint</Application>
  <PresentationFormat>全屏显示(4:3)</PresentationFormat>
  <Paragraphs>230</Paragraphs>
  <Slides>14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ＭＳ Ｐゴシック</vt:lpstr>
      <vt:lpstr>宋体</vt:lpstr>
      <vt:lpstr>Arial</vt:lpstr>
      <vt:lpstr>Times New Roman</vt:lpstr>
      <vt:lpstr>Wingdings</vt:lpstr>
      <vt:lpstr>802-11-Submission</vt:lpstr>
      <vt:lpstr>Document</vt:lpstr>
      <vt:lpstr>Looking ahead to next generation: follow-up</vt:lpstr>
      <vt:lpstr>Background (1)</vt:lpstr>
      <vt:lpstr>Background (2)</vt:lpstr>
      <vt:lpstr>Background (3)</vt:lpstr>
      <vt:lpstr>Use cases that would benefit from AI (1)</vt:lpstr>
      <vt:lpstr>Use cases that would benefit from AI (2)</vt:lpstr>
      <vt:lpstr>Use cases that would benefit from AI (3)</vt:lpstr>
      <vt:lpstr>Use cases that would benefit from AI (4)</vt:lpstr>
      <vt:lpstr>AI-enabled use cases (1)</vt:lpstr>
      <vt:lpstr>AI-enabled use cases (2)</vt:lpstr>
      <vt:lpstr>Latency related use cases</vt:lpstr>
      <vt:lpstr>Latency related use cases in industrial Wi-Fi</vt:lpstr>
      <vt:lpstr>Conclusion</vt:lpstr>
      <vt:lpstr>References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800</cp:revision>
  <cp:lastPrinted>1998-02-10T13:28:06Z</cp:lastPrinted>
  <dcterms:created xsi:type="dcterms:W3CDTF">2013-11-12T18:41:50Z</dcterms:created>
  <dcterms:modified xsi:type="dcterms:W3CDTF">2022-03-08T11:31:26Z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(3)2BM+v6ihMn0CaZ63T9/6qq7oEfccAbyAhP6Q2AnJNxu9Rmx++zBaQTd/ud96eWZcWEGps1r/
8onY2ifZ9XTsUsU9SmInNhPMKODwgZS1zJQU8IwNN/IhQhxbHEC2DijitAZBk6wkkUI/zBxn
uCZ/0QlXA+4KACLACKYOSOhpwjKy/EWFSJzz4gEQj5Nu5bMHp7yTLesFcbKnwNEEBXJRiaHL
cwMZgS+R1I1ar13x1h</vt:lpwstr>
  </property>
  <property fmtid="{D5CDD505-2E9C-101B-9397-08002B2CF9AE}" pid="4" name="_2015_ms_pID_7253431">
    <vt:lpwstr>CtBlLdUtncdhxBOztZCVaW1wH02p9+y7TQ6YfsVceBBpTuv0awcpQe
QNpByzktykkpYtRNrlCqPIRGob2Ug6/efViH3UBbS34zdbj6zj50UcETQJuI+RSHITQRv/U6
qrNH4TYhK0VP7X5n6qk65nPPJZl7Y/nQYHbyTYs0agi3/EkURG+ucd4CNtydE7LAhkX/btIr
YA/PPcb2CB6FknLMc975qM4yea0N/km+qCk1</vt:lpwstr>
  </property>
  <property fmtid="{D5CDD505-2E9C-101B-9397-08002B2CF9AE}" pid="5" name="_2015_ms_pID_7253432">
    <vt:lpwstr>2mdYeVZHnEpmmqVPJrNpcHg=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1645058969</vt:lpwstr>
  </property>
</Properties>
</file>