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47" r:id="rId2"/>
  </p:sldMasterIdLst>
  <p:notesMasterIdLst>
    <p:notesMasterId r:id="rId21"/>
  </p:notesMasterIdLst>
  <p:handoutMasterIdLst>
    <p:handoutMasterId r:id="rId22"/>
  </p:handoutMasterIdLst>
  <p:sldIdLst>
    <p:sldId id="283" r:id="rId3"/>
    <p:sldId id="403" r:id="rId4"/>
    <p:sldId id="404" r:id="rId5"/>
    <p:sldId id="410" r:id="rId6"/>
    <p:sldId id="412" r:id="rId7"/>
    <p:sldId id="418" r:id="rId8"/>
    <p:sldId id="406" r:id="rId9"/>
    <p:sldId id="405" r:id="rId10"/>
    <p:sldId id="407" r:id="rId11"/>
    <p:sldId id="408" r:id="rId12"/>
    <p:sldId id="419" r:id="rId13"/>
    <p:sldId id="420" r:id="rId14"/>
    <p:sldId id="421" r:id="rId15"/>
    <p:sldId id="414" r:id="rId16"/>
    <p:sldId id="422" r:id="rId17"/>
    <p:sldId id="423" r:id="rId18"/>
    <p:sldId id="416" r:id="rId19"/>
    <p:sldId id="417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4" autoAdjust="0"/>
    <p:restoredTop sz="94305" autoAdjust="0"/>
  </p:normalViewPr>
  <p:slideViewPr>
    <p:cSldViewPr>
      <p:cViewPr>
        <p:scale>
          <a:sx n="125" d="100"/>
          <a:sy n="125" d="100"/>
        </p:scale>
        <p:origin x="81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6" d="100"/>
          <a:sy n="156" d="100"/>
        </p:scale>
        <p:origin x="150" y="23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9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78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7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0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79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67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6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802.11-21/0457r0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2084-8DDC-44C3-B84B-FBE233D5F79B}" type="datetimeFigureOut">
              <a:rPr lang="ko-KR" altLang="en-US" smtClean="0"/>
              <a:t>2022-03-08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0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Trigger</a:t>
            </a:r>
            <a:r>
              <a:rPr lang="ko-KR" altLang="en-US" smtClean="0"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ea typeface="굴림" panose="020B0600000101010101" pitchFamily="50" charset="-127"/>
              </a:rPr>
              <a:t>frame for 11bf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2022-01-xx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/>
              <a:t>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Opt. 1: New Sensing Trigger frame variant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the sensing measurement, the multiple sensing measurement setup ID and measurement instance ID can be used. </a:t>
            </a:r>
          </a:p>
          <a:p>
            <a:pPr lvl="1"/>
            <a:r>
              <a:rPr lang="en-US" altLang="ko-KR" dirty="0" smtClean="0"/>
              <a:t>And, above IDs are only used in the sensing Trigger frame for the sensing measurement. </a:t>
            </a:r>
          </a:p>
          <a:p>
            <a:pPr lvl="2"/>
            <a:r>
              <a:rPr lang="en-US" altLang="ko-KR" dirty="0" smtClean="0"/>
              <a:t>If the measurement instance contains the both TF sounding phase and NDPA sounding phase, the equal IDs are used in both phases. </a:t>
            </a:r>
          </a:p>
          <a:p>
            <a:pPr lvl="1"/>
            <a:r>
              <a:rPr lang="en-US" altLang="ko-KR" dirty="0" smtClean="0"/>
              <a:t>So, for the indication of setup ID and instance ID, that information also can be included in </a:t>
            </a:r>
            <a:r>
              <a:rPr lang="en-US" altLang="ko-KR" dirty="0"/>
              <a:t>the Trigger Dependent Common Info </a:t>
            </a:r>
            <a:r>
              <a:rPr lang="en-US" altLang="ko-KR" dirty="0" smtClean="0"/>
              <a:t>field.</a:t>
            </a:r>
          </a:p>
          <a:p>
            <a:r>
              <a:rPr lang="en-US" altLang="ko-KR" dirty="0"/>
              <a:t>Trigger Dependent Common Info subfield format for the </a:t>
            </a:r>
            <a:r>
              <a:rPr lang="en-US" altLang="ko-KR" dirty="0" smtClean="0"/>
              <a:t>Sensing Trigger is configured as follows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5540261"/>
            <a:ext cx="5334000" cy="86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313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Opt.2: Reuse of Ranging Trigger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Sensing Trigger frame variant use the same value with </a:t>
            </a:r>
            <a:r>
              <a:rPr lang="en-US" altLang="ko-KR" dirty="0"/>
              <a:t>the Trigger Type </a:t>
            </a:r>
            <a:r>
              <a:rPr lang="en-US" altLang="ko-KR" dirty="0" smtClean="0"/>
              <a:t>subfield</a:t>
            </a:r>
          </a:p>
          <a:p>
            <a:pPr lvl="1"/>
            <a:r>
              <a:rPr lang="en-US" altLang="ko-KR" dirty="0"/>
              <a:t>Trigger Type subfield encoding </a:t>
            </a:r>
            <a:r>
              <a:rPr lang="en-US" altLang="ko-KR" dirty="0" smtClean="0"/>
              <a:t>for 11bf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We need to consider the signaling to indicate the Sensing Trigger frame variant due to the use of the same value of the Trigger Type subfield.	</a:t>
            </a:r>
          </a:p>
          <a:p>
            <a:pPr lvl="1"/>
            <a:r>
              <a:rPr lang="en-US" altLang="ko-KR" dirty="0" smtClean="0"/>
              <a:t>For that, it seems better to use 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 in the Ranging trigger frame variant.   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562100" y="2971800"/>
          <a:ext cx="56007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350"/>
                <a:gridCol w="2800350"/>
              </a:tblGrid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Trigger Type subfield value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Trigger frame variant</a:t>
                      </a:r>
                      <a:endParaRPr lang="ko-KR" altLang="en-US" sz="140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F0"/>
                          </a:solidFill>
                        </a:rPr>
                        <a:t>8</a:t>
                      </a:r>
                      <a:endParaRPr lang="ko-KR" altLang="en-US" sz="140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F0"/>
                          </a:solidFill>
                        </a:rPr>
                        <a:t>Ranging/</a:t>
                      </a:r>
                      <a:r>
                        <a:rPr lang="en-US" altLang="ko-KR" sz="1400" b="1" dirty="0" smtClean="0">
                          <a:solidFill>
                            <a:srgbClr val="00B0F0"/>
                          </a:solidFill>
                        </a:rPr>
                        <a:t>Sensing</a:t>
                      </a:r>
                      <a:endParaRPr lang="ko-KR" altLang="en-US" sz="1400" b="1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9-15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Reserved 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788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Opt.2: </a:t>
            </a:r>
            <a:r>
              <a:rPr lang="en-US" altLang="ko-KR" dirty="0"/>
              <a:t>Reuse of Ranging Trigger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 in the Sensing Trigger frame variant can be composed as follow.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The reserved bit (B4) is used to indicate the </a:t>
            </a:r>
            <a:r>
              <a:rPr lang="en-US" altLang="ko-KR" dirty="0" smtClean="0"/>
              <a:t>Sensing </a:t>
            </a:r>
            <a:r>
              <a:rPr lang="en-US" altLang="ko-KR" dirty="0"/>
              <a:t>Trigger frame variant. </a:t>
            </a:r>
          </a:p>
          <a:p>
            <a:pPr lvl="1"/>
            <a:r>
              <a:rPr lang="en-US" altLang="ko-KR" dirty="0"/>
              <a:t>If B4 is set to the sensing, the Token subfield can be rephrased to measurement setup ID. </a:t>
            </a:r>
          </a:p>
          <a:p>
            <a:pPr lvl="1"/>
            <a:r>
              <a:rPr lang="en-US" altLang="ko-KR" dirty="0" smtClean="0"/>
              <a:t>In addition, to signaling the measurement instance ID, the measurement instance ID subfield is added in the Trigger Dependent Common info field in the Sensing Trigger frame variant.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786" y="2514600"/>
            <a:ext cx="5921614" cy="1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113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Opt.2: </a:t>
            </a:r>
            <a:r>
              <a:rPr lang="en-US" altLang="ko-KR" dirty="0"/>
              <a:t>Reuse of Ranging Trigger frame variant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W</a:t>
            </a:r>
            <a:r>
              <a:rPr lang="en-US" altLang="ko-KR" dirty="0" smtClean="0"/>
              <a:t>e </a:t>
            </a:r>
            <a:r>
              <a:rPr lang="en-US" altLang="ko-KR" dirty="0"/>
              <a:t>can leverage the indication defined in 11az to indicate the various trigger frame </a:t>
            </a:r>
            <a:r>
              <a:rPr lang="en-US" altLang="ko-KR" dirty="0" err="1"/>
              <a:t>subvariants</a:t>
            </a:r>
            <a:r>
              <a:rPr lang="en-US" altLang="ko-KR" dirty="0"/>
              <a:t> that are used in the sensing measurement.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As shown in slide 12, the Sensing Trigger Subtype subfield in </a:t>
            </a:r>
            <a:r>
              <a:rPr lang="en-US" altLang="ko-KR" dirty="0"/>
              <a:t>the Trigger Dependent Common Info subfield </a:t>
            </a:r>
            <a:r>
              <a:rPr lang="en-US" altLang="ko-KR" dirty="0" smtClean="0"/>
              <a:t>is used. </a:t>
            </a:r>
          </a:p>
          <a:p>
            <a:pPr lvl="1"/>
            <a:r>
              <a:rPr lang="en-US" altLang="ko-KR" dirty="0" smtClean="0"/>
              <a:t>Also, </a:t>
            </a:r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value of the </a:t>
            </a:r>
            <a:r>
              <a:rPr lang="en-US" altLang="ko-KR" dirty="0" smtClean="0"/>
              <a:t>Sensing Trigger </a:t>
            </a:r>
            <a:r>
              <a:rPr lang="en-US" altLang="ko-KR" dirty="0"/>
              <a:t>Subtype subfield for the </a:t>
            </a:r>
            <a:r>
              <a:rPr lang="en-US" altLang="ko-KR" dirty="0" smtClean="0"/>
              <a:t>Sending </a:t>
            </a:r>
            <a:r>
              <a:rPr lang="en-US" altLang="ko-KR" dirty="0"/>
              <a:t>Trigger frame </a:t>
            </a:r>
            <a:r>
              <a:rPr lang="en-US" altLang="ko-KR" dirty="0" smtClean="0"/>
              <a:t>may </a:t>
            </a:r>
            <a:r>
              <a:rPr lang="en-US" altLang="ko-KR" dirty="0"/>
              <a:t>be encoded differently </a:t>
            </a:r>
            <a:r>
              <a:rPr lang="en-US" altLang="ko-KR" dirty="0" smtClean="0"/>
              <a:t>from11az.</a:t>
            </a:r>
          </a:p>
          <a:p>
            <a:pPr lvl="2"/>
            <a:r>
              <a:rPr lang="en-US" altLang="ko-KR" dirty="0" smtClean="0"/>
              <a:t>For example</a:t>
            </a:r>
            <a:r>
              <a:rPr lang="en-US" altLang="ko-KR" dirty="0"/>
              <a:t>, the Sensing Trigger Subtype </a:t>
            </a:r>
            <a:r>
              <a:rPr lang="en-US" altLang="ko-KR" dirty="0" smtClean="0"/>
              <a:t>is configured as follows.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Feb.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367537"/>
              </p:ext>
            </p:extLst>
          </p:nvPr>
        </p:nvGraphicFramePr>
        <p:xfrm>
          <a:off x="1809750" y="4495800"/>
          <a:ext cx="560070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350"/>
                <a:gridCol w="2800350"/>
              </a:tblGrid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Sensing Trigger Subtype subfield value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Sensing Trigger frame </a:t>
                      </a:r>
                      <a:r>
                        <a:rPr lang="en-US" altLang="ko-KR" sz="1400" dirty="0" err="1" smtClean="0"/>
                        <a:t>subvariant</a:t>
                      </a:r>
                      <a:endParaRPr lang="ko-KR" altLang="en-US" sz="140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Poll</a:t>
                      </a:r>
                      <a:endParaRPr lang="ko-KR" altLang="en-US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Sounding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Report</a:t>
                      </a:r>
                      <a:endParaRPr lang="ko-KR" alt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3~15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Reserved</a:t>
                      </a:r>
                      <a:r>
                        <a:rPr lang="en-US" altLang="ko-KR" sz="1400" baseline="0" dirty="0" smtClean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625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We reviewed the Trigger frame format defined in </a:t>
            </a:r>
            <a:r>
              <a:rPr lang="en-US" altLang="ko-KR" dirty="0" smtClean="0"/>
              <a:t>802.11ax and 11az. </a:t>
            </a:r>
            <a:endParaRPr lang="en-US" altLang="ko-KR" dirty="0"/>
          </a:p>
          <a:p>
            <a:r>
              <a:rPr lang="en-US" altLang="ko-KR" dirty="0" smtClean="0"/>
              <a:t>For the Sensing Trigger frame format, we considered the two options. </a:t>
            </a:r>
          </a:p>
          <a:p>
            <a:pPr lvl="1"/>
            <a:r>
              <a:rPr lang="en-US" altLang="ko-KR" dirty="0" smtClean="0"/>
              <a:t>Opt. 1 - newly </a:t>
            </a:r>
            <a:r>
              <a:rPr lang="en-US" altLang="ko-KR" dirty="0"/>
              <a:t>define the Sensing Trigger frame </a:t>
            </a:r>
            <a:r>
              <a:rPr lang="en-US" altLang="ko-KR" dirty="0" smtClean="0"/>
              <a:t>variant</a:t>
            </a:r>
          </a:p>
          <a:p>
            <a:pPr lvl="2"/>
            <a:r>
              <a:rPr lang="en-US" altLang="ko-KR" dirty="0" smtClean="0"/>
              <a:t>The Trigger </a:t>
            </a:r>
            <a:r>
              <a:rPr lang="en-US" altLang="ko-KR" dirty="0"/>
              <a:t>type subfield value of 9 </a:t>
            </a:r>
            <a:r>
              <a:rPr lang="en-US" altLang="ko-KR" dirty="0" smtClean="0"/>
              <a:t>is </a:t>
            </a:r>
            <a:r>
              <a:rPr lang="en-US" altLang="ko-KR" dirty="0"/>
              <a:t>used </a:t>
            </a:r>
          </a:p>
          <a:p>
            <a:pPr lvl="1"/>
            <a:r>
              <a:rPr lang="en-US" altLang="ko-KR" dirty="0"/>
              <a:t>Opt. 2 - </a:t>
            </a:r>
            <a:r>
              <a:rPr lang="en-US" altLang="ko-KR" dirty="0" smtClean="0"/>
              <a:t>reuse </a:t>
            </a:r>
            <a:r>
              <a:rPr lang="en-US" altLang="ko-KR" dirty="0"/>
              <a:t>the Ranging Trigger frame variant </a:t>
            </a:r>
            <a:endParaRPr lang="en-US" altLang="ko-KR" dirty="0" smtClean="0"/>
          </a:p>
          <a:p>
            <a:pPr lvl="2"/>
            <a:r>
              <a:rPr lang="en-US" altLang="ko-KR" dirty="0"/>
              <a:t>The </a:t>
            </a:r>
            <a:r>
              <a:rPr lang="en-US" altLang="ko-KR" dirty="0" smtClean="0"/>
              <a:t>same value(i.e., 8) </a:t>
            </a:r>
            <a:r>
              <a:rPr lang="en-US" altLang="ko-KR" dirty="0"/>
              <a:t>of the Trigger type subfield </a:t>
            </a:r>
            <a:r>
              <a:rPr lang="en-US" altLang="ko-KR" dirty="0" smtClean="0"/>
              <a:t>value for 11az </a:t>
            </a:r>
            <a:r>
              <a:rPr lang="en-US" altLang="ko-KR" dirty="0"/>
              <a:t>is </a:t>
            </a:r>
            <a:r>
              <a:rPr lang="en-US" altLang="ko-KR" dirty="0" smtClean="0"/>
              <a:t>used</a:t>
            </a:r>
          </a:p>
          <a:p>
            <a:pPr lvl="2"/>
            <a:r>
              <a:rPr lang="en-US" altLang="ko-KR" dirty="0" smtClean="0"/>
              <a:t>To indicate the Sensing Trigger frame, the Reserved bit (B4) in the </a:t>
            </a:r>
            <a:r>
              <a:rPr lang="en-US" altLang="ko-KR" dirty="0"/>
              <a:t>Trigger Dependent Common Info subfield in the </a:t>
            </a:r>
            <a:r>
              <a:rPr lang="en-US" altLang="ko-KR" dirty="0" smtClean="0"/>
              <a:t>Ranging Trigger </a:t>
            </a:r>
            <a:r>
              <a:rPr lang="en-US" altLang="ko-KR" dirty="0"/>
              <a:t>frame variant </a:t>
            </a:r>
            <a:r>
              <a:rPr lang="en-US" altLang="ko-KR" dirty="0" smtClean="0"/>
              <a:t>is used. 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Regardless of options, the proposed Trigger frame format for sensing has the following features.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 is </a:t>
            </a:r>
            <a:r>
              <a:rPr lang="en-US" altLang="ko-KR" dirty="0"/>
              <a:t>included in the sensing trigger </a:t>
            </a:r>
            <a:r>
              <a:rPr lang="en-US" altLang="ko-KR" dirty="0" smtClean="0"/>
              <a:t>frame.</a:t>
            </a:r>
          </a:p>
          <a:p>
            <a:pPr lvl="1"/>
            <a:r>
              <a:rPr lang="en-US" altLang="ko-KR" dirty="0" smtClean="0"/>
              <a:t>The Sensing Trigger Subtype </a:t>
            </a:r>
            <a:r>
              <a:rPr lang="en-US" altLang="ko-KR" dirty="0"/>
              <a:t>subfield </a:t>
            </a:r>
            <a:r>
              <a:rPr lang="en-US" altLang="ko-KR" dirty="0" smtClean="0"/>
              <a:t>included </a:t>
            </a:r>
            <a:r>
              <a:rPr lang="en-US" altLang="ko-KR" dirty="0"/>
              <a:t>in </a:t>
            </a:r>
            <a:r>
              <a:rPr lang="en-US" altLang="ko-KR" dirty="0" smtClean="0"/>
              <a:t>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 is used to </a:t>
            </a:r>
            <a:r>
              <a:rPr lang="en-US" altLang="ko-KR" dirty="0"/>
              <a:t>define the variants of </a:t>
            </a:r>
            <a:r>
              <a:rPr lang="en-US" altLang="ko-KR" dirty="0" smtClean="0"/>
              <a:t>the Sensing Trigger </a:t>
            </a:r>
            <a:r>
              <a:rPr lang="en-US" altLang="ko-KR" dirty="0"/>
              <a:t>frame defined in </a:t>
            </a:r>
            <a:r>
              <a:rPr lang="en-US" altLang="ko-KR" dirty="0" smtClean="0"/>
              <a:t>11bf.</a:t>
            </a:r>
          </a:p>
          <a:p>
            <a:pPr lvl="1"/>
            <a:r>
              <a:rPr lang="en-US" altLang="ko-KR" dirty="0" smtClean="0"/>
              <a:t>The sensing measurement setup ID and measurement instance ID are included in 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subfield. 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8384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to define the Sensing Trigger frame format? 	</a:t>
            </a:r>
          </a:p>
          <a:p>
            <a:pPr lvl="1"/>
            <a:r>
              <a:rPr lang="en-US" altLang="ko-KR" dirty="0" smtClean="0"/>
              <a:t>Opt. 1 </a:t>
            </a:r>
            <a:r>
              <a:rPr lang="en-US" altLang="ko-KR" dirty="0"/>
              <a:t>: </a:t>
            </a:r>
            <a:r>
              <a:rPr lang="en-US" altLang="ko-KR" dirty="0" smtClean="0"/>
              <a:t>Newly </a:t>
            </a:r>
            <a:r>
              <a:rPr lang="en-US" altLang="ko-KR" dirty="0"/>
              <a:t>define the Sensing Trigger frame </a:t>
            </a:r>
            <a:r>
              <a:rPr lang="en-US" altLang="ko-KR" dirty="0" smtClean="0"/>
              <a:t>variant</a:t>
            </a:r>
          </a:p>
          <a:p>
            <a:pPr lvl="2"/>
            <a:r>
              <a:rPr lang="en-US" altLang="ko-KR" dirty="0"/>
              <a:t>The Trigger type subfield value of 9 is used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Opt. </a:t>
            </a:r>
            <a:r>
              <a:rPr lang="en-US" altLang="ko-KR" dirty="0"/>
              <a:t>2 : Reuse of Ranging Trigger frame </a:t>
            </a:r>
            <a:r>
              <a:rPr lang="en-US" altLang="ko-KR" dirty="0" smtClean="0"/>
              <a:t>variant</a:t>
            </a:r>
          </a:p>
          <a:p>
            <a:pPr lvl="2"/>
            <a:r>
              <a:rPr lang="en-US" altLang="ko-KR" dirty="0"/>
              <a:t>The Trigger type subfield value of </a:t>
            </a:r>
            <a:r>
              <a:rPr lang="en-US" altLang="ko-KR" dirty="0" smtClean="0"/>
              <a:t>8 </a:t>
            </a:r>
            <a:r>
              <a:rPr lang="en-US" altLang="ko-KR" dirty="0"/>
              <a:t>is </a:t>
            </a:r>
            <a:r>
              <a:rPr lang="en-US" altLang="ko-KR" dirty="0" smtClean="0"/>
              <a:t>used, i.e., same as the Ranging Trigger frame.</a:t>
            </a:r>
          </a:p>
          <a:p>
            <a:pPr lvl="1"/>
            <a:r>
              <a:rPr lang="en-US" altLang="ko-KR" dirty="0" smtClean="0"/>
              <a:t>Abs.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2525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If majority is </a:t>
            </a:r>
            <a:r>
              <a:rPr lang="en-US" altLang="ko-KR" dirty="0" smtClean="0"/>
              <a:t>option1</a:t>
            </a:r>
          </a:p>
          <a:p>
            <a:r>
              <a:rPr lang="en-US" altLang="ko-KR" dirty="0"/>
              <a:t>Do you agree to add the </a:t>
            </a:r>
            <a:r>
              <a:rPr lang="en-US" altLang="ko-KR" dirty="0" smtClean="0"/>
              <a:t>following </a:t>
            </a:r>
            <a:r>
              <a:rPr lang="en-US" altLang="ko-KR" dirty="0"/>
              <a:t>to the 11bf SFD?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/>
              <a:t>single Trigger Type </a:t>
            </a:r>
            <a:r>
              <a:rPr lang="en-US" altLang="ko-KR" dirty="0" smtClean="0"/>
              <a:t>subfield </a:t>
            </a:r>
            <a:r>
              <a:rPr lang="en-US" altLang="ko-KR" dirty="0"/>
              <a:t>value is used to define the Sensing Trigger frame for the 11bf. </a:t>
            </a:r>
          </a:p>
          <a:p>
            <a:pPr lvl="2"/>
            <a:r>
              <a:rPr lang="en-US" altLang="ko-KR" dirty="0"/>
              <a:t>The Trigger type subfield value of 9 </a:t>
            </a:r>
            <a:r>
              <a:rPr lang="en-US" altLang="ko-KR" dirty="0" smtClean="0"/>
              <a:t>is </a:t>
            </a:r>
            <a:r>
              <a:rPr lang="en-US" altLang="ko-KR" dirty="0"/>
              <a:t>used </a:t>
            </a:r>
          </a:p>
          <a:p>
            <a:pPr lvl="1"/>
            <a:r>
              <a:rPr lang="en-US" altLang="ko-KR" dirty="0"/>
              <a:t>The Sensing </a:t>
            </a:r>
            <a:r>
              <a:rPr lang="en-US" altLang="ko-KR" dirty="0" smtClean="0"/>
              <a:t>Trigger </a:t>
            </a:r>
            <a:r>
              <a:rPr lang="en-US" altLang="ko-KR" dirty="0"/>
              <a:t>frame shall include the Trigger Dependent Common Info </a:t>
            </a:r>
            <a:r>
              <a:rPr lang="en-US" altLang="ko-KR" dirty="0" smtClean="0"/>
              <a:t>subfield</a:t>
            </a:r>
            <a:r>
              <a:rPr lang="en-US" altLang="ko-KR" dirty="0"/>
              <a:t>. </a:t>
            </a:r>
          </a:p>
          <a:p>
            <a:pPr lvl="1"/>
            <a:r>
              <a:rPr lang="en-US" altLang="ko-KR" dirty="0"/>
              <a:t>The Trigger Dependent Common Info </a:t>
            </a:r>
            <a:r>
              <a:rPr lang="en-US" altLang="ko-KR" dirty="0" smtClean="0"/>
              <a:t>subfield </a:t>
            </a:r>
            <a:r>
              <a:rPr lang="en-US" altLang="ko-KR" dirty="0"/>
              <a:t>includes the </a:t>
            </a:r>
            <a:r>
              <a:rPr lang="en-US" altLang="ko-KR" dirty="0" smtClean="0"/>
              <a:t>Sensing Trigger Subtype </a:t>
            </a:r>
            <a:r>
              <a:rPr lang="en-US" altLang="ko-KR" dirty="0"/>
              <a:t>subfield.  </a:t>
            </a:r>
          </a:p>
          <a:p>
            <a:pPr lvl="2"/>
            <a:r>
              <a:rPr lang="en-US" altLang="ko-KR" dirty="0"/>
              <a:t>The </a:t>
            </a:r>
            <a:r>
              <a:rPr lang="en-US" altLang="ko-KR" dirty="0" smtClean="0"/>
              <a:t>Sensing Trigger Subtype </a:t>
            </a:r>
            <a:r>
              <a:rPr lang="en-US" altLang="ko-KR" dirty="0"/>
              <a:t>subfield consists of 4bits. </a:t>
            </a:r>
            <a:endParaRPr lang="en-US" altLang="ko-KR" dirty="0" smtClean="0"/>
          </a:p>
          <a:p>
            <a:pPr lvl="2"/>
            <a:r>
              <a:rPr lang="en-US" altLang="ko-KR" dirty="0"/>
              <a:t>The </a:t>
            </a:r>
            <a:r>
              <a:rPr lang="en-US" altLang="ko-KR" dirty="0" smtClean="0"/>
              <a:t>Sensing Trigger </a:t>
            </a:r>
            <a:r>
              <a:rPr lang="en-US" altLang="ko-KR" dirty="0"/>
              <a:t>Subtype </a:t>
            </a:r>
            <a:r>
              <a:rPr lang="en-US" altLang="ko-KR" dirty="0" smtClean="0"/>
              <a:t>subfield signals the </a:t>
            </a:r>
            <a:r>
              <a:rPr lang="en-US" altLang="ko-KR" dirty="0"/>
              <a:t>Sensing Trigger frame </a:t>
            </a:r>
            <a:r>
              <a:rPr lang="en-US" altLang="ko-KR" dirty="0" err="1" smtClean="0"/>
              <a:t>subvariant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r>
              <a:rPr lang="en-US" altLang="ko-KR" dirty="0"/>
              <a:t>The Three </a:t>
            </a:r>
            <a:r>
              <a:rPr lang="en-US" altLang="ko-KR" dirty="0" smtClean="0"/>
              <a:t>Sensing </a:t>
            </a:r>
            <a:r>
              <a:rPr lang="en-US" altLang="ko-KR" dirty="0"/>
              <a:t>Trigger frame </a:t>
            </a:r>
            <a:r>
              <a:rPr lang="en-US" altLang="ko-KR" dirty="0" err="1" smtClean="0"/>
              <a:t>subvariants</a:t>
            </a:r>
            <a:r>
              <a:rPr lang="en-US" altLang="ko-KR" dirty="0" smtClean="0"/>
              <a:t> are </a:t>
            </a:r>
            <a:r>
              <a:rPr lang="en-US" altLang="ko-KR" dirty="0"/>
              <a:t>defined. </a:t>
            </a:r>
          </a:p>
          <a:p>
            <a:pPr lvl="2"/>
            <a:r>
              <a:rPr lang="en-US" altLang="ko-KR" dirty="0"/>
              <a:t>Poll, Sounding, Report,</a:t>
            </a:r>
          </a:p>
          <a:p>
            <a:pPr lvl="2"/>
            <a:r>
              <a:rPr lang="en-US" altLang="ko-KR" dirty="0"/>
              <a:t>Other </a:t>
            </a:r>
            <a:r>
              <a:rPr lang="en-US" altLang="ko-KR" dirty="0" err="1"/>
              <a:t>subvariant</a:t>
            </a:r>
            <a:r>
              <a:rPr lang="en-US" altLang="ko-KR" dirty="0"/>
              <a:t> is TBD.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Other bits </a:t>
            </a:r>
            <a:r>
              <a:rPr lang="en-US" altLang="ko-KR" dirty="0"/>
              <a:t>of </a:t>
            </a:r>
            <a:r>
              <a:rPr lang="en-US" altLang="ko-KR" dirty="0" smtClean="0"/>
              <a:t>the </a:t>
            </a:r>
            <a:r>
              <a:rPr lang="en-US" altLang="ko-KR" dirty="0"/>
              <a:t>Trigger Dependent Common Info subfield </a:t>
            </a:r>
            <a:r>
              <a:rPr lang="en-US" altLang="ko-KR" dirty="0" smtClean="0"/>
              <a:t>are TBD. </a:t>
            </a:r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433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poll#2-a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</a:t>
            </a:r>
            <a:r>
              <a:rPr lang="en-US" altLang="ko-KR" dirty="0"/>
              <a:t>majority is </a:t>
            </a:r>
            <a:r>
              <a:rPr lang="en-US" altLang="ko-KR" dirty="0" smtClean="0"/>
              <a:t>option2</a:t>
            </a:r>
            <a:endParaRPr lang="en-US" altLang="ko-KR" dirty="0"/>
          </a:p>
          <a:p>
            <a:r>
              <a:rPr lang="en-US" altLang="ko-KR" dirty="0" smtClean="0"/>
              <a:t>Do you agree to add the following to the 11bf SFD?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smtClean="0"/>
              <a:t>value of </a:t>
            </a:r>
            <a:r>
              <a:rPr lang="en-US" altLang="ko-KR" dirty="0"/>
              <a:t>the Trigger type subfield </a:t>
            </a:r>
            <a:r>
              <a:rPr lang="en-US" altLang="ko-KR" dirty="0" smtClean="0"/>
              <a:t>value in the Sensing Trigger frame is 8.</a:t>
            </a:r>
          </a:p>
          <a:p>
            <a:pPr lvl="2"/>
            <a:r>
              <a:rPr lang="en-US" altLang="ko-KR" dirty="0" smtClean="0"/>
              <a:t>The same as the Ranging Trigger frame. </a:t>
            </a:r>
          </a:p>
          <a:p>
            <a:pPr lvl="1"/>
            <a:r>
              <a:rPr lang="en-US" altLang="ko-KR" dirty="0" smtClean="0"/>
              <a:t>The reserved bit </a:t>
            </a:r>
            <a:r>
              <a:rPr lang="en-US" altLang="ko-KR" dirty="0"/>
              <a:t>B4 of </a:t>
            </a:r>
            <a:r>
              <a:rPr lang="en-US" altLang="ko-KR" dirty="0" smtClean="0"/>
              <a:t>the </a:t>
            </a:r>
            <a:r>
              <a:rPr lang="en-US" altLang="ko-KR" dirty="0"/>
              <a:t>Trigger Dependent Common Info subfield </a:t>
            </a:r>
            <a:r>
              <a:rPr lang="en-US" altLang="ko-KR" dirty="0" smtClean="0"/>
              <a:t>is used to indicate the Sensing Trigger frame.</a:t>
            </a:r>
          </a:p>
          <a:p>
            <a:pPr lvl="1"/>
            <a:r>
              <a:rPr lang="en-US" altLang="ko-KR" dirty="0"/>
              <a:t>The Ranging Trigger Subtype subfield is rephrased as the Sensing Trigger Subtype subfield.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details are TBD.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definitions of other bits of the Trigger Dependent Common Info subfield </a:t>
            </a:r>
            <a:r>
              <a:rPr lang="en-US" altLang="ko-KR" dirty="0" smtClean="0"/>
              <a:t>are </a:t>
            </a:r>
            <a:r>
              <a:rPr lang="en-US" altLang="ko-KR" dirty="0"/>
              <a:t>TBD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91491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11bf SFD?</a:t>
            </a:r>
          </a:p>
          <a:p>
            <a:pPr lvl="1"/>
            <a:r>
              <a:rPr lang="en-US" altLang="ko-KR" dirty="0"/>
              <a:t>The Trigger Dependent Common Info </a:t>
            </a:r>
            <a:r>
              <a:rPr lang="en-US" altLang="ko-KR" dirty="0" smtClean="0"/>
              <a:t>subfield includes the sensing measurement setup ID and measurement instance ID. </a:t>
            </a:r>
          </a:p>
          <a:p>
            <a:pPr lvl="2"/>
            <a:r>
              <a:rPr lang="en-US" altLang="ko-KR" dirty="0" smtClean="0"/>
              <a:t>The size of measurement setup ID and measurement instance ID is TBD.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130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Based on the current 11bf SFD, we agreed to define a Trigger frame variant for the </a:t>
            </a:r>
            <a:r>
              <a:rPr lang="en-US" altLang="ko-KR" dirty="0"/>
              <a:t>s</a:t>
            </a:r>
            <a:r>
              <a:rPr lang="en-US" altLang="ko-KR" dirty="0" smtClean="0"/>
              <a:t>ensing measurement. </a:t>
            </a:r>
          </a:p>
          <a:p>
            <a:r>
              <a:rPr lang="en-US" altLang="ko-KR" dirty="0" smtClean="0"/>
              <a:t>Also, the various types of Trigger frames are used in the TB </a:t>
            </a:r>
            <a:r>
              <a:rPr lang="en-US" altLang="ko-KR" dirty="0"/>
              <a:t>s</a:t>
            </a:r>
            <a:r>
              <a:rPr lang="en-US" altLang="ko-KR" dirty="0" smtClean="0"/>
              <a:t>ensing measurement instance. </a:t>
            </a:r>
          </a:p>
          <a:p>
            <a:pPr lvl="1"/>
            <a:r>
              <a:rPr lang="en-US" altLang="ko-KR" dirty="0" smtClean="0"/>
              <a:t>The Trigger frame is used in the polling phase and the Trigger frame sounding phase. </a:t>
            </a:r>
          </a:p>
          <a:p>
            <a:pPr lvl="1"/>
            <a:r>
              <a:rPr lang="en-US" altLang="ko-KR" dirty="0" smtClean="0"/>
              <a:t>In addition, it can also be used in the reporting phase. </a:t>
            </a:r>
          </a:p>
          <a:p>
            <a:r>
              <a:rPr lang="en-US" altLang="ko-KR" dirty="0"/>
              <a:t>But the current 11bf SFD did not include the details, so in this contribution, we investigate the Trigger frames for purpose of the sensing measurement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038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Recap. 11bf SFD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Regarding the Trigger frame, 11bf SFD included the following motions. </a:t>
            </a:r>
          </a:p>
          <a:p>
            <a:pPr lvl="1"/>
            <a:r>
              <a:rPr lang="en-US" altLang="ko-KR" dirty="0"/>
              <a:t>(Motion 25c, 21/0990r2; Motion 27, 21/1015r2)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Trigger frame variant is defined that allows an AP STA to solicit NDP transmission(s) from STA(s) to obtain sensing measurements.</a:t>
            </a:r>
          </a:p>
          <a:p>
            <a:pPr lvl="3"/>
            <a:r>
              <a:rPr lang="en-US" altLang="ko-KR" dirty="0" smtClean="0"/>
              <a:t>Details </a:t>
            </a:r>
            <a:r>
              <a:rPr lang="en-US" altLang="ko-KR" dirty="0"/>
              <a:t>of the format of the Trigger frame variant are TBD.</a:t>
            </a:r>
          </a:p>
          <a:p>
            <a:pPr lvl="1"/>
            <a:r>
              <a:rPr lang="en-GB" altLang="ko-KR" dirty="0"/>
              <a:t>(Motion 25c, 21/0990r2).</a:t>
            </a:r>
            <a:endParaRPr lang="ko-KR" altLang="ko-KR"/>
          </a:p>
          <a:p>
            <a:pPr lvl="2"/>
            <a:r>
              <a:rPr lang="en-GB" altLang="ko-KR" dirty="0" smtClean="0"/>
              <a:t>In </a:t>
            </a:r>
            <a:r>
              <a:rPr lang="en-GB" altLang="ko-KR" dirty="0"/>
              <a:t>the polling phase, an AP sends a Trigger frame to check the availability of STAs.  If a STA is available, it responds with a </a:t>
            </a:r>
            <a:r>
              <a:rPr lang="en-GB" altLang="ko-KR" dirty="0" smtClean="0"/>
              <a:t>CTS-to-self.</a:t>
            </a:r>
          </a:p>
          <a:p>
            <a:pPr lvl="1"/>
            <a:r>
              <a:rPr lang="en-GB" altLang="ko-KR" dirty="0"/>
              <a:t>(Motion 25c, 21/0990r2; Motion 27, 21/1015r2) 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The </a:t>
            </a:r>
            <a:r>
              <a:rPr lang="en-GB" altLang="ko-KR" dirty="0"/>
              <a:t>TF sounding phase consists of</a:t>
            </a:r>
            <a:endParaRPr lang="ko-KR" altLang="ko-KR"/>
          </a:p>
          <a:p>
            <a:pPr lvl="3"/>
            <a:r>
              <a:rPr lang="en-GB" altLang="ko-KR" dirty="0"/>
              <a:t>The transmission of a Trigger frame by an AP to solicit NDP transmission(s) from STA(s); and</a:t>
            </a:r>
            <a:endParaRPr lang="ko-KR" altLang="ko-KR"/>
          </a:p>
          <a:p>
            <a:pPr lvl="2"/>
            <a:r>
              <a:rPr lang="en-GB" altLang="ko-KR" dirty="0"/>
              <a:t>The transmission of an NDP by STA(s) SIFS after receiving the Trigger frame.</a:t>
            </a:r>
            <a:endParaRPr lang="ko-KR" altLang="ko-KR"/>
          </a:p>
          <a:p>
            <a:pPr lvl="2"/>
            <a:r>
              <a:rPr lang="en-GB" altLang="ko-KR" dirty="0"/>
              <a:t>Note: TF sounding is defined for HE and/or EHT STAs. </a:t>
            </a:r>
            <a:r>
              <a:rPr lang="en-GB" altLang="ko-KR" dirty="0" smtClean="0"/>
              <a:t>Supporting </a:t>
            </a:r>
            <a:r>
              <a:rPr lang="en-GB" altLang="ko-KR" dirty="0"/>
              <a:t>other STAs is TBD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110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Trigger frame format in 11ax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The </a:t>
            </a:r>
            <a:r>
              <a:rPr lang="en-US" altLang="ko-KR" dirty="0"/>
              <a:t>Trigger Dependent Common Info subfield in the Common Info field is optionally present based on </a:t>
            </a:r>
            <a:r>
              <a:rPr lang="en-US" altLang="ko-KR" dirty="0" smtClean="0"/>
              <a:t>the value </a:t>
            </a:r>
            <a:r>
              <a:rPr lang="en-US" altLang="ko-KR" dirty="0"/>
              <a:t>of the Trigger Type </a:t>
            </a:r>
            <a:r>
              <a:rPr lang="en-US" altLang="ko-KR" dirty="0" smtClean="0"/>
              <a:t>subfield.</a:t>
            </a:r>
            <a:endParaRPr lang="en-US" altLang="ko-KR" dirty="0"/>
          </a:p>
          <a:p>
            <a:r>
              <a:rPr lang="en-US" altLang="ko-KR" dirty="0" smtClean="0"/>
              <a:t>The Trigger frame for EHT also have a similar format.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759" y="1695121"/>
            <a:ext cx="5492782" cy="68683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2579811"/>
            <a:ext cx="4607982" cy="2366802"/>
          </a:xfrm>
          <a:prstGeom prst="rect">
            <a:avLst/>
          </a:prstGeom>
        </p:spPr>
      </p:pic>
      <p:cxnSp>
        <p:nvCxnSpPr>
          <p:cNvPr id="10" name="직선 연결선 9"/>
          <p:cNvCxnSpPr/>
          <p:nvPr/>
        </p:nvCxnSpPr>
        <p:spPr bwMode="auto">
          <a:xfrm flipH="1">
            <a:off x="2705099" y="2128636"/>
            <a:ext cx="1677051" cy="4373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>
            <a:off x="5125398" y="2128636"/>
            <a:ext cx="2003143" cy="549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타원 12"/>
          <p:cNvSpPr/>
          <p:nvPr/>
        </p:nvSpPr>
        <p:spPr bwMode="auto">
          <a:xfrm>
            <a:off x="2590800" y="2718412"/>
            <a:ext cx="682407" cy="48198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4724400" y="4267200"/>
            <a:ext cx="762000" cy="457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061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Trigger frame format in 11ax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Trigger Type subfield </a:t>
            </a:r>
            <a:r>
              <a:rPr lang="en-US" altLang="ko-KR" dirty="0" smtClean="0"/>
              <a:t>encoding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In 11ax, various Trigger frame variants were defined and for the indication of each variant, the Trigger type subfield was used.</a:t>
            </a:r>
          </a:p>
          <a:p>
            <a:pPr lvl="2"/>
            <a:r>
              <a:rPr lang="en-US" altLang="ko-KR" dirty="0" smtClean="0"/>
              <a:t>There were some reserved values in the Trigger Type subfield.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805" y="2269328"/>
            <a:ext cx="3559408" cy="2683672"/>
          </a:xfrm>
          <a:prstGeom prst="rect">
            <a:avLst/>
          </a:prstGeom>
        </p:spPr>
      </p:pic>
      <p:sp>
        <p:nvSpPr>
          <p:cNvPr id="8" name="타원 7"/>
          <p:cNvSpPr/>
          <p:nvPr/>
        </p:nvSpPr>
        <p:spPr bwMode="auto">
          <a:xfrm>
            <a:off x="1315805" y="4668298"/>
            <a:ext cx="3838414" cy="19873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5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for Trigger frame for the sensing measurement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definition of Trigger frame variant for the sensing measurement, we can consider the two options. 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1</a:t>
            </a:r>
            <a:r>
              <a:rPr lang="en-US" altLang="ko-KR" dirty="0" smtClean="0"/>
              <a:t> : newly define the Sensing Trigger frame variant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 : </a:t>
            </a:r>
            <a:r>
              <a:rPr lang="en-US" altLang="ko-KR" dirty="0"/>
              <a:t>reuse the Ranging Trigger frame variant </a:t>
            </a:r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In the next slides, we investigate more about each option.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10550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 1: New Sensing </a:t>
            </a:r>
            <a:r>
              <a:rPr lang="en-US" altLang="ko-KR" dirty="0"/>
              <a:t>Trigger </a:t>
            </a:r>
            <a:r>
              <a:rPr lang="en-US" altLang="ko-KR" dirty="0" smtClean="0"/>
              <a:t>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Similar to 11az, we can use the reserved value in </a:t>
            </a:r>
            <a:r>
              <a:rPr lang="en-US" altLang="ko-KR" dirty="0"/>
              <a:t>the Trigger Type subfield </a:t>
            </a:r>
            <a:r>
              <a:rPr lang="en-US" altLang="ko-KR" dirty="0" smtClean="0"/>
              <a:t>to indicate the all sensing Trigger frames for 11bf. </a:t>
            </a:r>
          </a:p>
          <a:p>
            <a:pPr lvl="1"/>
            <a:r>
              <a:rPr lang="en-US" altLang="ko-KR" dirty="0"/>
              <a:t>Trigger Type subfield encoding </a:t>
            </a:r>
            <a:r>
              <a:rPr lang="en-US" altLang="ko-KR" dirty="0" smtClean="0"/>
              <a:t>as in 11az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The reserved values (9-15) can be used to define another trigger variant for future amendments. </a:t>
            </a:r>
          </a:p>
          <a:p>
            <a:pPr lvl="2"/>
            <a:r>
              <a:rPr lang="en-US" altLang="ko-KR" dirty="0" smtClean="0"/>
              <a:t>So, using the 1 value among the reserved values in </a:t>
            </a:r>
            <a:r>
              <a:rPr lang="en-US" altLang="ko-KR" dirty="0"/>
              <a:t>Trigger Type </a:t>
            </a:r>
            <a:r>
              <a:rPr lang="en-US" altLang="ko-KR" dirty="0" smtClean="0"/>
              <a:t>subfield, we can easily represent the sensing Trigger frame for 11bf.</a:t>
            </a:r>
          </a:p>
          <a:p>
            <a:pPr lvl="1"/>
            <a:r>
              <a:rPr lang="en-US" altLang="ko-KR" dirty="0" smtClean="0"/>
              <a:t>Thus, we propose to use the </a:t>
            </a:r>
            <a:r>
              <a:rPr lang="en-US" altLang="ko-KR" dirty="0"/>
              <a:t>Trigger type subfield value of 9 </a:t>
            </a:r>
            <a:r>
              <a:rPr lang="en-US" altLang="ko-KR" dirty="0" smtClean="0"/>
              <a:t>as a Sensing Trigger frame variant.    	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276600"/>
            <a:ext cx="5324652" cy="912875"/>
          </a:xfrm>
          <a:prstGeom prst="rect">
            <a:avLst/>
          </a:prstGeom>
        </p:spPr>
      </p:pic>
      <p:sp>
        <p:nvSpPr>
          <p:cNvPr id="8" name="타원 7"/>
          <p:cNvSpPr/>
          <p:nvPr/>
        </p:nvSpPr>
        <p:spPr bwMode="auto">
          <a:xfrm>
            <a:off x="1371600" y="3848100"/>
            <a:ext cx="5519826" cy="2667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640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Opt. 1: New Sensing Trigger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Based on the current 11bf SFD, 3 different Trigger frame variants have been identified for the sensing measurement. </a:t>
            </a:r>
          </a:p>
          <a:p>
            <a:pPr lvl="1"/>
            <a:r>
              <a:rPr lang="en-US" altLang="ko-KR" dirty="0" smtClean="0"/>
              <a:t>Trigger frame for the polling phase </a:t>
            </a:r>
          </a:p>
          <a:p>
            <a:pPr lvl="2"/>
            <a:r>
              <a:rPr lang="en-US" altLang="ko-KR" dirty="0" smtClean="0"/>
              <a:t>Identify the STAs that intend the sensing measurement.</a:t>
            </a:r>
          </a:p>
          <a:p>
            <a:pPr lvl="1"/>
            <a:r>
              <a:rPr lang="en-US" altLang="ko-KR" dirty="0" smtClean="0"/>
              <a:t>Trigger frame for the sensing measurement phase</a:t>
            </a:r>
          </a:p>
          <a:p>
            <a:pPr lvl="2"/>
            <a:r>
              <a:rPr lang="en-US" altLang="ko-KR" dirty="0" smtClean="0"/>
              <a:t>Solicit the UL NDP from the STA(s)</a:t>
            </a:r>
          </a:p>
          <a:p>
            <a:pPr lvl="1"/>
            <a:r>
              <a:rPr lang="en-US" altLang="ko-KR" dirty="0" smtClean="0"/>
              <a:t>Trigger frame for the feedback from the STA(s)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Additional Trigger frame variants can be defined within the 11bf (if it needs)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21176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Opt. 1: New Sensing Trigger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To indicate the various Sensing Trigger variants explained in slides 8, we can adopt the same way as defined in 11az. </a:t>
            </a:r>
          </a:p>
          <a:p>
            <a:pPr lvl="1"/>
            <a:r>
              <a:rPr lang="en-US" altLang="ko-KR" dirty="0" smtClean="0"/>
              <a:t>For that, 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 should be included in </a:t>
            </a:r>
            <a:r>
              <a:rPr lang="en-US" altLang="ko-KR" dirty="0"/>
              <a:t>the </a:t>
            </a:r>
            <a:r>
              <a:rPr lang="en-US" altLang="ko-KR" dirty="0" smtClean="0"/>
              <a:t>Sensing </a:t>
            </a:r>
            <a:r>
              <a:rPr lang="en-US" altLang="ko-KR" dirty="0"/>
              <a:t>T</a:t>
            </a:r>
            <a:r>
              <a:rPr lang="en-US" altLang="ko-KR" dirty="0" smtClean="0"/>
              <a:t>rigger frame</a:t>
            </a:r>
            <a:r>
              <a:rPr lang="en-US" altLang="ko-KR" dirty="0"/>
              <a:t>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Also, for the indication of each Sensing Trigger </a:t>
            </a:r>
            <a:r>
              <a:rPr lang="en-US" altLang="ko-KR" dirty="0"/>
              <a:t>variant, a Trigger </a:t>
            </a:r>
            <a:r>
              <a:rPr lang="en-US" altLang="ko-KR" dirty="0" smtClean="0"/>
              <a:t>Subtype </a:t>
            </a:r>
            <a:r>
              <a:rPr lang="en-US" altLang="ko-KR" dirty="0"/>
              <a:t>subfield </a:t>
            </a:r>
            <a:r>
              <a:rPr lang="en-US" altLang="ko-KR" dirty="0" smtClean="0"/>
              <a:t>should be included in 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subfield.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In addition to what is defined, additional </a:t>
            </a:r>
            <a:r>
              <a:rPr lang="en-US" altLang="ko-KR" dirty="0"/>
              <a:t>variants of </a:t>
            </a:r>
            <a:r>
              <a:rPr lang="en-US" altLang="ko-KR" dirty="0" smtClean="0"/>
              <a:t>the Sensing Trigger </a:t>
            </a:r>
            <a:r>
              <a:rPr lang="en-US" altLang="ko-KR" dirty="0"/>
              <a:t>frame </a:t>
            </a:r>
            <a:r>
              <a:rPr lang="en-US" altLang="ko-KR" dirty="0" smtClean="0"/>
              <a:t>that need </a:t>
            </a:r>
            <a:r>
              <a:rPr lang="en-US" altLang="ko-KR" dirty="0"/>
              <a:t>to be </a:t>
            </a:r>
            <a:r>
              <a:rPr lang="en-US" altLang="ko-KR" dirty="0" smtClean="0"/>
              <a:t>defined can be considered. So, 3/4 </a:t>
            </a:r>
            <a:r>
              <a:rPr lang="en-US" altLang="ko-KR" dirty="0"/>
              <a:t>bits for the </a:t>
            </a:r>
            <a:r>
              <a:rPr lang="en-US" altLang="ko-KR" dirty="0" smtClean="0"/>
              <a:t>Sensing Trigger Subtype </a:t>
            </a:r>
            <a:r>
              <a:rPr lang="en-US" altLang="ko-KR" dirty="0"/>
              <a:t>subfield </a:t>
            </a:r>
            <a:r>
              <a:rPr lang="en-US" altLang="ko-KR" dirty="0" smtClean="0"/>
              <a:t>can be considered. </a:t>
            </a:r>
          </a:p>
          <a:p>
            <a:pPr lvl="1"/>
            <a:r>
              <a:rPr lang="en-US" altLang="ko-KR" dirty="0" smtClean="0"/>
              <a:t>In 11az, 4bits </a:t>
            </a:r>
            <a:r>
              <a:rPr lang="en-US" altLang="ko-KR" dirty="0"/>
              <a:t>for the </a:t>
            </a:r>
            <a:r>
              <a:rPr lang="en-US" altLang="ko-KR" dirty="0" smtClean="0"/>
              <a:t>Ranging Trigger Subtype subfield are assigned.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148456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331049</TotalTime>
  <Words>1752</Words>
  <Application>Microsoft Office PowerPoint</Application>
  <PresentationFormat>화면 슬라이드 쇼(4:3)</PresentationFormat>
  <Paragraphs>250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18</vt:i4>
      </vt:variant>
    </vt:vector>
  </HeadingPairs>
  <TitlesOfParts>
    <vt:vector size="24" baseType="lpstr">
      <vt:lpstr>굴림</vt:lpstr>
      <vt:lpstr>맑은 고딕</vt:lpstr>
      <vt:lpstr>Arial</vt:lpstr>
      <vt:lpstr>Times New Roman</vt:lpstr>
      <vt:lpstr>802-11-Submission</vt:lpstr>
      <vt:lpstr>디자인 사용자 지정</vt:lpstr>
      <vt:lpstr>Trigger frame for 11bf</vt:lpstr>
      <vt:lpstr>Introduction</vt:lpstr>
      <vt:lpstr>Recap. 11bf SFD</vt:lpstr>
      <vt:lpstr>Trigger frame format in 11ax (1/2)</vt:lpstr>
      <vt:lpstr>Trigger frame format in 11ax (2/2)</vt:lpstr>
      <vt:lpstr>Consideration for Trigger frame for the sensing measurement </vt:lpstr>
      <vt:lpstr>Opt. 1: New Sensing Trigger frame variant</vt:lpstr>
      <vt:lpstr>Opt. 1: New Sensing Trigger frame variant</vt:lpstr>
      <vt:lpstr>Opt. 1: New Sensing Trigger frame variant</vt:lpstr>
      <vt:lpstr>Opt. 1: New Sensing Trigger frame variant</vt:lpstr>
      <vt:lpstr>Opt.2: Reuse of Ranging Trigger frame variant</vt:lpstr>
      <vt:lpstr>Opt.2: Reuse of Ranging Trigger frame variant</vt:lpstr>
      <vt:lpstr>Opt.2: Reuse of Ranging Trigger frame variant</vt:lpstr>
      <vt:lpstr>Summary </vt:lpstr>
      <vt:lpstr>Straw poll#1</vt:lpstr>
      <vt:lpstr>Straw poll#2</vt:lpstr>
      <vt:lpstr>Straw poll#2-a</vt:lpstr>
      <vt:lpstr>Straw poll#3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5635</cp:revision>
  <cp:lastPrinted>2017-07-07T02:11:09Z</cp:lastPrinted>
  <dcterms:created xsi:type="dcterms:W3CDTF">2007-05-21T21:00:37Z</dcterms:created>
  <dcterms:modified xsi:type="dcterms:W3CDTF">2022-03-08T06:58:23Z</dcterms:modified>
</cp:coreProperties>
</file>