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8" r:id="rId3"/>
    <p:sldId id="558" r:id="rId4"/>
    <p:sldId id="551" r:id="rId5"/>
    <p:sldId id="552" r:id="rId6"/>
    <p:sldId id="553" r:id="rId7"/>
    <p:sldId id="559" r:id="rId8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4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91" autoAdjust="0"/>
    <p:restoredTop sz="98934" autoAdjust="0"/>
  </p:normalViewPr>
  <p:slideViewPr>
    <p:cSldViewPr>
      <p:cViewPr varScale="1">
        <p:scale>
          <a:sx n="116" d="100"/>
          <a:sy n="116" d="100"/>
        </p:scale>
        <p:origin x="1908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802.11-22/444r0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90357AA0-D112-4E86-856D-E7BA61DF266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8121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802.11-22/444r0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2022</a:t>
            </a: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23D14D36-3F51-48EA-ACED-776A31BB631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14024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802.11-22/444r0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2022</a:t>
            </a:r>
            <a:endParaRPr lang="en-US" sz="140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549AEDD6-0B83-4365-97A2-09B222420FDC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24070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802.11-22/444r0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2022</a:t>
            </a:r>
            <a:endParaRPr lang="en-US" sz="140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AC5BEDC3-966B-480B-A8CA-D81F65661522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43214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963" y="95250"/>
            <a:ext cx="2195512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802.11-22/444r0</a:t>
            </a:r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250"/>
            <a:ext cx="920750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75125" y="9001125"/>
            <a:ext cx="2038350" cy="184150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188" y="9001125"/>
            <a:ext cx="414337" cy="185738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Page </a:t>
            </a:r>
            <a:fld id="{DF1DAE89-A948-4940-A590-8052E3822135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8438" name="Rectangle 2"/>
          <p:cNvSpPr txBox="1">
            <a:spLocks noGrp="1" noChangeArrowheads="1"/>
          </p:cNvSpPr>
          <p:nvPr/>
        </p:nvSpPr>
        <p:spPr bwMode="auto">
          <a:xfrm>
            <a:off x="4078288" y="95250"/>
            <a:ext cx="213518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733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6175" indent="-23018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4963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375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09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81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53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5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400"/>
              <a:t>doc.: IEEE 802.11-yy/xxxxr0</a:t>
            </a:r>
          </a:p>
        </p:txBody>
      </p:sp>
      <p:sp>
        <p:nvSpPr>
          <p:cNvPr id="18439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8493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733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6175" indent="-23018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4963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375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09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81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53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5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/>
              <a:t>Month Year</a:t>
            </a:r>
          </a:p>
        </p:txBody>
      </p:sp>
      <p:sp>
        <p:nvSpPr>
          <p:cNvPr id="18440" name="Rectangle 6"/>
          <p:cNvSpPr txBox="1">
            <a:spLocks noGrp="1" noChangeArrowheads="1"/>
          </p:cNvSpPr>
          <p:nvPr/>
        </p:nvSpPr>
        <p:spPr bwMode="auto">
          <a:xfrm>
            <a:off x="4098925" y="9001125"/>
            <a:ext cx="211455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733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6175" indent="-23018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4963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 eaLnBrk="1" hangingPunct="1">
              <a:spcBef>
                <a:spcPct val="0"/>
              </a:spcBef>
            </a:pPr>
            <a:r>
              <a:rPr lang="en-GB" altLang="en-US"/>
              <a:t>John Doe, Some Company</a:t>
            </a:r>
          </a:p>
        </p:txBody>
      </p:sp>
      <p:sp>
        <p:nvSpPr>
          <p:cNvPr id="18441" name="Rectangle 7"/>
          <p:cNvSpPr txBox="1">
            <a:spLocks noGrp="1" noChangeArrowheads="1"/>
          </p:cNvSpPr>
          <p:nvPr/>
        </p:nvSpPr>
        <p:spPr bwMode="auto">
          <a:xfrm>
            <a:off x="3279775" y="9001125"/>
            <a:ext cx="4143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733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6175" indent="-23018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4963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375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09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81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53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5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/>
              <a:t>Page </a:t>
            </a:r>
            <a:fld id="{C6C4374D-ABFD-4299-BE20-DEA235462E7A}" type="slidenum">
              <a:rPr lang="en-GB" altLang="en-US"/>
              <a:pPr algn="r" eaLnBrk="1" hangingPunct="1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8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1675"/>
            <a:ext cx="4632325" cy="3475038"/>
          </a:xfrm>
          <a:ln/>
        </p:spPr>
      </p:sp>
      <p:sp>
        <p:nvSpPr>
          <p:cNvPr id="18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4838"/>
            <a:ext cx="5029200" cy="4184650"/>
          </a:xfrm>
          <a:noFill/>
        </p:spPr>
        <p:txBody>
          <a:bodyPr lIns="92731" tIns="45580" rIns="92731" bIns="4558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74496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17963" y="95250"/>
            <a:ext cx="2195512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802.11-22/444r0</a:t>
            </a:r>
            <a:endParaRPr lang="en-US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250"/>
            <a:ext cx="920750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75125" y="9001125"/>
            <a:ext cx="2038350" cy="184150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188" y="9001125"/>
            <a:ext cx="414337" cy="185738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Page </a:t>
            </a:r>
            <a:fld id="{F05FBEAD-0466-458D-8F7D-A8E6A61F3639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4342" name="Rectangle 2"/>
          <p:cNvSpPr txBox="1">
            <a:spLocks noGrp="1" noChangeArrowheads="1"/>
          </p:cNvSpPr>
          <p:nvPr/>
        </p:nvSpPr>
        <p:spPr bwMode="auto">
          <a:xfrm>
            <a:off x="4078288" y="95250"/>
            <a:ext cx="213518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733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6175" indent="-23018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4963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375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09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81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53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5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 sz="1400"/>
              <a:t>doc.: IEEE 802.11-yy/xxxxr0</a:t>
            </a:r>
          </a:p>
        </p:txBody>
      </p:sp>
      <p:sp>
        <p:nvSpPr>
          <p:cNvPr id="14343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8493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733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6175" indent="-23018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4963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375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09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81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53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5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/>
              <a:t>Month Year</a:t>
            </a:r>
          </a:p>
        </p:txBody>
      </p:sp>
      <p:sp>
        <p:nvSpPr>
          <p:cNvPr id="14344" name="Rectangle 6"/>
          <p:cNvSpPr txBox="1">
            <a:spLocks noGrp="1" noChangeArrowheads="1"/>
          </p:cNvSpPr>
          <p:nvPr/>
        </p:nvSpPr>
        <p:spPr bwMode="auto">
          <a:xfrm>
            <a:off x="4098925" y="9001125"/>
            <a:ext cx="2114550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733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6175" indent="-23018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4963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 eaLnBrk="1" hangingPunct="1">
              <a:spcBef>
                <a:spcPct val="0"/>
              </a:spcBef>
            </a:pPr>
            <a:r>
              <a:rPr lang="en-GB" altLang="en-US"/>
              <a:t>John Doe, Some Company</a:t>
            </a:r>
          </a:p>
        </p:txBody>
      </p:sp>
      <p:sp>
        <p:nvSpPr>
          <p:cNvPr id="14345" name="Rectangle 7"/>
          <p:cNvSpPr txBox="1">
            <a:spLocks noGrp="1" noChangeArrowheads="1"/>
          </p:cNvSpPr>
          <p:nvPr/>
        </p:nvSpPr>
        <p:spPr bwMode="auto">
          <a:xfrm>
            <a:off x="3279775" y="9001125"/>
            <a:ext cx="41433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733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6175" indent="-230188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4963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3750" indent="-228600" defTabSz="9350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09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81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53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2550" indent="-228600" defTabSz="9350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r>
              <a:rPr lang="en-GB" altLang="en-US"/>
              <a:t>Page </a:t>
            </a:r>
            <a:fld id="{EE248493-1BAC-4A1D-BFFD-FBF10D53090C}" type="slidenum">
              <a:rPr lang="en-GB" altLang="en-US"/>
              <a:pPr algn="r" eaLnBrk="1" hangingPunct="1"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4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2838" y="701675"/>
            <a:ext cx="4632325" cy="3475038"/>
          </a:xfrm>
          <a:ln/>
        </p:spPr>
      </p:sp>
      <p:sp>
        <p:nvSpPr>
          <p:cNvPr id="14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4838"/>
            <a:ext cx="5029200" cy="4184650"/>
          </a:xfrm>
          <a:noFill/>
        </p:spPr>
        <p:txBody>
          <a:bodyPr lIns="92731" tIns="45580" rIns="92731" bIns="4558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0992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963" y="95250"/>
            <a:ext cx="2195512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802.11-22/444r0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250"/>
            <a:ext cx="920750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175125" y="9001125"/>
            <a:ext cx="2038350" cy="184150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188" y="9001125"/>
            <a:ext cx="415925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Page </a:t>
            </a:r>
            <a:fld id="{DDAB950C-1B84-4271-AFDB-249C33A6CAFB}" type="slidenum">
              <a:rPr lang="en-US" altLang="en-US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6762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963" y="95250"/>
            <a:ext cx="2195512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802.11-22/444r0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250"/>
            <a:ext cx="920750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175125" y="9001125"/>
            <a:ext cx="2038350" cy="184150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188" y="9001125"/>
            <a:ext cx="415925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Page </a:t>
            </a:r>
            <a:fld id="{6CB8F093-85B6-4B87-B9AD-71A5CB45833E}" type="slidenum">
              <a:rPr lang="en-US" altLang="en-US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6180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4017963" y="95250"/>
            <a:ext cx="2195512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802.11-22/444r0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250"/>
            <a:ext cx="920750" cy="215900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175125" y="9001125"/>
            <a:ext cx="2038350" cy="184150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188" y="9001125"/>
            <a:ext cx="415925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Page </a:t>
            </a:r>
            <a:fld id="{CDF1AB71-6889-41D2-BBCF-6D892686A83C}" type="slidenum">
              <a:rPr lang="en-US" altLang="en-US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880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964FA95-73A9-4484-B479-EB36881065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5346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C9B360E-B45E-4E8D-9DB5-84CABAA291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751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20F7E41-9D11-4E38-A62E-D26C0C65905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287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8F1113F-D69D-4AFB-A2A1-7FE845590F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0277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E126B3B-839F-4BD3-B225-7E3DDDDB9B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5088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8FB9B85-0A67-4B6C-A41D-9E41D4CC2D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605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36A6D01-B221-47A4-9AAB-44F4913BC2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807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CF14D32-737B-4400-8F58-D3D4D6D89C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4263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C79314C-2A86-42D5-BA7D-E3EBEDB34C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5480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56EA24D-5F0C-4B71-BEAE-3CEE1799D6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3799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C54FDF1-B24E-474C-AA2F-A55F2BC01C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614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0EF89A22-2DE2-486D-8A54-F15C76C105B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802.11-18/0444r0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2022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AA69A219-E7AB-4C95-B43C-0261E797917B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altLang="en-US" dirty="0" smtClean="0"/>
              <a:t>IEEE 802.11 March </a:t>
            </a:r>
            <a:r>
              <a:rPr lang="en-US" altLang="en-US" dirty="0" smtClean="0"/>
              <a:t>2022 </a:t>
            </a:r>
            <a:r>
              <a:rPr lang="en-US" altLang="en-US" dirty="0" smtClean="0"/>
              <a:t>Nominee Statement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2022-03-07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9742943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Document" r:id="rId4" imgW="8261444" imgH="2536598" progId="Word.Document.8">
                  <p:embed/>
                </p:oleObj>
              </mc:Choice>
              <mc:Fallback>
                <p:oleObj name="Document" r:id="rId4" imgW="8261444" imgH="253659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2022</a:t>
            </a:r>
            <a:endParaRPr lang="en-US" sz="180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C6574709-03F1-4855-B3E5-41A98D8457AB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Dorothy Stanley’s WG11 </a:t>
            </a:r>
            <a:r>
              <a:rPr lang="en-US" altLang="en-US" dirty="0" smtClean="0"/>
              <a:t>Chair </a:t>
            </a:r>
            <a:r>
              <a:rPr lang="en-US" altLang="en-US" dirty="0"/>
              <a:t>n</a:t>
            </a:r>
            <a:r>
              <a:rPr lang="en-US" altLang="en-US" dirty="0" smtClean="0"/>
              <a:t>ominee statement.</a:t>
            </a:r>
          </a:p>
          <a:p>
            <a:pPr>
              <a:buFontTx/>
              <a:buNone/>
            </a:pPr>
            <a:endParaRPr lang="en-US" altLang="en-US" b="0" dirty="0"/>
          </a:p>
          <a:p>
            <a:pPr>
              <a:buFontTx/>
              <a:buNone/>
            </a:pPr>
            <a:r>
              <a:rPr lang="en-US" altLang="en-US" dirty="0"/>
              <a:t>	Candidate requirements </a:t>
            </a:r>
            <a:r>
              <a:rPr lang="en-US" altLang="en-US" dirty="0" smtClean="0"/>
              <a:t>are met</a:t>
            </a:r>
            <a:endParaRPr lang="en-US" altLang="en-US" dirty="0"/>
          </a:p>
          <a:p>
            <a:pPr lvl="1">
              <a:defRPr/>
            </a:pPr>
            <a:r>
              <a:rPr lang="en-US" sz="2400" b="1" dirty="0">
                <a:ea typeface="+mn-ea"/>
                <a:cs typeface="+mn-cs"/>
              </a:rPr>
              <a:t>Member of IEEE, IEEE-SA</a:t>
            </a:r>
          </a:p>
          <a:p>
            <a:pPr lvl="1">
              <a:defRPr/>
            </a:pPr>
            <a:r>
              <a:rPr lang="en-US" sz="2400" b="1" dirty="0">
                <a:ea typeface="+mn-ea"/>
                <a:cs typeface="+mn-cs"/>
              </a:rPr>
              <a:t>802 Recording Secretary has both L</a:t>
            </a:r>
            <a:r>
              <a:rPr lang="en-US" sz="2400" b="1" dirty="0" smtClean="0">
                <a:ea typeface="+mn-ea"/>
                <a:cs typeface="+mn-cs"/>
              </a:rPr>
              <a:t>etter </a:t>
            </a:r>
            <a:r>
              <a:rPr lang="en-US" sz="2400" b="1" dirty="0">
                <a:ea typeface="+mn-ea"/>
                <a:cs typeface="+mn-cs"/>
              </a:rPr>
              <a:t>of </a:t>
            </a:r>
            <a:r>
              <a:rPr lang="en-US" sz="2400" b="1" dirty="0" smtClean="0">
                <a:ea typeface="+mn-ea"/>
                <a:cs typeface="+mn-cs"/>
              </a:rPr>
              <a:t>Affiliation </a:t>
            </a:r>
            <a:r>
              <a:rPr lang="en-US" sz="2400" b="1" dirty="0">
                <a:ea typeface="+mn-ea"/>
                <a:cs typeface="+mn-cs"/>
              </a:rPr>
              <a:t>and L</a:t>
            </a:r>
            <a:r>
              <a:rPr lang="en-US" sz="2400" b="1" dirty="0" smtClean="0">
                <a:ea typeface="+mn-ea"/>
                <a:cs typeface="+mn-cs"/>
              </a:rPr>
              <a:t>etter </a:t>
            </a:r>
            <a:r>
              <a:rPr lang="en-US" sz="2400" b="1" dirty="0">
                <a:ea typeface="+mn-ea"/>
                <a:cs typeface="+mn-cs"/>
              </a:rPr>
              <a:t>of </a:t>
            </a:r>
            <a:r>
              <a:rPr lang="en-US" sz="2400" b="1" dirty="0" smtClean="0">
                <a:ea typeface="+mn-ea"/>
                <a:cs typeface="+mn-cs"/>
              </a:rPr>
              <a:t>Endorsement </a:t>
            </a:r>
            <a:endParaRPr lang="en-US" sz="2400" b="1" dirty="0">
              <a:ea typeface="+mn-ea"/>
              <a:cs typeface="+mn-cs"/>
            </a:endParaRPr>
          </a:p>
          <a:p>
            <a:pPr marL="0" indent="0">
              <a:buFontTx/>
              <a:buNone/>
              <a:defRPr/>
            </a:pPr>
            <a:endParaRPr lang="en-US" b="0" dirty="0"/>
          </a:p>
          <a:p>
            <a:pPr>
              <a:buFontTx/>
              <a:buNone/>
            </a:pPr>
            <a:endParaRPr lang="en-US" alt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514600"/>
            <a:ext cx="1068674" cy="133493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819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F3D1FB7D-01A0-4939-BA72-D584CED57FFF}" type="slidenum">
              <a:rPr lang="en-GB" altLang="en-US" sz="1200" b="0"/>
              <a:pPr algn="ct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74688" y="682625"/>
            <a:ext cx="8088312" cy="503238"/>
          </a:xfrm>
        </p:spPr>
        <p:txBody>
          <a:bodyPr/>
          <a:lstStyle/>
          <a:p>
            <a:r>
              <a:rPr lang="en-GB" altLang="en-US" dirty="0" smtClean="0"/>
              <a:t>Qualifications: 802.11 Experience 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71463" y="1295400"/>
            <a:ext cx="8621712" cy="4983162"/>
          </a:xfrm>
        </p:spPr>
        <p:txBody>
          <a:bodyPr/>
          <a:lstStyle/>
          <a:p>
            <a:r>
              <a:rPr lang="en-GB" altLang="en-US" sz="2000" b="0" dirty="0" smtClean="0"/>
              <a:t>WG11 Chair 2018-2022</a:t>
            </a:r>
          </a:p>
          <a:p>
            <a:r>
              <a:rPr lang="en-GB" altLang="en-US" sz="2000" b="0" dirty="0" smtClean="0"/>
              <a:t>Vice </a:t>
            </a:r>
            <a:r>
              <a:rPr lang="en-GB" altLang="en-US" sz="2000" b="0" dirty="0" smtClean="0"/>
              <a:t>Chair IEEE 802.11 WG 4 years, March 2014 to </a:t>
            </a:r>
            <a:r>
              <a:rPr lang="en-GB" altLang="en-US" sz="2000" b="0" dirty="0" smtClean="0"/>
              <a:t>March 2018</a:t>
            </a:r>
            <a:endParaRPr lang="en-GB" altLang="en-US" sz="2000" b="0" dirty="0" smtClean="0"/>
          </a:p>
          <a:p>
            <a:r>
              <a:rPr lang="en-GB" altLang="en-US" sz="2000" b="0" dirty="0" smtClean="0"/>
              <a:t>802 WCSC Chair 2020-2022, 802 IETF SC Chair 2020-2022</a:t>
            </a:r>
          </a:p>
          <a:p>
            <a:r>
              <a:rPr lang="en-GB" altLang="en-US" sz="2000" b="0" dirty="0" smtClean="0"/>
              <a:t>Chair </a:t>
            </a:r>
            <a:r>
              <a:rPr lang="en-GB" altLang="en-US" sz="2000" b="0" dirty="0" err="1" smtClean="0"/>
              <a:t>TGmd</a:t>
            </a:r>
            <a:r>
              <a:rPr lang="en-GB" altLang="en-US" sz="2000" b="0" dirty="0" smtClean="0"/>
              <a:t> </a:t>
            </a:r>
            <a:r>
              <a:rPr lang="en-GB" altLang="en-US" sz="2000" b="0" dirty="0" smtClean="0"/>
              <a:t>2017-2018, </a:t>
            </a:r>
            <a:r>
              <a:rPr lang="en-GB" altLang="en-US" sz="2000" b="0" dirty="0" err="1" smtClean="0"/>
              <a:t>TGmc</a:t>
            </a:r>
            <a:r>
              <a:rPr lang="en-GB" altLang="en-US" sz="2000" b="0" dirty="0" smtClean="0"/>
              <a:t> 2012-2016,  </a:t>
            </a:r>
            <a:r>
              <a:rPr lang="en-GB" altLang="en-US" sz="2000" b="0" dirty="0" err="1" smtClean="0"/>
              <a:t>TGmb</a:t>
            </a:r>
            <a:r>
              <a:rPr lang="en-GB" altLang="en-US" sz="2000" b="0" dirty="0" smtClean="0"/>
              <a:t> </a:t>
            </a:r>
            <a:r>
              <a:rPr lang="en-GB" altLang="en-US" sz="2000" b="0" dirty="0" smtClean="0"/>
              <a:t>May 2010-March 2012</a:t>
            </a:r>
          </a:p>
          <a:p>
            <a:r>
              <a:rPr lang="en-GB" altLang="en-US" sz="2000" b="0" dirty="0" smtClean="0"/>
              <a:t>Chair IEEE 802.11TGv, March 2007-Nov 2010</a:t>
            </a:r>
          </a:p>
          <a:p>
            <a:r>
              <a:rPr lang="en-GB" altLang="en-US" sz="2000" b="0" dirty="0" smtClean="0"/>
              <a:t>Liaison from IEEE 802.11 to IETF </a:t>
            </a:r>
          </a:p>
          <a:p>
            <a:r>
              <a:rPr lang="en-GB" altLang="en-US" sz="2000" b="0" dirty="0" smtClean="0"/>
              <a:t>Participant: </a:t>
            </a:r>
            <a:r>
              <a:rPr lang="en-GB" altLang="en-US" sz="2000" b="0" dirty="0" err="1" smtClean="0"/>
              <a:t>TGi</a:t>
            </a:r>
            <a:r>
              <a:rPr lang="en-GB" altLang="en-US" sz="2000" b="0" dirty="0" smtClean="0"/>
              <a:t>, </a:t>
            </a:r>
            <a:r>
              <a:rPr lang="en-GB" altLang="en-US" sz="2000" b="0" dirty="0" err="1" smtClean="0"/>
              <a:t>TGw</a:t>
            </a:r>
            <a:r>
              <a:rPr lang="en-GB" altLang="en-US" sz="2000" b="0" dirty="0" smtClean="0"/>
              <a:t>, </a:t>
            </a:r>
            <a:r>
              <a:rPr lang="en-GB" altLang="en-US" sz="2000" b="0" dirty="0" err="1" smtClean="0"/>
              <a:t>TGr</a:t>
            </a:r>
            <a:r>
              <a:rPr lang="en-GB" altLang="en-US" sz="2000" b="0" dirty="0" smtClean="0"/>
              <a:t>, </a:t>
            </a:r>
            <a:r>
              <a:rPr lang="en-GB" altLang="en-US" sz="2000" b="0" dirty="0" err="1" smtClean="0"/>
              <a:t>TGv</a:t>
            </a:r>
            <a:r>
              <a:rPr lang="en-GB" altLang="en-US" sz="2000" b="0" dirty="0" smtClean="0"/>
              <a:t>, </a:t>
            </a:r>
            <a:r>
              <a:rPr lang="en-GB" altLang="en-US" sz="2000" b="0" dirty="0" err="1" smtClean="0"/>
              <a:t>TGma</a:t>
            </a:r>
            <a:r>
              <a:rPr lang="en-GB" altLang="en-US" sz="2000" b="0" dirty="0" smtClean="0"/>
              <a:t>, </a:t>
            </a:r>
            <a:r>
              <a:rPr lang="en-GB" altLang="en-US" sz="2000" b="0" dirty="0" smtClean="0"/>
              <a:t>JTC1</a:t>
            </a:r>
          </a:p>
          <a:p>
            <a:r>
              <a:rPr lang="en-GB" altLang="en-US" sz="2000" b="0" dirty="0"/>
              <a:t>Wi-Fi Alliance Task Group </a:t>
            </a:r>
            <a:r>
              <a:rPr lang="en-GB" altLang="en-US" sz="2000" b="0" dirty="0" smtClean="0"/>
              <a:t>Chair/Vice </a:t>
            </a:r>
            <a:r>
              <a:rPr lang="en-GB" altLang="en-US" sz="2000" b="0" dirty="0"/>
              <a:t>chair for multiple groups</a:t>
            </a:r>
          </a:p>
          <a:p>
            <a:r>
              <a:rPr lang="en-GB" altLang="en-US" sz="2000" b="0" dirty="0"/>
              <a:t>IEEE </a:t>
            </a:r>
            <a:r>
              <a:rPr lang="en-US" altLang="en-US" sz="2000" b="0" dirty="0"/>
              <a:t>Standards Association Standards Board (</a:t>
            </a:r>
            <a:r>
              <a:rPr lang="en-GB" altLang="en-US" sz="2000" b="0" dirty="0"/>
              <a:t>SASB)</a:t>
            </a:r>
          </a:p>
          <a:p>
            <a:pPr lvl="1"/>
            <a:r>
              <a:rPr lang="en-GB" altLang="en-US" sz="1800" dirty="0" err="1"/>
              <a:t>NesCom</a:t>
            </a:r>
            <a:r>
              <a:rPr lang="en-GB" altLang="en-US" sz="1800" dirty="0"/>
              <a:t> </a:t>
            </a:r>
            <a:r>
              <a:rPr lang="en-GB" altLang="en-US" sz="1800" dirty="0" smtClean="0"/>
              <a:t>Chair 2019-2022, </a:t>
            </a:r>
            <a:r>
              <a:rPr lang="en-US" altLang="en-US" sz="1800" dirty="0" err="1" smtClean="0"/>
              <a:t>PatCom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member 2017, 2018, </a:t>
            </a:r>
            <a:r>
              <a:rPr lang="en-US" altLang="en-US" sz="1800" dirty="0" err="1" smtClean="0"/>
              <a:t>AudCom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Member 2018, IEEE </a:t>
            </a:r>
            <a:r>
              <a:rPr lang="en-US" altLang="en-US" sz="1800" dirty="0" smtClean="0"/>
              <a:t>SASB member 2017-2022 SASB</a:t>
            </a:r>
            <a:r>
              <a:rPr lang="en-US" altLang="en-US" sz="1800" dirty="0" smtClean="0"/>
              <a:t>. </a:t>
            </a:r>
            <a:endParaRPr lang="en-US" altLang="en-US" sz="1800" dirty="0" smtClean="0"/>
          </a:p>
          <a:p>
            <a:r>
              <a:rPr lang="en-US" altLang="en-US" sz="2000" b="0" dirty="0"/>
              <a:t>Supported </a:t>
            </a:r>
            <a:r>
              <a:rPr lang="en-US" altLang="en-US" sz="2000" b="0" dirty="0"/>
              <a:t>numerous IEEE-SA </a:t>
            </a:r>
            <a:r>
              <a:rPr lang="en-US" altLang="en-US" sz="2000" b="0" dirty="0"/>
              <a:t>and other outreach </a:t>
            </a:r>
            <a:r>
              <a:rPr lang="en-US" altLang="en-US" sz="2000" b="0" dirty="0"/>
              <a:t>activities to advocate for and promote 802.11 technology</a:t>
            </a:r>
            <a:endParaRPr lang="en-GB" altLang="en-US" sz="2000" b="0" dirty="0"/>
          </a:p>
          <a:p>
            <a:endParaRPr lang="en-GB" altLang="en-US" b="0" dirty="0" smtClean="0"/>
          </a:p>
          <a:p>
            <a:pPr>
              <a:buFontTx/>
              <a:buNone/>
            </a:pPr>
            <a:endParaRPr lang="en-GB" altLang="en-US" sz="1800" b="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6C79314C-2A86-42D5-BA7D-E3EBEDB34C71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Slide </a:t>
            </a:r>
            <a:fld id="{0187E169-5164-4BFB-B561-92F179F56794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410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00B0DFEB-9E04-4926-A761-458B4A9A785C}" type="slidenum">
              <a:rPr lang="en-GB" altLang="en-US" sz="1200" b="0"/>
              <a:pPr algn="ct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/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5612" y="1118394"/>
            <a:ext cx="8465343" cy="1396206"/>
          </a:xfrm>
        </p:spPr>
        <p:txBody>
          <a:bodyPr/>
          <a:lstStyle/>
          <a:p>
            <a:r>
              <a:rPr lang="en-GB" altLang="en-US" dirty="0" smtClean="0"/>
              <a:t>WG11 Goal: Develop market relevant and market leading technical standards to maintain and grow applications of 802.11 technology</a:t>
            </a:r>
          </a:p>
        </p:txBody>
      </p:sp>
      <p:sp>
        <p:nvSpPr>
          <p:cNvPr id="220365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99244" y="2895600"/>
            <a:ext cx="8621712" cy="2971800"/>
          </a:xfrm>
        </p:spPr>
        <p:txBody>
          <a:bodyPr/>
          <a:lstStyle/>
          <a:p>
            <a:pPr>
              <a:defRPr/>
            </a:pPr>
            <a:r>
              <a:rPr lang="en-GB" sz="2800" b="0" dirty="0" smtClean="0"/>
              <a:t>Meet needs of existing and new use cases/markets</a:t>
            </a:r>
          </a:p>
          <a:p>
            <a:pPr lvl="1">
              <a:defRPr/>
            </a:pPr>
            <a:r>
              <a:rPr lang="en-GB" sz="2400" b="0" dirty="0" smtClean="0"/>
              <a:t>Leverage ecosystem partner use case knowledge (WFA, IETF)</a:t>
            </a:r>
            <a:br>
              <a:rPr lang="en-GB" sz="2400" b="0" dirty="0" smtClean="0"/>
            </a:br>
            <a:endParaRPr lang="en-GB" sz="2400" b="0" dirty="0" smtClean="0"/>
          </a:p>
          <a:p>
            <a:pPr>
              <a:defRPr/>
            </a:pPr>
            <a:r>
              <a:rPr lang="en-GB" sz="2800" b="0" dirty="0"/>
              <a:t>E</a:t>
            </a:r>
            <a:r>
              <a:rPr lang="en-GB" sz="2800" b="0" dirty="0" smtClean="0"/>
              <a:t>xtend the embedded base of 802.11 technology which</a:t>
            </a:r>
          </a:p>
          <a:p>
            <a:pPr lvl="1">
              <a:defRPr/>
            </a:pPr>
            <a:r>
              <a:rPr lang="en-GB" sz="2400" dirty="0"/>
              <a:t>E</a:t>
            </a:r>
            <a:r>
              <a:rPr lang="en-GB" sz="2400" b="0" dirty="0" smtClean="0"/>
              <a:t>nables broad ecosystem </a:t>
            </a:r>
            <a:r>
              <a:rPr lang="en-GB" sz="2400" b="0" dirty="0"/>
              <a:t>innovation and value </a:t>
            </a:r>
            <a:r>
              <a:rPr lang="en-GB" sz="2400" b="0" dirty="0" smtClean="0"/>
              <a:t>creation </a:t>
            </a:r>
          </a:p>
          <a:p>
            <a:pPr lvl="1">
              <a:defRPr/>
            </a:pPr>
            <a:r>
              <a:rPr lang="en-GB" sz="2400" dirty="0"/>
              <a:t>D</a:t>
            </a:r>
            <a:r>
              <a:rPr lang="en-GB" sz="2400" b="0" dirty="0" smtClean="0"/>
              <a:t>elivers productivity </a:t>
            </a:r>
            <a:r>
              <a:rPr lang="en-GB" sz="2400" b="0" dirty="0"/>
              <a:t>improvements, </a:t>
            </a:r>
            <a:r>
              <a:rPr lang="en-GB" sz="2400" b="0" dirty="0" smtClean="0"/>
              <a:t>connectivity and new services for customers and end users around the globe</a:t>
            </a:r>
            <a:br>
              <a:rPr lang="en-GB" sz="2400" b="0" dirty="0" smtClean="0"/>
            </a:br>
            <a:endParaRPr lang="en-GB" sz="2400" b="0" dirty="0"/>
          </a:p>
          <a:p>
            <a:pPr marL="0" indent="0">
              <a:buFontTx/>
              <a:buNone/>
              <a:defRPr/>
            </a:pPr>
            <a:endParaRPr lang="en-GB" b="0" dirty="0" smtClean="0"/>
          </a:p>
          <a:p>
            <a:pPr marL="0" indent="0">
              <a:buFontTx/>
              <a:buNone/>
              <a:defRPr/>
            </a:pPr>
            <a:endParaRPr lang="en-GB" sz="2000" b="0" dirty="0" smtClean="0"/>
          </a:p>
          <a:p>
            <a:pPr>
              <a:defRPr/>
            </a:pPr>
            <a:endParaRPr lang="en-GB" sz="1800" b="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Slide </a:t>
            </a:r>
            <a:fld id="{D01D666C-75F5-42B3-92B2-B31493DA457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473868" y="865187"/>
            <a:ext cx="8272463" cy="887413"/>
          </a:xfrm>
        </p:spPr>
        <p:txBody>
          <a:bodyPr/>
          <a:lstStyle/>
          <a:p>
            <a:r>
              <a:rPr lang="en-US" altLang="en-US" dirty="0" smtClean="0"/>
              <a:t>Goal: Deliver on current commitments while identifying new areas of work </a:t>
            </a:r>
          </a:p>
        </p:txBody>
      </p:sp>
      <p:sp>
        <p:nvSpPr>
          <p:cNvPr id="220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2" y="1828800"/>
            <a:ext cx="8307388" cy="4189412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endParaRPr lang="en-US" sz="1600" dirty="0"/>
          </a:p>
          <a:p>
            <a:pPr>
              <a:lnSpc>
                <a:spcPct val="90000"/>
              </a:lnSpc>
              <a:defRPr/>
            </a:pPr>
            <a:r>
              <a:rPr lang="en-US" b="0" dirty="0" smtClean="0"/>
              <a:t>Continued progress on work during the pandemic challenges</a:t>
            </a:r>
          </a:p>
          <a:p>
            <a:pPr>
              <a:lnSpc>
                <a:spcPct val="90000"/>
              </a:lnSpc>
              <a:defRPr/>
            </a:pPr>
            <a:r>
              <a:rPr lang="en-US" b="0" dirty="0" smtClean="0"/>
              <a:t>Progress </a:t>
            </a:r>
            <a:r>
              <a:rPr lang="en-US" b="0" dirty="0" smtClean="0"/>
              <a:t>current amendments and new </a:t>
            </a:r>
            <a:r>
              <a:rPr lang="en-US" b="0" dirty="0" smtClean="0"/>
              <a:t>work </a:t>
            </a:r>
            <a:r>
              <a:rPr lang="en-US" b="0" dirty="0" smtClean="0"/>
              <a:t>in a timely manner, with high quality</a:t>
            </a:r>
          </a:p>
          <a:p>
            <a:pPr>
              <a:lnSpc>
                <a:spcPct val="90000"/>
              </a:lnSpc>
              <a:defRPr/>
            </a:pPr>
            <a:r>
              <a:rPr lang="en-US" b="0" dirty="0" smtClean="0"/>
              <a:t>Identify new work </a:t>
            </a:r>
            <a:r>
              <a:rPr lang="en-US" b="0" dirty="0" smtClean="0"/>
              <a:t>areas</a:t>
            </a:r>
            <a:endParaRPr lang="en-US" b="0" dirty="0" smtClean="0"/>
          </a:p>
          <a:p>
            <a:pPr>
              <a:lnSpc>
                <a:spcPct val="90000"/>
              </a:lnSpc>
              <a:defRPr/>
            </a:pPr>
            <a:r>
              <a:rPr lang="en-US" b="0" dirty="0" smtClean="0"/>
              <a:t>Continue and strengthen regulatory outreach to defend and grow unlicensed and available spectrum access </a:t>
            </a:r>
          </a:p>
          <a:p>
            <a:pPr>
              <a:lnSpc>
                <a:spcPct val="90000"/>
              </a:lnSpc>
              <a:defRPr/>
            </a:pPr>
            <a:r>
              <a:rPr lang="en-US" b="0" dirty="0" smtClean="0"/>
              <a:t>Support and strengthen necessary liaison activity </a:t>
            </a:r>
          </a:p>
          <a:p>
            <a:pPr>
              <a:lnSpc>
                <a:spcPct val="90000"/>
              </a:lnSpc>
              <a:defRPr/>
            </a:pPr>
            <a:r>
              <a:rPr lang="en-US" b="0" dirty="0" smtClean="0"/>
              <a:t>Work effectively with EC</a:t>
            </a:r>
          </a:p>
          <a:p>
            <a:pPr marL="457200" lvl="1" indent="0">
              <a:lnSpc>
                <a:spcPct val="90000"/>
              </a:lnSpc>
              <a:buFontTx/>
              <a:buNone/>
              <a:defRPr/>
            </a:pPr>
            <a:endParaRPr lang="en-US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Slide </a:t>
            </a:r>
            <a:fld id="{8C2A2762-CF8C-4995-8CD0-5C6D6C6A02B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271463" y="1012825"/>
            <a:ext cx="8458200" cy="892175"/>
          </a:xfrm>
        </p:spPr>
        <p:txBody>
          <a:bodyPr/>
          <a:lstStyle/>
          <a:p>
            <a:r>
              <a:rPr lang="en-US" altLang="en-US" dirty="0" smtClean="0"/>
              <a:t>Identify </a:t>
            </a:r>
            <a:r>
              <a:rPr lang="en-US" altLang="en-US" dirty="0" smtClean="0"/>
              <a:t>process improvements to support technical productivity </a:t>
            </a:r>
          </a:p>
        </p:txBody>
      </p:sp>
      <p:sp>
        <p:nvSpPr>
          <p:cNvPr id="220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7013" y="2209800"/>
            <a:ext cx="8502650" cy="3733800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endParaRPr lang="en-US" sz="1600" dirty="0"/>
          </a:p>
          <a:p>
            <a:pPr>
              <a:lnSpc>
                <a:spcPct val="90000"/>
              </a:lnSpc>
              <a:defRPr/>
            </a:pPr>
            <a:r>
              <a:rPr lang="en-US" b="0" dirty="0" smtClean="0"/>
              <a:t>Process changes for electronic meetings, voting on teleconferences</a:t>
            </a:r>
          </a:p>
          <a:p>
            <a:pPr>
              <a:lnSpc>
                <a:spcPct val="90000"/>
              </a:lnSpc>
              <a:defRPr/>
            </a:pPr>
            <a:r>
              <a:rPr lang="en-US" b="0" dirty="0" smtClean="0"/>
              <a:t>Maintain/extend </a:t>
            </a:r>
            <a:r>
              <a:rPr lang="en-US" b="0" dirty="0" smtClean="0"/>
              <a:t>internal operational tools: membership tracking, ballot generation,  etc. Acknowledge </a:t>
            </a:r>
            <a:r>
              <a:rPr lang="en-US" b="0" dirty="0" smtClean="0"/>
              <a:t>Adrian &amp; Robert’s </a:t>
            </a:r>
            <a:r>
              <a:rPr lang="en-US" b="0" dirty="0" smtClean="0"/>
              <a:t>work here.</a:t>
            </a:r>
          </a:p>
          <a:p>
            <a:pPr>
              <a:lnSpc>
                <a:spcPct val="90000"/>
              </a:lnSpc>
              <a:defRPr/>
            </a:pPr>
            <a:r>
              <a:rPr lang="en-US" b="0" dirty="0" smtClean="0"/>
              <a:t>Identify techniques </a:t>
            </a:r>
            <a:r>
              <a:rPr lang="en-US" b="0" dirty="0"/>
              <a:t>to use for workflow acceleration; </a:t>
            </a:r>
            <a:r>
              <a:rPr lang="en-US" b="0" dirty="0" smtClean="0"/>
              <a:t>will </a:t>
            </a:r>
            <a:r>
              <a:rPr lang="en-US" b="0" dirty="0"/>
              <a:t>vary with phase of </a:t>
            </a:r>
            <a:r>
              <a:rPr lang="en-US" b="0" dirty="0" smtClean="0"/>
              <a:t>project</a:t>
            </a:r>
          </a:p>
          <a:p>
            <a:pPr>
              <a:defRPr/>
            </a:pPr>
            <a:r>
              <a:rPr lang="en-US" b="0" dirty="0"/>
              <a:t>Develop leadership team (WG, TG, SG, </a:t>
            </a:r>
            <a:r>
              <a:rPr lang="en-US" b="0" dirty="0" err="1"/>
              <a:t>etc</a:t>
            </a:r>
            <a:r>
              <a:rPr lang="en-US" b="0" dirty="0"/>
              <a:t>) skill and knowledge base related to TG best practices</a:t>
            </a:r>
          </a:p>
          <a:p>
            <a:pPr marL="0" indent="0">
              <a:buNone/>
              <a:defRPr/>
            </a:pPr>
            <a:endParaRPr lang="en-US" b="0" dirty="0"/>
          </a:p>
          <a:p>
            <a:pPr>
              <a:lnSpc>
                <a:spcPct val="90000"/>
              </a:lnSpc>
              <a:defRPr/>
            </a:pPr>
            <a:endParaRPr lang="en-US" b="0" dirty="0"/>
          </a:p>
          <a:p>
            <a:pPr lvl="1"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>
              <a:lnSpc>
                <a:spcPct val="90000"/>
              </a:lnSpc>
              <a:defRPr/>
            </a:pPr>
            <a:endParaRPr lang="en-US" sz="1600" dirty="0" smtClean="0"/>
          </a:p>
          <a:p>
            <a:pPr>
              <a:lnSpc>
                <a:spcPct val="90000"/>
              </a:lnSpc>
              <a:defRPr/>
            </a:pPr>
            <a:endParaRPr lang="en-US" sz="16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Dorothy Stanley, HPE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Slide </a:t>
            </a:r>
            <a:fld id="{8F772B0D-6DD3-4D3A-9F60-09651A5E286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Thank you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2743200"/>
          </a:xfrm>
        </p:spPr>
        <p:txBody>
          <a:bodyPr/>
          <a:lstStyle/>
          <a:p>
            <a:r>
              <a:rPr lang="en-US" altLang="en-US" sz="2000" b="0" dirty="0" smtClean="0"/>
              <a:t>My experience in IEEE 802.11 together with leadership and work in related industry organizations (WFA, IETF) and the IEEE Standards Association qualify me to serve as IEEE 802.11 </a:t>
            </a:r>
            <a:r>
              <a:rPr lang="en-US" altLang="en-US" sz="2000" b="0" dirty="0" smtClean="0"/>
              <a:t>WG Chair.</a:t>
            </a:r>
            <a:endParaRPr lang="en-US" altLang="en-US" sz="2000" b="0" dirty="0" smtClean="0"/>
          </a:p>
          <a:p>
            <a:pPr marL="0" indent="0">
              <a:buNone/>
            </a:pPr>
            <a:endParaRPr lang="en-US" altLang="en-US" sz="2000" b="0" dirty="0"/>
          </a:p>
          <a:p>
            <a:r>
              <a:rPr lang="en-US" altLang="en-US" sz="2000" b="0" dirty="0" smtClean="0"/>
              <a:t>I ask for your </a:t>
            </a:r>
            <a:r>
              <a:rPr lang="en-US" altLang="en-US" sz="2000" b="0" dirty="0" smtClean="0"/>
              <a:t>continued support </a:t>
            </a:r>
            <a:r>
              <a:rPr lang="en-US" altLang="en-US" sz="2000" b="0" dirty="0" smtClean="0"/>
              <a:t>as IEEE </a:t>
            </a:r>
            <a:r>
              <a:rPr lang="en-US" altLang="en-US" sz="2000" b="0" smtClean="0"/>
              <a:t>802.11 </a:t>
            </a:r>
            <a:r>
              <a:rPr lang="en-US" altLang="en-US" sz="2000" b="0" smtClean="0"/>
              <a:t>WG Chair</a:t>
            </a:r>
            <a:r>
              <a:rPr lang="en-US" altLang="en-US" sz="2000" b="0" dirty="0" smtClean="0"/>
              <a:t>.</a:t>
            </a:r>
            <a:endParaRPr lang="en-US" altLang="en-US" sz="2000" b="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328555</TotalTime>
  <Words>526</Words>
  <Application>Microsoft Office PowerPoint</Application>
  <PresentationFormat>On-screen Show (4:3)</PresentationFormat>
  <Paragraphs>110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802-11-Submission</vt:lpstr>
      <vt:lpstr>Document</vt:lpstr>
      <vt:lpstr>IEEE 802.11 March 2022 Nominee Statement</vt:lpstr>
      <vt:lpstr>Abstract</vt:lpstr>
      <vt:lpstr>Qualifications: 802.11 Experience </vt:lpstr>
      <vt:lpstr>WG11 Goal: Develop market relevant and market leading technical standards to maintain and grow applications of 802.11 technology</vt:lpstr>
      <vt:lpstr>Goal: Deliver on current commitments while identifying new areas of work </vt:lpstr>
      <vt:lpstr>Identify process improvements to support technical productivity </vt:lpstr>
      <vt:lpstr>Thank you</vt:lpstr>
    </vt:vector>
  </TitlesOfParts>
  <Company>Hewlett Packard Enterprise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2022 Chair Candidate Statement</dc:title>
  <dc:creator>Dorothy Stanley</dc:creator>
  <cp:lastModifiedBy>Stanley, Dorothy</cp:lastModifiedBy>
  <cp:revision>1591</cp:revision>
  <cp:lastPrinted>1998-02-10T13:28:06Z</cp:lastPrinted>
  <dcterms:created xsi:type="dcterms:W3CDTF">2005-01-04T21:26:55Z</dcterms:created>
  <dcterms:modified xsi:type="dcterms:W3CDTF">2022-03-07T13:39:14Z</dcterms:modified>
</cp:coreProperties>
</file>