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305" r:id="rId3"/>
    <p:sldId id="303" r:id="rId4"/>
    <p:sldId id="298" r:id="rId5"/>
    <p:sldId id="304" r:id="rId6"/>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94127" autoAdjust="0"/>
  </p:normalViewPr>
  <p:slideViewPr>
    <p:cSldViewPr>
      <p:cViewPr varScale="1">
        <p:scale>
          <a:sx n="59" d="100"/>
          <a:sy n="59" d="100"/>
        </p:scale>
        <p:origin x="1428" y="4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684" y="48"/>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3/7/2022</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US" dirty="0" err="1"/>
              <a:t>Tuncer</a:t>
            </a:r>
            <a:r>
              <a:rPr lang="en-US" dirty="0"/>
              <a:t> </a:t>
            </a:r>
            <a:r>
              <a:rPr lang="en-US" dirty="0" err="1"/>
              <a:t>Baykas</a:t>
            </a:r>
            <a:r>
              <a:rPr lang="en-US" dirty="0"/>
              <a:t>, Kadir Has Uni</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tr-TR" dirty="0" err="1"/>
              <a:t>March</a:t>
            </a:r>
            <a:r>
              <a:rPr lang="tr-TR" dirty="0"/>
              <a:t> </a:t>
            </a:r>
            <a:r>
              <a:rPr lang="en-US" dirty="0"/>
              <a:t>202</a:t>
            </a:r>
            <a:r>
              <a:rPr lang="tr-TR" dirty="0"/>
              <a:t>2</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tr-TR" dirty="0" err="1"/>
              <a:t>March</a:t>
            </a:r>
            <a:r>
              <a:rPr lang="en-US" dirty="0"/>
              <a:t> 202</a:t>
            </a:r>
            <a:r>
              <a:rPr lang="tr-TR" dirty="0"/>
              <a:t>2</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US" dirty="0" err="1"/>
              <a:t>Tuncer</a:t>
            </a:r>
            <a:r>
              <a:rPr lang="en-US" dirty="0"/>
              <a:t> </a:t>
            </a:r>
            <a:r>
              <a:rPr lang="en-US" dirty="0" err="1"/>
              <a:t>Baykas</a:t>
            </a:r>
            <a:r>
              <a:rPr lang="en-US" dirty="0"/>
              <a:t>, Kadir Has Uni</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1</a:t>
            </a: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-2</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2</a:t>
            </a: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0440</a:t>
            </a: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r</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1</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hyperlink" Target="http://802world.org/plenary/"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8/dcn/22/18-22-0009-00-0000-ieee-802-wireless-standards-table-of-frequency-ranges.xls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tr-TR" dirty="0" err="1"/>
              <a:t>March</a:t>
            </a:r>
            <a:r>
              <a:rPr lang="en-US" dirty="0"/>
              <a:t> 202</a:t>
            </a:r>
            <a:r>
              <a:rPr lang="tr-TR" dirty="0"/>
              <a:t>2</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US" dirty="0" err="1"/>
              <a:t>Tuncer</a:t>
            </a:r>
            <a:r>
              <a:rPr lang="en-US" dirty="0"/>
              <a:t> </a:t>
            </a:r>
            <a:r>
              <a:rPr lang="en-US" dirty="0" err="1"/>
              <a:t>Baykas</a:t>
            </a:r>
            <a:r>
              <a:rPr lang="en-US" dirty="0"/>
              <a:t>, Kadir Has Uni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tr-TR" sz="3600" dirty="0" err="1"/>
              <a:t>March</a:t>
            </a:r>
            <a:r>
              <a:rPr lang="tr-TR" sz="3600" dirty="0"/>
              <a:t> </a:t>
            </a:r>
            <a:r>
              <a:rPr lang="en-GB" sz="3600" dirty="0"/>
              <a:t>202</a:t>
            </a:r>
            <a:r>
              <a:rPr lang="tr-TR" sz="3600" dirty="0"/>
              <a:t>2</a:t>
            </a:r>
            <a:r>
              <a:rPr lang="en-GB" sz="3600" dirty="0"/>
              <a:t> </a:t>
            </a:r>
            <a:r>
              <a:rPr lang="tr-TR" sz="3600" dirty="0"/>
              <a:t>802.19 </a:t>
            </a:r>
            <a:r>
              <a:rPr lang="tr-TR" sz="3600" dirty="0" err="1"/>
              <a:t>Liaison</a:t>
            </a:r>
            <a:r>
              <a:rPr lang="tr-TR" sz="3600" dirty="0"/>
              <a:t>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a:t>
            </a:r>
            <a:r>
              <a:rPr lang="tr-TR" sz="2133" b="0" dirty="0"/>
              <a:t>2</a:t>
            </a:r>
            <a:r>
              <a:rPr lang="en-GB" sz="2133" b="0" dirty="0"/>
              <a:t>-</a:t>
            </a:r>
            <a:r>
              <a:rPr lang="tr-TR" sz="2133" b="0" dirty="0"/>
              <a:t>03</a:t>
            </a:r>
            <a:r>
              <a:rPr lang="en-GB" sz="2133" b="0" dirty="0"/>
              <a:t>-</a:t>
            </a:r>
            <a:r>
              <a:rPr lang="tr-TR" sz="2133" b="0" dirty="0"/>
              <a:t>07</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27497041"/>
              </p:ext>
            </p:extLst>
          </p:nvPr>
        </p:nvGraphicFramePr>
        <p:xfrm>
          <a:off x="539750" y="2438400"/>
          <a:ext cx="8674100" cy="2679700"/>
        </p:xfrm>
        <a:graphic>
          <a:graphicData uri="http://schemas.openxmlformats.org/presentationml/2006/ole">
            <mc:AlternateContent xmlns:mc="http://schemas.openxmlformats.org/markup-compatibility/2006">
              <mc:Choice xmlns:v="urn:schemas-microsoft-com:vml" Requires="v">
                <p:oleObj spid="_x0000_s1032" name="Document" r:id="rId4" imgW="8249760" imgH="2557440" progId="Word.Document.8">
                  <p:embed/>
                </p:oleObj>
              </mc:Choice>
              <mc:Fallback>
                <p:oleObj name="Document" r:id="rId4" imgW="8249760" imgH="2557440" progId="Word.Document.8">
                  <p:embed/>
                  <p:pic>
                    <p:nvPicPr>
                      <p:cNvPr id="3075" name="Object 3"/>
                      <p:cNvPicPr>
                        <a:picLocks noChangeAspect="1" noChangeArrowheads="1"/>
                      </p:cNvPicPr>
                      <p:nvPr/>
                    </p:nvPicPr>
                    <p:blipFill>
                      <a:blip r:embed="rId5"/>
                      <a:srcRect/>
                      <a:stretch>
                        <a:fillRect/>
                      </a:stretch>
                    </p:blipFill>
                    <p:spPr bwMode="auto">
                      <a:xfrm>
                        <a:off x="539750" y="2438400"/>
                        <a:ext cx="86741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FC835-B316-4211-B639-18D8C35BC0DB}"/>
              </a:ext>
            </a:extLst>
          </p:cNvPr>
          <p:cNvSpPr>
            <a:spLocks noGrp="1"/>
          </p:cNvSpPr>
          <p:nvPr>
            <p:ph type="title"/>
          </p:nvPr>
        </p:nvSpPr>
        <p:spPr/>
        <p:txBody>
          <a:bodyPr/>
          <a:lstStyle/>
          <a:p>
            <a:r>
              <a:rPr lang="tr-TR" sz="3600" dirty="0" err="1"/>
              <a:t>Voters</a:t>
            </a:r>
            <a:r>
              <a:rPr lang="tr-TR" sz="3600" dirty="0"/>
              <a:t> </a:t>
            </a:r>
            <a:r>
              <a:rPr lang="tr-TR" sz="3600" dirty="0" err="1"/>
              <a:t>and</a:t>
            </a:r>
            <a:r>
              <a:rPr lang="tr-TR" sz="3600" dirty="0"/>
              <a:t> </a:t>
            </a:r>
            <a:r>
              <a:rPr lang="en-US" sz="3600" dirty="0"/>
              <a:t>Voting Rights</a:t>
            </a:r>
          </a:p>
        </p:txBody>
      </p:sp>
      <p:sp>
        <p:nvSpPr>
          <p:cNvPr id="3" name="Content Placeholder 2">
            <a:extLst>
              <a:ext uri="{FF2B5EF4-FFF2-40B4-BE49-F238E27FC236}">
                <a16:creationId xmlns:a16="http://schemas.microsoft.com/office/drawing/2014/main" id="{CD03C6C8-DD82-41FD-813E-9E11425B6458}"/>
              </a:ext>
            </a:extLst>
          </p:cNvPr>
          <p:cNvSpPr>
            <a:spLocks noGrp="1"/>
          </p:cNvSpPr>
          <p:nvPr>
            <p:ph idx="1"/>
          </p:nvPr>
        </p:nvSpPr>
        <p:spPr>
          <a:xfrm>
            <a:off x="731520" y="2113282"/>
            <a:ext cx="8564880" cy="4387427"/>
          </a:xfrm>
        </p:spPr>
        <p:txBody>
          <a:bodyPr/>
          <a:lstStyle/>
          <a:p>
            <a:r>
              <a:rPr lang="en-US" sz="2400" dirty="0"/>
              <a:t>IEEE 802.19 has 5</a:t>
            </a:r>
            <a:r>
              <a:rPr lang="tr-TR" sz="2400" dirty="0"/>
              <a:t>0</a:t>
            </a:r>
            <a:r>
              <a:rPr lang="en-US" sz="2400" dirty="0"/>
              <a:t> voting members</a:t>
            </a:r>
            <a:endParaRPr lang="tr-TR" sz="2400" dirty="0"/>
          </a:p>
          <a:p>
            <a:r>
              <a:rPr lang="en-US" sz="2400" dirty="0"/>
              <a:t>This meeting provide</a:t>
            </a:r>
            <a:r>
              <a:rPr lang="tr-TR" sz="2400" dirty="0"/>
              <a:t>s</a:t>
            </a:r>
            <a:r>
              <a:rPr lang="en-US" sz="2400" dirty="0"/>
              <a:t> attendance credit towards voting rights</a:t>
            </a:r>
          </a:p>
          <a:p>
            <a:pPr>
              <a:buFont typeface="Arial" panose="020B0604020202020204" pitchFamily="34" charset="0"/>
              <a:buChar char="•"/>
            </a:pPr>
            <a:r>
              <a:rPr lang="en-US" sz="2400" dirty="0"/>
              <a:t>You must pay the registration fee in order to attend</a:t>
            </a:r>
          </a:p>
          <a:p>
            <a:pPr lvl="1">
              <a:buFont typeface="Arial" panose="020B0604020202020204" pitchFamily="34" charset="0"/>
              <a:buChar char="•"/>
            </a:pPr>
            <a:r>
              <a:rPr lang="en-US" sz="2400" dirty="0"/>
              <a:t>If you have not already done so, you can register </a:t>
            </a:r>
            <a:r>
              <a:rPr lang="en-US" sz="2400" dirty="0">
                <a:hlinkClick r:id="rId2"/>
              </a:rPr>
              <a:t>http://802world.org/plenary/</a:t>
            </a:r>
            <a:r>
              <a:rPr lang="en-US" sz="2400" dirty="0"/>
              <a:t> </a:t>
            </a:r>
          </a:p>
          <a:p>
            <a:pPr marL="0" indent="0">
              <a:buNone/>
            </a:pPr>
            <a:endParaRPr lang="en-US" sz="2400" dirty="0"/>
          </a:p>
        </p:txBody>
      </p:sp>
      <p:sp>
        <p:nvSpPr>
          <p:cNvPr id="4" name="Slide Number Placeholder 3">
            <a:extLst>
              <a:ext uri="{FF2B5EF4-FFF2-40B4-BE49-F238E27FC236}">
                <a16:creationId xmlns:a16="http://schemas.microsoft.com/office/drawing/2014/main" id="{2C537CCC-8FB5-4F27-AC4E-962FFED733D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2B514E8-9761-4914-A937-BB3DB1C36118}"/>
              </a:ext>
            </a:extLst>
          </p:cNvPr>
          <p:cNvSpPr>
            <a:spLocks noGrp="1"/>
          </p:cNvSpPr>
          <p:nvPr>
            <p:ph type="ftr" idx="14"/>
          </p:nvPr>
        </p:nvSpPr>
        <p:spPr/>
        <p:txBody>
          <a:bodyPr/>
          <a:lstStyle/>
          <a:p>
            <a:r>
              <a:rPr lang="en-US" dirty="0" err="1"/>
              <a:t>Tuncer</a:t>
            </a:r>
            <a:r>
              <a:rPr lang="en-US" dirty="0"/>
              <a:t> </a:t>
            </a:r>
            <a:r>
              <a:rPr lang="en-US" dirty="0" err="1"/>
              <a:t>Baykas</a:t>
            </a:r>
            <a:r>
              <a:rPr lang="en-US" dirty="0"/>
              <a:t>, Kadir Has Uni</a:t>
            </a:r>
            <a:endParaRPr lang="en-GB" dirty="0"/>
          </a:p>
        </p:txBody>
      </p:sp>
      <p:sp>
        <p:nvSpPr>
          <p:cNvPr id="6" name="Date Placeholder 5">
            <a:extLst>
              <a:ext uri="{FF2B5EF4-FFF2-40B4-BE49-F238E27FC236}">
                <a16:creationId xmlns:a16="http://schemas.microsoft.com/office/drawing/2014/main" id="{72864290-A4C6-4106-A19E-D421B37B52F1}"/>
              </a:ext>
            </a:extLst>
          </p:cNvPr>
          <p:cNvSpPr>
            <a:spLocks noGrp="1"/>
          </p:cNvSpPr>
          <p:nvPr>
            <p:ph type="dt" idx="15"/>
          </p:nvPr>
        </p:nvSpPr>
        <p:spPr/>
        <p:txBody>
          <a:bodyPr/>
          <a:lstStyle/>
          <a:p>
            <a:r>
              <a:rPr lang="tr-TR" dirty="0" err="1"/>
              <a:t>March</a:t>
            </a:r>
            <a:r>
              <a:rPr lang="tr-TR" dirty="0"/>
              <a:t> 2022</a:t>
            </a:r>
            <a:endParaRPr lang="en-GB" dirty="0"/>
          </a:p>
        </p:txBody>
      </p:sp>
    </p:spTree>
    <p:extLst>
      <p:ext uri="{BB962C8B-B14F-4D97-AF65-F5344CB8AC3E}">
        <p14:creationId xmlns:p14="http://schemas.microsoft.com/office/powerpoint/2010/main" val="2684011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15141-828D-4897-9E49-77BF44EA5748}"/>
              </a:ext>
            </a:extLst>
          </p:cNvPr>
          <p:cNvSpPr>
            <a:spLocks noGrp="1"/>
          </p:cNvSpPr>
          <p:nvPr>
            <p:ph type="title"/>
          </p:nvPr>
        </p:nvSpPr>
        <p:spPr>
          <a:xfrm>
            <a:off x="381000" y="731523"/>
            <a:ext cx="9067800" cy="944878"/>
          </a:xfrm>
        </p:spPr>
        <p:txBody>
          <a:bodyPr/>
          <a:lstStyle/>
          <a:p>
            <a:r>
              <a:rPr lang="en-US" sz="3200" dirty="0"/>
              <a:t>March 2022 Working Group Elections</a:t>
            </a:r>
          </a:p>
        </p:txBody>
      </p:sp>
      <p:sp>
        <p:nvSpPr>
          <p:cNvPr id="3" name="Content Placeholder 2">
            <a:extLst>
              <a:ext uri="{FF2B5EF4-FFF2-40B4-BE49-F238E27FC236}">
                <a16:creationId xmlns:a16="http://schemas.microsoft.com/office/drawing/2014/main" id="{B2871B69-C814-48EF-BA2E-7766A548A756}"/>
              </a:ext>
            </a:extLst>
          </p:cNvPr>
          <p:cNvSpPr>
            <a:spLocks noGrp="1"/>
          </p:cNvSpPr>
          <p:nvPr>
            <p:ph idx="1"/>
          </p:nvPr>
        </p:nvSpPr>
        <p:spPr/>
        <p:txBody>
          <a:bodyPr/>
          <a:lstStyle/>
          <a:p>
            <a:r>
              <a:rPr lang="en-US" sz="2400" dirty="0"/>
              <a:t>The Working Group will hold elections for the WG Chair and WG Vice Chair at the March 2022 (Electronic) Plenary Session </a:t>
            </a:r>
          </a:p>
          <a:p>
            <a:pPr lvl="1"/>
            <a:r>
              <a:rPr lang="en-US" sz="2200" b="1" dirty="0"/>
              <a:t>The current WC Chair (Steve </a:t>
            </a:r>
            <a:r>
              <a:rPr lang="en-US" sz="2200" b="1" dirty="0" err="1"/>
              <a:t>Shellhammer</a:t>
            </a:r>
            <a:r>
              <a:rPr lang="en-US" sz="2200" b="1" dirty="0"/>
              <a:t>) </a:t>
            </a:r>
            <a:r>
              <a:rPr lang="tr-TR" sz="2200" b="1" dirty="0"/>
              <a:t>is </a:t>
            </a:r>
            <a:r>
              <a:rPr lang="en-US" sz="2200" b="1" dirty="0"/>
              <a:t>run</a:t>
            </a:r>
            <a:r>
              <a:rPr lang="tr-TR" sz="2200" b="1" dirty="0" err="1"/>
              <a:t>ning</a:t>
            </a:r>
            <a:r>
              <a:rPr lang="en-US" sz="2200" b="1" dirty="0"/>
              <a:t> for WG Chair</a:t>
            </a:r>
          </a:p>
          <a:p>
            <a:pPr lvl="1"/>
            <a:r>
              <a:rPr lang="en-US" sz="2200" b="1" dirty="0"/>
              <a:t>The current WG Vice Chair (</a:t>
            </a:r>
            <a:r>
              <a:rPr lang="en-US" sz="2200" b="1" dirty="0" err="1"/>
              <a:t>Tuncer</a:t>
            </a:r>
            <a:r>
              <a:rPr lang="en-US" sz="2200" b="1" dirty="0"/>
              <a:t> </a:t>
            </a:r>
            <a:r>
              <a:rPr lang="en-US" sz="2200" b="1" dirty="0" err="1"/>
              <a:t>Baykas</a:t>
            </a:r>
            <a:r>
              <a:rPr lang="en-US" sz="2200" b="1" dirty="0"/>
              <a:t>) </a:t>
            </a:r>
            <a:r>
              <a:rPr lang="tr-TR" sz="2200" b="1" dirty="0"/>
              <a:t>is </a:t>
            </a:r>
            <a:r>
              <a:rPr lang="en-US" sz="2200" b="1" dirty="0"/>
              <a:t>run</a:t>
            </a:r>
            <a:r>
              <a:rPr lang="tr-TR" sz="2200" b="1" dirty="0" err="1"/>
              <a:t>ning</a:t>
            </a:r>
            <a:r>
              <a:rPr lang="en-US" sz="2200" b="1" dirty="0"/>
              <a:t> for WG Vice Chair</a:t>
            </a:r>
          </a:p>
          <a:p>
            <a:r>
              <a:rPr lang="en-US" sz="2400" dirty="0"/>
              <a:t>The confirmation vote for the WG Chair and WG Vice Chair is being run using the </a:t>
            </a:r>
            <a:r>
              <a:rPr lang="en-US" sz="2400" dirty="0" err="1"/>
              <a:t>ePoll</a:t>
            </a:r>
            <a:r>
              <a:rPr lang="en-US" sz="2400" dirty="0"/>
              <a:t> system</a:t>
            </a:r>
          </a:p>
          <a:p>
            <a:endParaRPr lang="en-US" sz="2200" b="1" dirty="0"/>
          </a:p>
        </p:txBody>
      </p:sp>
      <p:sp>
        <p:nvSpPr>
          <p:cNvPr id="4" name="Slide Number Placeholder 3">
            <a:extLst>
              <a:ext uri="{FF2B5EF4-FFF2-40B4-BE49-F238E27FC236}">
                <a16:creationId xmlns:a16="http://schemas.microsoft.com/office/drawing/2014/main" id="{A72DBF4B-5229-43E8-9118-26108784F313}"/>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7D81742-5FF6-42F5-B4C3-E33AA667A33C}"/>
              </a:ext>
            </a:extLst>
          </p:cNvPr>
          <p:cNvSpPr>
            <a:spLocks noGrp="1"/>
          </p:cNvSpPr>
          <p:nvPr>
            <p:ph type="ftr" idx="14"/>
          </p:nvPr>
        </p:nvSpPr>
        <p:spPr/>
        <p:txBody>
          <a:bodyPr/>
          <a:lstStyle/>
          <a:p>
            <a:r>
              <a:rPr lang="en-US" dirty="0" err="1"/>
              <a:t>Tuncer</a:t>
            </a:r>
            <a:r>
              <a:rPr lang="en-US" dirty="0"/>
              <a:t> </a:t>
            </a:r>
            <a:r>
              <a:rPr lang="en-US" dirty="0" err="1"/>
              <a:t>Baykas</a:t>
            </a:r>
            <a:r>
              <a:rPr lang="en-US" dirty="0"/>
              <a:t>, Kadir Has Uni</a:t>
            </a:r>
            <a:endParaRPr lang="en-GB" dirty="0"/>
          </a:p>
        </p:txBody>
      </p:sp>
      <p:sp>
        <p:nvSpPr>
          <p:cNvPr id="6" name="Date Placeholder 5">
            <a:extLst>
              <a:ext uri="{FF2B5EF4-FFF2-40B4-BE49-F238E27FC236}">
                <a16:creationId xmlns:a16="http://schemas.microsoft.com/office/drawing/2014/main" id="{26D4AB33-7BF2-4751-A576-312FA0A032CD}"/>
              </a:ext>
            </a:extLst>
          </p:cNvPr>
          <p:cNvSpPr>
            <a:spLocks noGrp="1"/>
          </p:cNvSpPr>
          <p:nvPr>
            <p:ph type="dt" idx="15"/>
          </p:nvPr>
        </p:nvSpPr>
        <p:spPr/>
        <p:txBody>
          <a:bodyPr/>
          <a:lstStyle/>
          <a:p>
            <a:r>
              <a:rPr lang="tr-TR" dirty="0" err="1"/>
              <a:t>March</a:t>
            </a:r>
            <a:r>
              <a:rPr lang="tr-TR" dirty="0"/>
              <a:t> 2022</a:t>
            </a:r>
            <a:endParaRPr lang="en-GB" dirty="0"/>
          </a:p>
        </p:txBody>
      </p:sp>
    </p:spTree>
    <p:extLst>
      <p:ext uri="{BB962C8B-B14F-4D97-AF65-F5344CB8AC3E}">
        <p14:creationId xmlns:p14="http://schemas.microsoft.com/office/powerpoint/2010/main" val="1059936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5E84-55F9-4669-95B1-3F9646890394}"/>
              </a:ext>
            </a:extLst>
          </p:cNvPr>
          <p:cNvSpPr>
            <a:spLocks noGrp="1"/>
          </p:cNvSpPr>
          <p:nvPr>
            <p:ph type="title"/>
          </p:nvPr>
        </p:nvSpPr>
        <p:spPr>
          <a:xfrm>
            <a:off x="731520" y="731523"/>
            <a:ext cx="8288868" cy="563878"/>
          </a:xfrm>
        </p:spPr>
        <p:txBody>
          <a:bodyPr/>
          <a:lstStyle/>
          <a:p>
            <a:r>
              <a:rPr lang="en-US" sz="3600" dirty="0"/>
              <a:t>IEEE 802 Frequency Tables – Activity</a:t>
            </a:r>
          </a:p>
        </p:txBody>
      </p:sp>
      <p:sp>
        <p:nvSpPr>
          <p:cNvPr id="3" name="Content Placeholder 2">
            <a:extLst>
              <a:ext uri="{FF2B5EF4-FFF2-40B4-BE49-F238E27FC236}">
                <a16:creationId xmlns:a16="http://schemas.microsoft.com/office/drawing/2014/main" id="{0879F695-B16A-4FC9-BD55-E2608AFB30AD}"/>
              </a:ext>
            </a:extLst>
          </p:cNvPr>
          <p:cNvSpPr>
            <a:spLocks noGrp="1"/>
          </p:cNvSpPr>
          <p:nvPr>
            <p:ph idx="1"/>
          </p:nvPr>
        </p:nvSpPr>
        <p:spPr>
          <a:xfrm>
            <a:off x="262467" y="1425788"/>
            <a:ext cx="9144000" cy="5350933"/>
          </a:xfrm>
        </p:spPr>
        <p:txBody>
          <a:bodyPr/>
          <a:lstStyle/>
          <a:p>
            <a:r>
              <a:rPr lang="en-US" sz="2200" dirty="0"/>
              <a:t>IEEE 802.18 and 802.19 continue to jointly develop a Spreadsheet for IEEE 802 Frequency Table providing information about the Frequency Bands used by various 802 Standards/Amendments</a:t>
            </a:r>
          </a:p>
          <a:p>
            <a:r>
              <a:rPr lang="en-US" sz="2200" dirty="0"/>
              <a:t>Steve Shellhammer has been the 802.19 representative</a:t>
            </a:r>
          </a:p>
          <a:p>
            <a:r>
              <a:rPr lang="en-US" sz="2200" dirty="0"/>
              <a:t>The link to the document is,</a:t>
            </a:r>
          </a:p>
          <a:p>
            <a:pPr lvl="1"/>
            <a:r>
              <a:rPr lang="en-US" sz="2000" b="1" dirty="0">
                <a:hlinkClick r:id="rId2"/>
              </a:rPr>
              <a:t>https://mentor.ieee.org/802.18/dcn/22/18-22-0009-00-0000-ieee-802-wireless-standards-table-of-frequency-ranges.xlsx</a:t>
            </a:r>
            <a:r>
              <a:rPr lang="en-US" sz="2000" b="1" dirty="0"/>
              <a:t> </a:t>
            </a:r>
          </a:p>
          <a:p>
            <a:endParaRPr lang="en-US" sz="2200" dirty="0"/>
          </a:p>
          <a:p>
            <a:r>
              <a:rPr lang="en-US" sz="2200" dirty="0"/>
              <a:t>The next step is for the Wireless Working Groups (802.11, 802.15, 802.18, 802.19 and 802.24) to review the document and provide comments</a:t>
            </a:r>
          </a:p>
          <a:p>
            <a:r>
              <a:rPr lang="en-US" sz="2200" dirty="0"/>
              <a:t>Each of these working groups will be running a Comment Collection on this document</a:t>
            </a:r>
          </a:p>
          <a:p>
            <a:r>
              <a:rPr lang="en-US" sz="2200" dirty="0"/>
              <a:t>Anyone who wants to participate please reach out to Jay or Steve</a:t>
            </a:r>
          </a:p>
        </p:txBody>
      </p:sp>
      <p:sp>
        <p:nvSpPr>
          <p:cNvPr id="4" name="Slide Number Placeholder 3">
            <a:extLst>
              <a:ext uri="{FF2B5EF4-FFF2-40B4-BE49-F238E27FC236}">
                <a16:creationId xmlns:a16="http://schemas.microsoft.com/office/drawing/2014/main" id="{537C6C3B-1432-43F4-84AB-6BDCFD00174A}"/>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7123233-EE7F-439E-911F-468F3DB6B4DF}"/>
              </a:ext>
            </a:extLst>
          </p:cNvPr>
          <p:cNvSpPr>
            <a:spLocks noGrp="1"/>
          </p:cNvSpPr>
          <p:nvPr>
            <p:ph type="ftr" idx="14"/>
          </p:nvPr>
        </p:nvSpPr>
        <p:spPr/>
        <p:txBody>
          <a:bodyPr/>
          <a:lstStyle/>
          <a:p>
            <a:r>
              <a:rPr lang="en-US" dirty="0" err="1"/>
              <a:t>Tuncer</a:t>
            </a:r>
            <a:r>
              <a:rPr lang="en-US" dirty="0"/>
              <a:t> </a:t>
            </a:r>
            <a:r>
              <a:rPr lang="en-US" dirty="0" err="1"/>
              <a:t>Baykas</a:t>
            </a:r>
            <a:r>
              <a:rPr lang="en-US" dirty="0"/>
              <a:t>, Kadir Has Uni</a:t>
            </a:r>
            <a:endParaRPr lang="en-GB" dirty="0"/>
          </a:p>
        </p:txBody>
      </p:sp>
      <p:sp>
        <p:nvSpPr>
          <p:cNvPr id="6" name="Date Placeholder 5">
            <a:extLst>
              <a:ext uri="{FF2B5EF4-FFF2-40B4-BE49-F238E27FC236}">
                <a16:creationId xmlns:a16="http://schemas.microsoft.com/office/drawing/2014/main" id="{DC0D2580-C389-4198-9344-7256F1301ACB}"/>
              </a:ext>
            </a:extLst>
          </p:cNvPr>
          <p:cNvSpPr>
            <a:spLocks noGrp="1"/>
          </p:cNvSpPr>
          <p:nvPr>
            <p:ph type="dt" idx="15"/>
          </p:nvPr>
        </p:nvSpPr>
        <p:spPr/>
        <p:txBody>
          <a:bodyPr/>
          <a:lstStyle/>
          <a:p>
            <a:r>
              <a:rPr lang="tr-TR" dirty="0" err="1"/>
              <a:t>March</a:t>
            </a:r>
            <a:r>
              <a:rPr lang="tr-TR" dirty="0"/>
              <a:t> 2022</a:t>
            </a:r>
            <a:endParaRPr lang="en-GB" dirty="0"/>
          </a:p>
        </p:txBody>
      </p:sp>
    </p:spTree>
    <p:extLst>
      <p:ext uri="{BB962C8B-B14F-4D97-AF65-F5344CB8AC3E}">
        <p14:creationId xmlns:p14="http://schemas.microsoft.com/office/powerpoint/2010/main" val="2073173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US" dirty="0" err="1"/>
              <a:t>Tuncer</a:t>
            </a:r>
            <a:r>
              <a:rPr lang="en-US" dirty="0"/>
              <a:t> </a:t>
            </a:r>
            <a:r>
              <a:rPr lang="en-US" dirty="0" err="1"/>
              <a:t>Baykas</a:t>
            </a:r>
            <a:r>
              <a:rPr lang="en-US" dirty="0"/>
              <a:t>, Kadir Has Uni</a:t>
            </a:r>
            <a:endParaRPr lang="en-GB" dirty="0"/>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tr-TR" dirty="0" err="1"/>
              <a:t>March</a:t>
            </a:r>
            <a:r>
              <a:rPr lang="tr-TR" dirty="0"/>
              <a:t> 2022</a:t>
            </a:r>
            <a:endParaRPr lang="en-GB" dirty="0"/>
          </a:p>
        </p:txBody>
      </p:sp>
      <p:pic>
        <p:nvPicPr>
          <p:cNvPr id="7" name="Picture 9">
            <a:extLst>
              <a:ext uri="{FF2B5EF4-FFF2-40B4-BE49-F238E27FC236}">
                <a16:creationId xmlns:a16="http://schemas.microsoft.com/office/drawing/2014/main" id="{7F6DDB10-AC59-473A-BF47-8A92F3840EFC}"/>
              </a:ext>
            </a:extLst>
          </p:cNvPr>
          <p:cNvPicPr>
            <a:picLocks noChangeAspect="1"/>
          </p:cNvPicPr>
          <p:nvPr/>
        </p:nvPicPr>
        <p:blipFill>
          <a:blip r:embed="rId2"/>
          <a:stretch>
            <a:fillRect/>
          </a:stretch>
        </p:blipFill>
        <p:spPr>
          <a:xfrm>
            <a:off x="2882371" y="1671635"/>
            <a:ext cx="3987165" cy="4940618"/>
          </a:xfrm>
          <a:prstGeom prst="rect">
            <a:avLst/>
          </a:prstGeom>
        </p:spPr>
      </p:pic>
    </p:spTree>
    <p:extLst>
      <p:ext uri="{BB962C8B-B14F-4D97-AF65-F5344CB8AC3E}">
        <p14:creationId xmlns:p14="http://schemas.microsoft.com/office/powerpoint/2010/main" val="693098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1301</TotalTime>
  <Words>398</Words>
  <Application>Microsoft Office PowerPoint</Application>
  <PresentationFormat>Özel</PresentationFormat>
  <Paragraphs>43</Paragraphs>
  <Slides>5</Slides>
  <Notes>1</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1</vt:i4>
      </vt:variant>
      <vt:variant>
        <vt:lpstr>Slayt Başlıkları</vt:lpstr>
      </vt:variant>
      <vt:variant>
        <vt:i4>5</vt:i4>
      </vt:variant>
    </vt:vector>
  </HeadingPairs>
  <TitlesOfParts>
    <vt:vector size="11" baseType="lpstr">
      <vt:lpstr>Arial</vt:lpstr>
      <vt:lpstr>Calibri</vt:lpstr>
      <vt:lpstr>Courier New</vt:lpstr>
      <vt:lpstr>Times New Roman</vt:lpstr>
      <vt:lpstr>Office Theme</vt:lpstr>
      <vt:lpstr>Document</vt:lpstr>
      <vt:lpstr>March 2022 802.19 Liaison Report</vt:lpstr>
      <vt:lpstr>Voters and Voting Rights</vt:lpstr>
      <vt:lpstr>March 2022 Working Group Elections</vt:lpstr>
      <vt:lpstr>IEEE 802 Frequency Tables – Activity</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Tunçer Baykaş</cp:lastModifiedBy>
  <cp:revision>171</cp:revision>
  <cp:lastPrinted>2015-01-08T23:35:49Z</cp:lastPrinted>
  <dcterms:created xsi:type="dcterms:W3CDTF">2014-10-30T17:06:39Z</dcterms:created>
  <dcterms:modified xsi:type="dcterms:W3CDTF">2022-03-07T08:44:46Z</dcterms:modified>
</cp:coreProperties>
</file>