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94" r:id="rId4"/>
    <p:sldId id="295" r:id="rId5"/>
    <p:sldId id="296" r:id="rId6"/>
    <p:sldId id="298" r:id="rId7"/>
    <p:sldId id="29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88" autoAdjust="0"/>
    <p:restoredTop sz="94660"/>
  </p:normalViewPr>
  <p:slideViewPr>
    <p:cSldViewPr>
      <p:cViewPr varScale="1">
        <p:scale>
          <a:sx n="150" d="100"/>
          <a:sy n="150" d="100"/>
        </p:scale>
        <p:origin x="264" y="12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54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13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52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42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50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802.11-22/0435r1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7CE6430-622B-4176-BF54-4362F0973D2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46365"/>
            <a:ext cx="1602315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2022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3D862394-D570-4AFC-90CD-C44A8258DE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19828" y="6475413"/>
            <a:ext cx="233397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Mark Hamilton, Ruckus/CommScope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927100"/>
            <a:ext cx="10363200" cy="5365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Open issues from Issues Tracking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2022-05-13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167156"/>
              </p:ext>
            </p:extLst>
          </p:nvPr>
        </p:nvGraphicFramePr>
        <p:xfrm>
          <a:off x="984250" y="2411413"/>
          <a:ext cx="1023937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4" imgW="10466184" imgH="2537736" progId="Word.Document.8">
                  <p:embed/>
                </p:oleObj>
              </mc:Choice>
              <mc:Fallback>
                <p:oleObj name="Document" r:id="rId4" imgW="10466184" imgH="253773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411413"/>
                        <a:ext cx="1023937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/>
            <a:r>
              <a:rPr lang="en-US" altLang="en-US" dirty="0"/>
              <a:t>Listing of open issues found remaining in the Issues Tracking document </a:t>
            </a:r>
          </a:p>
          <a:p>
            <a:pPr algn="ctr"/>
            <a:r>
              <a:rPr lang="en-US" altLang="en-US" dirty="0"/>
              <a:t>(11-21/0332)</a:t>
            </a:r>
          </a:p>
          <a:p>
            <a:pPr algn="ctr"/>
            <a:endParaRPr lang="en-US" altLang="en-US" dirty="0"/>
          </a:p>
          <a:p>
            <a:pPr algn="ctr"/>
            <a:r>
              <a:rPr lang="en-US" altLang="en-US" dirty="0"/>
              <a:t>Consensus agreements from TGbh as of draft r30 of the Issues Tracking.  May need to revisit this if/when additional material is added.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Open Issues found, and status - 1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0B26642-79F4-447A-AB3E-910378D7BE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995635"/>
              </p:ext>
            </p:extLst>
          </p:nvPr>
        </p:nvGraphicFramePr>
        <p:xfrm>
          <a:off x="533400" y="1600200"/>
          <a:ext cx="10896600" cy="5099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0">
                  <a:extLst>
                    <a:ext uri="{9D8B030D-6E8A-4147-A177-3AD203B41FA5}">
                      <a16:colId xmlns:a16="http://schemas.microsoft.com/office/drawing/2014/main" val="228044564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72829427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527143353"/>
                    </a:ext>
                  </a:extLst>
                </a:gridCol>
              </a:tblGrid>
              <a:tr h="391303">
                <a:tc>
                  <a:txBody>
                    <a:bodyPr/>
                    <a:lstStyle/>
                    <a:p>
                      <a:r>
                        <a:rPr lang="en-US" sz="1200" dirty="0"/>
                        <a:t>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Location (11-21/0332r30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054220"/>
                  </a:ext>
                </a:extLst>
              </a:tr>
              <a:tr h="269127">
                <a:tc>
                  <a:txBody>
                    <a:bodyPr/>
                    <a:lstStyle/>
                    <a:p>
                      <a:r>
                        <a:rPr lang="en-US" sz="1200" dirty="0"/>
                        <a:t>Definitions, left until after body text discussion stable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Section 2, Page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Drop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601712"/>
                  </a:ext>
                </a:extLst>
              </a:tr>
              <a:tr h="312082">
                <a:tc>
                  <a:txBody>
                    <a:bodyPr/>
                    <a:lstStyle/>
                    <a:p>
                      <a:r>
                        <a:rPr lang="en-US" sz="1200" dirty="0"/>
                        <a:t>Pre-association use case splits into three scenarios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Section 4.1, Page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Leave it for 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481554"/>
                  </a:ext>
                </a:extLst>
              </a:tr>
              <a:tr h="1248332">
                <a:tc>
                  <a:txBody>
                    <a:bodyPr/>
                    <a:lstStyle/>
                    <a:p>
                      <a:r>
                        <a:rPr lang="en-US" sz="1200" dirty="0"/>
                        <a:t>Need to consider client steering based on Neighbor Report ANQP?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Section 4.1, Page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Add to text, as an example?  Existing implementations of pre-Assoc ANQP? 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What about future uses of an existing feature?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786643"/>
                  </a:ext>
                </a:extLst>
              </a:tr>
              <a:tr h="593363">
                <a:tc>
                  <a:txBody>
                    <a:bodyPr/>
                    <a:lstStyle/>
                    <a:p>
                      <a:r>
                        <a:rPr lang="en-US" sz="1200" dirty="0"/>
                        <a:t>Consider types of network security, impact on use cases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Section 4.2, Page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Looking for a presentation with “practical, real” use case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594893"/>
                  </a:ext>
                </a:extLst>
              </a:tr>
              <a:tr h="559003">
                <a:tc>
                  <a:txBody>
                    <a:bodyPr/>
                    <a:lstStyle/>
                    <a:p>
                      <a:r>
                        <a:rPr lang="en-US" sz="1200" dirty="0"/>
                        <a:t>Update “post-association” use case to be network access permission for a ‘returning device’ (captive portal?/open network)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Section 4.2, Page 6; Section 5, Page 14 (#4.2)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Consider as part of other 4.2 updates/discussion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034343"/>
                  </a:ext>
                </a:extLst>
              </a:tr>
              <a:tr h="312082">
                <a:tc>
                  <a:txBody>
                    <a:bodyPr/>
                    <a:lstStyle/>
                    <a:p>
                      <a:r>
                        <a:rPr lang="en-US" sz="1200" dirty="0"/>
                        <a:t>Need definition/clarification of “post-association”?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Section 4.2, Page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NOTE in doc is not 100% accurate, but close enough – we know what it means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626079"/>
                  </a:ext>
                </a:extLst>
              </a:tr>
              <a:tr h="312082">
                <a:tc>
                  <a:txBody>
                    <a:bodyPr/>
                    <a:lstStyle/>
                    <a:p>
                      <a:r>
                        <a:rPr lang="en-US" sz="1200" dirty="0"/>
                        <a:t>Need definition or other clarification of “opt-in”?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Section 4.2, Page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Seems to be good enough, as 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5471"/>
                  </a:ext>
                </a:extLst>
              </a:tr>
              <a:tr h="312082">
                <a:tc>
                  <a:txBody>
                    <a:bodyPr/>
                    <a:lstStyle/>
                    <a:p>
                      <a:r>
                        <a:rPr lang="en-US" sz="1200" dirty="0"/>
                        <a:t>Clarification (per solution?) of identification, as of user or of device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Section 4.2, Page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Need presentation on use case clarification, and on implications on draft solution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579038"/>
                  </a:ext>
                </a:extLst>
              </a:tr>
              <a:tr h="312082">
                <a:tc>
                  <a:txBody>
                    <a:bodyPr/>
                    <a:lstStyle/>
                    <a:p>
                      <a:r>
                        <a:rPr lang="en-US" sz="1200" dirty="0"/>
                        <a:t>SSIDs per band (different SSID, but really single ESS) – anything in scope for TGbh?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Section 4.7, Page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345178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9212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Open Issues found, and status - 2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0B26642-79F4-447A-AB3E-910378D7BE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096516"/>
              </p:ext>
            </p:extLst>
          </p:nvPr>
        </p:nvGraphicFramePr>
        <p:xfrm>
          <a:off x="762000" y="1574800"/>
          <a:ext cx="10515600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0">
                  <a:extLst>
                    <a:ext uri="{9D8B030D-6E8A-4147-A177-3AD203B41FA5}">
                      <a16:colId xmlns:a16="http://schemas.microsoft.com/office/drawing/2014/main" val="2280445646"/>
                    </a:ext>
                  </a:extLst>
                </a:gridCol>
                <a:gridCol w="2264735">
                  <a:extLst>
                    <a:ext uri="{9D8B030D-6E8A-4147-A177-3AD203B41FA5}">
                      <a16:colId xmlns:a16="http://schemas.microsoft.com/office/drawing/2014/main" val="1728294271"/>
                    </a:ext>
                  </a:extLst>
                </a:gridCol>
                <a:gridCol w="2078665">
                  <a:extLst>
                    <a:ext uri="{9D8B030D-6E8A-4147-A177-3AD203B41FA5}">
                      <a16:colId xmlns:a16="http://schemas.microsoft.com/office/drawing/2014/main" val="2527143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Location (11-21/0332r30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054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Approved/authorized client detection, or control of user behavior – in scope?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4.10, Page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601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“Mobile AP” – do we cover this in scope?  Do we add recommendations to the Standard?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4.13, Page 9;</a:t>
                      </a:r>
                    </a:p>
                    <a:p>
                      <a:r>
                        <a:rPr lang="en-US" dirty="0"/>
                        <a:t>Section 5, Page 14 (#4.13)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481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What about onboarding a device, by providing an identifier (would have been a MAC address in the past) to the network admin?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4.14, Page 9;</a:t>
                      </a:r>
                    </a:p>
                    <a:p>
                      <a:r>
                        <a:rPr lang="en-US" dirty="0"/>
                        <a:t>Section 5, Page 15 (#4.14)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786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What about policies to limit the number of active devices?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4.14, Page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594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Customer support and troubleshooting in an enterprise?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4.15, Page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03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 we add recommendations to the Standard to help with support and troubleshooting?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4.15, Page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715938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9378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Open Issues found, and status - 3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0B26642-79F4-447A-AB3E-910378D7BE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162438"/>
              </p:ext>
            </p:extLst>
          </p:nvPr>
        </p:nvGraphicFramePr>
        <p:xfrm>
          <a:off x="762000" y="1574800"/>
          <a:ext cx="10515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0">
                  <a:extLst>
                    <a:ext uri="{9D8B030D-6E8A-4147-A177-3AD203B41FA5}">
                      <a16:colId xmlns:a16="http://schemas.microsoft.com/office/drawing/2014/main" val="2280445646"/>
                    </a:ext>
                  </a:extLst>
                </a:gridCol>
                <a:gridCol w="2264735">
                  <a:extLst>
                    <a:ext uri="{9D8B030D-6E8A-4147-A177-3AD203B41FA5}">
                      <a16:colId xmlns:a16="http://schemas.microsoft.com/office/drawing/2014/main" val="1728294271"/>
                    </a:ext>
                  </a:extLst>
                </a:gridCol>
                <a:gridCol w="2078665">
                  <a:extLst>
                    <a:ext uri="{9D8B030D-6E8A-4147-A177-3AD203B41FA5}">
                      <a16:colId xmlns:a16="http://schemas.microsoft.com/office/drawing/2014/main" val="2527143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Location (11-21/0332r30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054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Residential wireless gateway with a public hotspot, and ‘steering’ client to correct network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4.16, Page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857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Confirm no legal requirements (in any known domain) for legal intercept 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4.17, Page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196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 we add recommendations to the Standard for address randomization techniques and/or ANQP and 802c policy to help with address collisions, and/or any action to check for collisions?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4.20, Page 12; Section 5, Page 15 (#4.20)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151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Clarify WBA’s concern about “AP airtime scheduling queue” impacts from RCM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4.22, Page 12; Section 5, Page 15 (#4.22)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Chair action to query WBA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601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Confirm that WBA’s concern about “QoS/</a:t>
                      </a:r>
                      <a:r>
                        <a:rPr lang="en-US" dirty="0" err="1"/>
                        <a:t>QoE</a:t>
                      </a:r>
                      <a:r>
                        <a:rPr lang="en-US" dirty="0"/>
                        <a:t> treatment throughout the full network” is beyond 802.11 (and TGbh)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4.22, Page 12; Section 5, Page 15 (#4.22)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Chair action to query WBA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481554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5885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Open Issues found, and status - 4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0B26642-79F4-447A-AB3E-910378D7BE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011296"/>
              </p:ext>
            </p:extLst>
          </p:nvPr>
        </p:nvGraphicFramePr>
        <p:xfrm>
          <a:off x="762000" y="1574800"/>
          <a:ext cx="10515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0">
                  <a:extLst>
                    <a:ext uri="{9D8B030D-6E8A-4147-A177-3AD203B41FA5}">
                      <a16:colId xmlns:a16="http://schemas.microsoft.com/office/drawing/2014/main" val="2280445646"/>
                    </a:ext>
                  </a:extLst>
                </a:gridCol>
                <a:gridCol w="2264735">
                  <a:extLst>
                    <a:ext uri="{9D8B030D-6E8A-4147-A177-3AD203B41FA5}">
                      <a16:colId xmlns:a16="http://schemas.microsoft.com/office/drawing/2014/main" val="1728294271"/>
                    </a:ext>
                  </a:extLst>
                </a:gridCol>
                <a:gridCol w="2078665">
                  <a:extLst>
                    <a:ext uri="{9D8B030D-6E8A-4147-A177-3AD203B41FA5}">
                      <a16:colId xmlns:a16="http://schemas.microsoft.com/office/drawing/2014/main" val="2527143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Location (11-21/0332r30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054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 recommendations to the Standard about DHCP dependency on MAC address, versus a “client identifier”?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4.23, Page 13;</a:t>
                      </a:r>
                    </a:p>
                    <a:p>
                      <a:r>
                        <a:rPr lang="en-US" dirty="0"/>
                        <a:t>Section 5, Page 15 (#4.23)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Is the DHCP client identifier concept a PII leak?  (Is this a TGbi issue/scope?)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4.23, Page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786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If we recommend DHCP client identifier, how does balance with some other client ID we create support for?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4.23, Page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594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Does IPv6 address allocation add complexity/scenarios?  Do we add recommendations against IPv6 derived from MAC address behavior?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4.23, Page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03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 recommendations to the Standard about consistent DHCP address assignment?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5, Page 15 (#4.24)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293935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130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Open Issues found, and status - 5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0B26642-79F4-447A-AB3E-910378D7BE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874100"/>
              </p:ext>
            </p:extLst>
          </p:nvPr>
        </p:nvGraphicFramePr>
        <p:xfrm>
          <a:off x="762000" y="1574800"/>
          <a:ext cx="105156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0">
                  <a:extLst>
                    <a:ext uri="{9D8B030D-6E8A-4147-A177-3AD203B41FA5}">
                      <a16:colId xmlns:a16="http://schemas.microsoft.com/office/drawing/2014/main" val="2280445646"/>
                    </a:ext>
                  </a:extLst>
                </a:gridCol>
                <a:gridCol w="2264735">
                  <a:extLst>
                    <a:ext uri="{9D8B030D-6E8A-4147-A177-3AD203B41FA5}">
                      <a16:colId xmlns:a16="http://schemas.microsoft.com/office/drawing/2014/main" val="1728294271"/>
                    </a:ext>
                  </a:extLst>
                </a:gridCol>
                <a:gridCol w="2078665">
                  <a:extLst>
                    <a:ext uri="{9D8B030D-6E8A-4147-A177-3AD203B41FA5}">
                      <a16:colId xmlns:a16="http://schemas.microsoft.com/office/drawing/2014/main" val="2527143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Location (11-21/0332r30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054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 we have/add any recommendations for pre-association use cases?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5, Page 14 (#4.1)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226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 we have/add any recommendations for infrastructure use of probes?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5, Page 14 (#4.8)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449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Is “extensible” still a criteria (#18); can we clarify what that means?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6, Page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626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 we evaluate solutions for dependency on encrypted link (#18)?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6, Page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5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What is the criteria for “strongly bound ID to a user” (#19)?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6, Page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329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Need background/discussion on criteria about whether the AP is trusted (#20)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6, Page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273357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1680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0000E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13878</TotalTime>
  <Words>1039</Words>
  <Application>Microsoft Office PowerPoint</Application>
  <PresentationFormat>Widescreen</PresentationFormat>
  <Paragraphs>138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Office Theme</vt:lpstr>
      <vt:lpstr>Document</vt:lpstr>
      <vt:lpstr>Open issues from Issues Tracking</vt:lpstr>
      <vt:lpstr>Abstract</vt:lpstr>
      <vt:lpstr>Open Issues found, and status - 1</vt:lpstr>
      <vt:lpstr>Open Issues found, and status - 2</vt:lpstr>
      <vt:lpstr>Open Issues found, and status - 3</vt:lpstr>
      <vt:lpstr>Open Issues found, and status - 4</vt:lpstr>
      <vt:lpstr>Open Issues found, and status - 5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Hamilton, Mark</dc:creator>
  <cp:lastModifiedBy>Hamilton, Mark</cp:lastModifiedBy>
  <cp:revision>174</cp:revision>
  <cp:lastPrinted>1601-01-01T00:00:00Z</cp:lastPrinted>
  <dcterms:created xsi:type="dcterms:W3CDTF">2021-01-26T19:12:38Z</dcterms:created>
  <dcterms:modified xsi:type="dcterms:W3CDTF">2022-05-13T21:42:32Z</dcterms:modified>
</cp:coreProperties>
</file>