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28" r:id="rId3"/>
    <p:sldId id="633" r:id="rId4"/>
    <p:sldId id="638" r:id="rId5"/>
    <p:sldId id="639" r:id="rId6"/>
    <p:sldId id="640" r:id="rId7"/>
    <p:sldId id="644" r:id="rId8"/>
    <p:sldId id="646" r:id="rId9"/>
    <p:sldId id="642" r:id="rId10"/>
    <p:sldId id="64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46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66CCFF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314" autoAdjust="0"/>
  </p:normalViewPr>
  <p:slideViewPr>
    <p:cSldViewPr>
      <p:cViewPr varScale="1">
        <p:scale>
          <a:sx n="98" d="100"/>
          <a:sy n="98" d="100"/>
        </p:scale>
        <p:origin x="2010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3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/>
              <a:t>October 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334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/>
              <a:t>Initial channel access</a:t>
            </a:r>
            <a:r>
              <a:rPr lang="zh-CN" altLang="en-US" dirty="0"/>
              <a:t>；</a:t>
            </a:r>
            <a:r>
              <a:rPr lang="en-US" altLang="zh-CN" dirty="0"/>
              <a:t>reconnect</a:t>
            </a:r>
          </a:p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6754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zh-CN" dirty="0" smtClean="0"/>
              <a:t>CDOWN:</a:t>
            </a:r>
            <a:r>
              <a:rPr lang="fr-FR" altLang="zh-CN" baseline="0" dirty="0" smtClean="0"/>
              <a:t> #SSW transmissions to the end of the TXSS – SSW frame</a:t>
            </a:r>
          </a:p>
          <a:p>
            <a:r>
              <a:rPr lang="fr-FR" altLang="zh-CN" baseline="0" dirty="0" smtClean="0"/>
              <a:t>A-BFT Length, FSS: DMG Beacon frame</a:t>
            </a:r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0500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zh-CN" dirty="0"/>
              <a:t>In association request, indicate that STA can provide location info and SSW info.</a:t>
            </a:r>
          </a:p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5254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6257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During the</a:t>
            </a:r>
            <a:r>
              <a:rPr lang="en-US" altLang="zh-CN" baseline="0" dirty="0" smtClean="0"/>
              <a:t> same Beacon Interval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8041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 dirty="0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</a:t>
            </a:r>
            <a:r>
              <a:rPr lang="en-US" sz="1800" b="1" baseline="0" dirty="0"/>
              <a:t> </a:t>
            </a:r>
            <a:r>
              <a:rPr lang="en-US" sz="1800" b="1" baseline="0" dirty="0" smtClean="0"/>
              <a:t>802.11-22/0423r0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28600" y="327844"/>
            <a:ext cx="2209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US" sz="1800" b="1" dirty="0"/>
              <a:t>March</a:t>
            </a:r>
            <a:r>
              <a:rPr lang="en-US" altLang="zh-CN" sz="1800" b="1" baseline="0" dirty="0"/>
              <a:t> 2022</a:t>
            </a:r>
            <a:endParaRPr lang="en-US" sz="1800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23007" y="6477000"/>
            <a:ext cx="18113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200" b="0" dirty="0"/>
              <a:t>Narengerile</a:t>
            </a:r>
            <a:r>
              <a:rPr lang="en-US" sz="1200" b="0" baseline="0" dirty="0"/>
              <a:t> </a:t>
            </a:r>
            <a:r>
              <a:rPr lang="en-US" sz="1200" b="0" dirty="0"/>
              <a:t>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41-05-00bf-pdt-dmg-passive-sensing.docx" TargetMode="External"/><Relationship Id="rId2" Type="http://schemas.openxmlformats.org/officeDocument/2006/relationships/hyperlink" Target="https://mentor.ieee.org/802.11/dcn/22/11-22-0002-00-00bf-dmg-passive-sensing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848600" cy="1066800"/>
          </a:xfrm>
          <a:noFill/>
        </p:spPr>
        <p:txBody>
          <a:bodyPr/>
          <a:lstStyle/>
          <a:p>
            <a:r>
              <a:rPr lang="en-US" altLang="en-US" sz="2800" dirty="0"/>
              <a:t>DMG passive sensing based on A-BFT</a:t>
            </a:r>
            <a:endParaRPr lang="en-US" altLang="zh-CN" sz="2800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4705" y="179944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en-US" sz="2000" b="0" dirty="0" smtClean="0"/>
              <a:t>2022/3/21</a:t>
            </a:r>
            <a:endParaRPr lang="en-US" altLang="en-US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38200" y="246498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40080"/>
              </p:ext>
            </p:extLst>
          </p:nvPr>
        </p:nvGraphicFramePr>
        <p:xfrm>
          <a:off x="1009649" y="2925012"/>
          <a:ext cx="7200901" cy="26650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49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60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52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792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141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Narengerile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narengerile@huawei.com 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Rui Du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4684249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+mn-lt"/>
                          <a:ea typeface="Times New Roman"/>
                          <a:cs typeface="Arial"/>
                        </a:rPr>
                        <a:t>Mengshi</a:t>
                      </a: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852361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sz="1400" baseline="0" dirty="0"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latin typeface="+mn-lt"/>
                          <a:ea typeface="Times New Roman"/>
                          <a:cs typeface="Arial"/>
                        </a:rPr>
                        <a:t>Ottawa, Ontario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Assaf Kasher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[1] </a:t>
            </a:r>
            <a:r>
              <a:rPr lang="en-US" altLang="zh-CN" sz="1800" dirty="0">
                <a:solidFill>
                  <a:srgbClr val="000000"/>
                </a:solidFill>
                <a:hlinkClick r:id="rId2"/>
              </a:rPr>
              <a:t>https://mentor.ieee.org/802.11/dcn/22/11-22-0002-00-00bf-dmg-passive-sensing.pptx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[2] </a:t>
            </a:r>
            <a:r>
              <a:rPr lang="en-US" altLang="zh-CN" sz="1800" dirty="0">
                <a:solidFill>
                  <a:srgbClr val="000000"/>
                </a:solidFill>
                <a:hlinkClick r:id="rId3"/>
              </a:rPr>
              <a:t>https://mentor.ieee.org/802.11/dcn/22/11-22-0241-05-00bf-pdt-dmg-passive-sensing.docx</a:t>
            </a:r>
            <a:endParaRPr lang="en-US" altLang="zh-CN" sz="18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620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sz="2800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1060" y="1524000"/>
            <a:ext cx="7767636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000000"/>
                </a:solidFill>
                <a:ea typeface="MS Gothic" panose="020B0609070205080204" pitchFamily="49" charset="-128"/>
              </a:rPr>
              <a:t>Downlink DMG passive sensing: </a:t>
            </a:r>
          </a:p>
          <a:p>
            <a:pPr marL="703660" lvl="1" indent="-285750" algn="just">
              <a:buFont typeface="Times New Roman" panose="02020603050405020304" pitchFamily="18" charset="0"/>
              <a:buChar char="-"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</a:rPr>
              <a:t>In [1], </a:t>
            </a:r>
            <a:r>
              <a:rPr lang="en-US" altLang="en-US" sz="1800" dirty="0">
                <a:solidFill>
                  <a:srgbClr val="0000FF"/>
                </a:solidFill>
                <a:ea typeface="MS Gothic" panose="020B0609070205080204" pitchFamily="49" charset="-128"/>
              </a:rPr>
              <a:t>DMG beacon based 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</a:rPr>
              <a:t>passive sensing is proposed.  </a:t>
            </a:r>
          </a:p>
          <a:p>
            <a:pPr marL="192881" indent="-192881" algn="just"/>
            <a:endParaRPr lang="en-US" alt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000000"/>
                </a:solidFill>
                <a:ea typeface="MS Gothic" panose="020B0609070205080204" pitchFamily="49" charset="-128"/>
              </a:rPr>
              <a:t>Uplink DMG passive sensing:</a:t>
            </a:r>
          </a:p>
          <a:p>
            <a:pPr marL="703660" lvl="1" indent="-285750" algn="just">
              <a:buFont typeface="Times New Roman" panose="02020603050405020304" pitchFamily="18" charset="0"/>
              <a:buChar char="-"/>
            </a:pPr>
            <a:r>
              <a:rPr lang="en-US" altLang="en-US" sz="1800" dirty="0"/>
              <a:t>This presentation proposes a method to enable DMG passive sensing </a:t>
            </a:r>
            <a:r>
              <a:rPr lang="en-US" altLang="zh-CN" sz="1800" dirty="0">
                <a:solidFill>
                  <a:srgbClr val="0000FF"/>
                </a:solidFill>
              </a:rPr>
              <a:t>based on</a:t>
            </a:r>
            <a:r>
              <a:rPr lang="en-US" altLang="en-US" sz="1800" dirty="0">
                <a:solidFill>
                  <a:srgbClr val="0000FF"/>
                </a:solidFill>
              </a:rPr>
              <a:t> A-BFT</a:t>
            </a:r>
            <a:r>
              <a:rPr lang="en-US" altLang="en-US" sz="1800" dirty="0"/>
              <a:t>.</a:t>
            </a:r>
          </a:p>
          <a:p>
            <a:pPr marL="0" indent="0" algn="just">
              <a:spcBef>
                <a:spcPct val="20000"/>
              </a:spcBef>
            </a:pPr>
            <a:endParaRPr lang="en-US" altLang="zh-CN" sz="2000" b="1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179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1060" y="1524000"/>
            <a:ext cx="7767636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 eaLnBrk="1" hangingPunct="1">
              <a:spcBef>
                <a:spcPts val="338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Passive sensing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: Transmissions that are not specifically designed for sensing are used by other devices for sensing.</a:t>
            </a:r>
          </a:p>
          <a:p>
            <a:pPr marL="285750" indent="-285750" algn="just" eaLnBrk="1" hangingPunct="1">
              <a:spcBef>
                <a:spcPts val="338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In [1], </a:t>
            </a:r>
            <a:r>
              <a:rPr lang="en-US" altLang="en-US" sz="1800" dirty="0">
                <a:solidFill>
                  <a:srgbClr val="0000FF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DMG beacon based 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passive sensing is proposed.</a:t>
            </a:r>
          </a:p>
          <a:p>
            <a:pPr marL="703660" lvl="1" indent="-285750" algn="just" eaLnBrk="1" hangingPunct="1">
              <a:spcBef>
                <a:spcPts val="338"/>
              </a:spcBef>
              <a:buClr>
                <a:srgbClr val="000000"/>
              </a:buClr>
              <a:buFont typeface="Times New Roman" panose="02020603050405020304" pitchFamily="18" charset="0"/>
              <a:buChar char="-"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Usually in every Beacon interval, e.g.,  100 milliseconds.</a:t>
            </a:r>
          </a:p>
          <a:p>
            <a:pPr marL="703660" lvl="1" indent="-285750" algn="just" eaLnBrk="1" hangingPunct="1">
              <a:spcBef>
                <a:spcPts val="338"/>
              </a:spcBef>
              <a:buClr>
                <a:srgbClr val="000000"/>
              </a:buClr>
              <a:buFont typeface="Times New Roman" panose="02020603050405020304" pitchFamily="18" charset="0"/>
              <a:buChar char="-"/>
            </a:pPr>
            <a:r>
              <a:rPr lang="en-US" altLang="en-US" sz="1800" dirty="0">
                <a:solidFill>
                  <a:srgbClr val="0000FF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DMG Beacon frames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.</a:t>
            </a:r>
          </a:p>
          <a:p>
            <a:pPr marL="285750" indent="-285750" algn="just" eaLnBrk="1" hangingPunct="1">
              <a:spcBef>
                <a:spcPts val="338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FF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A-BFT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 follows the end of a BTI to perform </a:t>
            </a:r>
            <a:r>
              <a:rPr lang="en-US" altLang="en-US" sz="1800" dirty="0" smtClean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sector-level sweep (SLS), 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where DMG/EDMG STAs transmit in many directions for R-TXSS.</a:t>
            </a:r>
          </a:p>
          <a:p>
            <a:pPr marL="703660" lvl="1" indent="-285750" algn="just" eaLnBrk="1" hangingPunct="1">
              <a:spcBef>
                <a:spcPts val="338"/>
              </a:spcBef>
              <a:buClr>
                <a:srgbClr val="000000"/>
              </a:buClr>
              <a:buFont typeface="Times New Roman" panose="02020603050405020304" pitchFamily="18" charset="0"/>
              <a:buChar char="-"/>
            </a:pPr>
            <a:r>
              <a:rPr lang="en-US" altLang="en-US" sz="1800" dirty="0">
                <a:solidFill>
                  <a:srgbClr val="0000FF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SSW frame, or Short SSW PPDU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.</a:t>
            </a:r>
          </a:p>
          <a:p>
            <a:pPr marL="285750" indent="-285750" algn="just" eaLnBrk="1" hangingPunct="1">
              <a:spcBef>
                <a:spcPts val="338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FF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A-BFT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 can be used for passive sensing by </a:t>
            </a:r>
            <a:r>
              <a:rPr lang="en-US" altLang="en-US" sz="1800" dirty="0">
                <a:solidFill>
                  <a:srgbClr val="0000FF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AP/PCP</a:t>
            </a: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ct val="20000"/>
              </a:spcBef>
            </a:pP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2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DA849843-42EA-4081-A911-76F9AE6B5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882815"/>
          </a:xfrm>
          <a:noFill/>
        </p:spPr>
        <p:txBody>
          <a:bodyPr/>
          <a:lstStyle/>
          <a:p>
            <a:r>
              <a:rPr lang="en-US" altLang="zh-CN" sz="2800" dirty="0"/>
              <a:t>Motivation to use A-BFT for DMG passive sensing</a:t>
            </a:r>
            <a:endParaRPr lang="en-US" altLang="en-US" sz="2800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25"/>
          <a:stretch/>
        </p:blipFill>
        <p:spPr bwMode="auto">
          <a:xfrm>
            <a:off x="4191000" y="4376974"/>
            <a:ext cx="4572000" cy="199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67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1060" y="1524000"/>
            <a:ext cx="7767636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</a:rPr>
              <a:t>To make the sensing more effective:</a:t>
            </a:r>
          </a:p>
          <a:p>
            <a:pPr marL="742950" lvl="1" indent="-285750" algn="just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The sensing device, i.e., AP/PCP, needs to know the </a:t>
            </a:r>
            <a:r>
              <a:rPr lang="en-US" altLang="zh-CN" sz="1800" kern="0" dirty="0" smtClean="0">
                <a:solidFill>
                  <a:srgbClr val="0000FF"/>
                </a:solidFill>
                <a:latin typeface="Times New Roman"/>
              </a:rPr>
              <a:t>direction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of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SSW/Short SSW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 that was transmitted during the A-BFT.</a:t>
            </a:r>
          </a:p>
          <a:p>
            <a:pPr marL="742950" lvl="1" indent="-285750" algn="just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The sensing device needs to know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location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 of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STA </a:t>
            </a:r>
            <a:r>
              <a:rPr lang="en-US" altLang="zh-CN" sz="1800" kern="0" dirty="0">
                <a:latin typeface="Times New Roman"/>
              </a:rPr>
              <a:t>that transmits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SSW/Short SSW.</a:t>
            </a:r>
          </a:p>
          <a:p>
            <a:pPr marL="457200" lvl="1" indent="0" algn="just" defTabSz="514350"/>
            <a:endParaRPr lang="en-US" altLang="zh-CN" sz="1800" kern="0" dirty="0">
              <a:solidFill>
                <a:srgbClr val="0000FF"/>
              </a:solidFill>
              <a:latin typeface="Times New Roman"/>
            </a:endParaRPr>
          </a:p>
          <a:p>
            <a:pPr marL="285750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latin typeface="Times New Roman"/>
              </a:rPr>
              <a:t>By leveraging the Beacon Interval:</a:t>
            </a:r>
          </a:p>
          <a:p>
            <a:pPr marL="742950" lvl="1" indent="-285750" algn="just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Based on the indication of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CDOWN </a:t>
            </a:r>
            <a:r>
              <a:rPr lang="en-US" altLang="zh-CN" sz="1800" kern="0" dirty="0">
                <a:latin typeface="Times New Roman"/>
              </a:rPr>
              <a:t>field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altLang="zh-CN" sz="1800" dirty="0">
                <a:solidFill>
                  <a:srgbClr val="0000FF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A-BFT Length </a:t>
            </a:r>
            <a:r>
              <a:rPr lang="en-US" altLang="zh-CN" sz="1800" dirty="0">
                <a:ea typeface="微软雅黑" panose="020B0503020204020204" pitchFamily="34" charset="-122"/>
                <a:cs typeface="Times New Roman" panose="02020603050405020304" pitchFamily="18" charset="0"/>
              </a:rPr>
              <a:t>field in the Beacon frame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, AP/PCP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could know how many </a:t>
            </a:r>
            <a:r>
              <a:rPr lang="en-US" altLang="zh-CN" sz="1800" kern="0" dirty="0" smtClean="0">
                <a:solidFill>
                  <a:srgbClr val="0000FF"/>
                </a:solidFill>
                <a:latin typeface="Times New Roman"/>
              </a:rPr>
              <a:t>SSW/Short SSW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transmissions are following to complete the R-TXSS.</a:t>
            </a:r>
          </a:p>
          <a:p>
            <a:pPr marL="742950" lvl="1" indent="-285750" algn="just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AP/PCP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could also know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the starting time of each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SSW/Short SSW slot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in A-BFT.</a:t>
            </a:r>
          </a:p>
          <a:p>
            <a:pPr marL="457200" lvl="1" indent="0" algn="just" defTabSz="514350"/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marL="285750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It is expensive to transmit all the information in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SSW/Short SSW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 due to large number of bits and low bit rate of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SSW/Short SSW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 frames.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DA849843-42EA-4081-A911-76F9AE6B5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882815"/>
          </a:xfrm>
          <a:noFill/>
        </p:spPr>
        <p:txBody>
          <a:bodyPr/>
          <a:lstStyle/>
          <a:p>
            <a:r>
              <a:rPr lang="en-US" altLang="en-US" sz="2800" dirty="0"/>
              <a:t>W</a:t>
            </a:r>
            <a:r>
              <a:rPr lang="en-US" altLang="zh-CN" sz="2800" dirty="0"/>
              <a:t>hat</a:t>
            </a:r>
            <a:r>
              <a:rPr lang="en-US" altLang="en-US" sz="2800" dirty="0"/>
              <a:t> spec changes do we need?</a:t>
            </a:r>
          </a:p>
        </p:txBody>
      </p:sp>
    </p:spTree>
    <p:extLst>
      <p:ext uri="{BB962C8B-B14F-4D97-AF65-F5344CB8AC3E}">
        <p14:creationId xmlns:p14="http://schemas.microsoft.com/office/powerpoint/2010/main" val="31854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1060" y="1524000"/>
            <a:ext cx="7767636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</a:rPr>
              <a:t>Capability/Indication</a:t>
            </a:r>
          </a:p>
          <a:p>
            <a:pPr marL="742950" lvl="1" indent="-285750" algn="just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The STA indicates that it supports DMG passive sensing by providing information, e.g., direction of SSW/Short SSW,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location of the STA. </a:t>
            </a: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marL="1185863" lvl="2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E.g., (Re)Association Request, Probe Request.</a:t>
            </a:r>
          </a:p>
          <a:p>
            <a:pPr marL="1185863" lvl="2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The STA uses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one reserved bit </a:t>
            </a:r>
            <a:r>
              <a:rPr lang="en-US" altLang="zh-CN" sz="1800" kern="0" dirty="0">
                <a:latin typeface="Times New Roman"/>
              </a:rPr>
              <a:t>in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SSW/Short SSW.</a:t>
            </a:r>
          </a:p>
          <a:p>
            <a:pPr marL="1185863" lvl="2" indent="-285750" algn="just" defTabSz="514350"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marL="557213" lvl="1" indent="0" algn="just" defTabSz="514350"/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marL="557213" lvl="1" indent="0" algn="just" defTabSz="514350"/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marL="557213" lvl="1" indent="0" algn="just" defTabSz="514350"/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marL="0" indent="0" algn="just" defTabSz="514350"/>
            <a:endParaRPr lang="en-US" altLang="zh-CN" sz="1800" b="1" kern="0" dirty="0">
              <a:solidFill>
                <a:srgbClr val="000000"/>
              </a:solidFill>
              <a:latin typeface="Times New Roman"/>
            </a:endParaRPr>
          </a:p>
          <a:p>
            <a:pPr marL="285750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</a:rPr>
              <a:t>Sensing information request: </a:t>
            </a:r>
          </a:p>
          <a:p>
            <a:pPr marL="842963" lvl="1" indent="-285750" algn="just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Uplink DMG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passive sensing</a:t>
            </a:r>
            <a:r>
              <a:rPr lang="zh-CN" altLang="en-US" sz="1800" kern="0" dirty="0">
                <a:solidFill>
                  <a:srgbClr val="000000"/>
                </a:solidFill>
                <a:latin typeface="Times New Roman"/>
              </a:rPr>
              <a:t>：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PCP/AP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could send a sensing information request to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STA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 (Sensing transmitter) to request such information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marL="285750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</a:rPr>
              <a:t>Sensing information response:</a:t>
            </a:r>
          </a:p>
          <a:p>
            <a:pPr marL="742950" lvl="1" indent="-285750" algn="just" defTabSz="51435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STA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 (Sensing transmitter) </a:t>
            </a:r>
            <a:r>
              <a:rPr lang="en-US" altLang="zh-CN" sz="1800" kern="0" dirty="0">
                <a:latin typeface="Times New Roman"/>
              </a:rPr>
              <a:t>responds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with a frame that includes a sensing information report.</a:t>
            </a: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DA849843-42EA-4081-A911-76F9AE6B5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882815"/>
          </a:xfrm>
          <a:noFill/>
        </p:spPr>
        <p:txBody>
          <a:bodyPr/>
          <a:lstStyle/>
          <a:p>
            <a:r>
              <a:rPr lang="en-US" altLang="en-US" sz="2800" dirty="0"/>
              <a:t>Sensing Information Request</a:t>
            </a: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="" id="{F2A2EAB7-59AC-4962-B05F-399F503A1B05}"/>
              </a:ext>
            </a:extLst>
          </p:cNvPr>
          <p:cNvGrpSpPr/>
          <p:nvPr/>
        </p:nvGrpSpPr>
        <p:grpSpPr>
          <a:xfrm>
            <a:off x="5128019" y="3088785"/>
            <a:ext cx="3867317" cy="936510"/>
            <a:chOff x="7682929" y="4987979"/>
            <a:chExt cx="5156422" cy="1248679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E72332E9-36D3-4526-9E38-9746E0FB80C8}"/>
                </a:ext>
              </a:extLst>
            </p:cNvPr>
            <p:cNvGrpSpPr/>
            <p:nvPr/>
          </p:nvGrpSpPr>
          <p:grpSpPr>
            <a:xfrm>
              <a:off x="7682929" y="5316275"/>
              <a:ext cx="5156422" cy="920383"/>
              <a:chOff x="7907031" y="3465634"/>
              <a:chExt cx="5009796" cy="877150"/>
            </a:xfrm>
          </p:grpSpPr>
          <p:pic>
            <p:nvPicPr>
              <p:cNvPr id="29" name="图片 28">
                <a:extLst>
                  <a:ext uri="{FF2B5EF4-FFF2-40B4-BE49-F238E27FC236}">
                    <a16:creationId xmlns:a16="http://schemas.microsoft.com/office/drawing/2014/main" xmlns="" id="{F1602D55-6BC0-4F40-AE0C-B0972968D5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07031" y="3465634"/>
                <a:ext cx="5009796" cy="877150"/>
              </a:xfrm>
              <a:prstGeom prst="rect">
                <a:avLst/>
              </a:prstGeom>
            </p:spPr>
          </p:pic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xmlns="" id="{D05DC77C-485E-4718-AC7A-C9C8C02E3830}"/>
                  </a:ext>
                </a:extLst>
              </p:cNvPr>
              <p:cNvSpPr/>
              <p:nvPr/>
            </p:nvSpPr>
            <p:spPr bwMode="auto">
              <a:xfrm>
                <a:off x="9142657" y="3546087"/>
                <a:ext cx="490632" cy="506211"/>
              </a:xfrm>
              <a:prstGeom prst="rect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51435" tIns="25718" rIns="51435" bIns="25718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675"/>
              </a:p>
            </p:txBody>
          </p:sp>
        </p:grp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xmlns="" id="{58B87D76-B7F8-43B5-8F90-92CADA237799}"/>
                </a:ext>
              </a:extLst>
            </p:cNvPr>
            <p:cNvSpPr txBox="1"/>
            <p:nvPr/>
          </p:nvSpPr>
          <p:spPr>
            <a:xfrm>
              <a:off x="7822450" y="4987979"/>
              <a:ext cx="1056273" cy="3282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b="1" dirty="0">
                  <a:solidFill>
                    <a:srgbClr val="0000FF"/>
                  </a:solidFill>
                </a:rPr>
                <a:t>Short SSW</a:t>
              </a:r>
              <a:endParaRPr lang="zh-CN" altLang="en-US" sz="1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58739" y="2965675"/>
            <a:ext cx="4769280" cy="1182091"/>
            <a:chOff x="660268" y="3488025"/>
            <a:chExt cx="4769280" cy="1182091"/>
          </a:xfrm>
        </p:grpSpPr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xmlns="" id="{B5993BD9-86B0-47F3-A3E5-775659060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268" y="3716541"/>
              <a:ext cx="4769280" cy="953575"/>
            </a:xfrm>
            <a:prstGeom prst="rect">
              <a:avLst/>
            </a:prstGeom>
          </p:spPr>
        </p:pic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6C2B59E1-1803-486B-A7BC-411CD7FAB726}"/>
                </a:ext>
              </a:extLst>
            </p:cNvPr>
            <p:cNvSpPr txBox="1"/>
            <p:nvPr/>
          </p:nvSpPr>
          <p:spPr>
            <a:xfrm>
              <a:off x="691160" y="3488025"/>
              <a:ext cx="1177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rgbClr val="0000FF"/>
                  </a:solidFill>
                </a:rPr>
                <a:t>SSW frame</a:t>
              </a:r>
              <a:endParaRPr lang="zh-CN" altLang="en-US" sz="1000" b="1" dirty="0">
                <a:solidFill>
                  <a:srgbClr val="0000FF"/>
                </a:solidFill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xmlns="" id="{D05DC77C-485E-4718-AC7A-C9C8C02E3830}"/>
                </a:ext>
              </a:extLst>
            </p:cNvPr>
            <p:cNvSpPr/>
            <p:nvPr/>
          </p:nvSpPr>
          <p:spPr bwMode="auto">
            <a:xfrm>
              <a:off x="3429000" y="3886802"/>
              <a:ext cx="533400" cy="456597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51435" tIns="25718" rIns="51435" bIns="25718" numCol="1" rtlCol="0" anchor="t" anchorCtr="0" compatLnSpc="1">
              <a:prstTxWarp prst="textNoShape">
                <a:avLst/>
              </a:prstTxWarp>
            </a:bodyPr>
            <a:lstStyle/>
            <a:p>
              <a:endParaRPr lang="zh-CN" altLang="en-US" sz="675"/>
            </a:p>
          </p:txBody>
        </p:sp>
      </p:grpSp>
    </p:spTree>
    <p:extLst>
      <p:ext uri="{BB962C8B-B14F-4D97-AF65-F5344CB8AC3E}">
        <p14:creationId xmlns:p14="http://schemas.microsoft.com/office/powerpoint/2010/main" val="26367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1060" y="1524000"/>
            <a:ext cx="7767636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defTabSz="514350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</a:rPr>
              <a:t>The sensing information report will include:</a:t>
            </a:r>
          </a:p>
          <a:p>
            <a:pPr marL="742950" lvl="1" indent="-285750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Location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 of the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STA (Sensing transmitter)</a:t>
            </a:r>
          </a:p>
          <a:p>
            <a:pPr marL="742950" lvl="1" indent="-285750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Direction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 of each sector:</a:t>
            </a:r>
          </a:p>
          <a:p>
            <a:pPr marL="1085850" lvl="2" indent="-285750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Sector ID of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SSW/Short SSW</a:t>
            </a:r>
          </a:p>
          <a:p>
            <a:pPr marL="1085850" lvl="2" indent="-285750" defTabSz="514350">
              <a:buFont typeface="Times New Roman" panose="02020603050405020304" pitchFamily="18" charset="0"/>
              <a:buChar char="-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Azimuth and elevation angles of each sector of </a:t>
            </a:r>
            <a:r>
              <a:rPr lang="en-US" altLang="zh-CN" sz="1800" kern="0" dirty="0">
                <a:solidFill>
                  <a:srgbClr val="0000FF"/>
                </a:solidFill>
                <a:latin typeface="Times New Roman"/>
              </a:rPr>
              <a:t>SSW/Short SSW</a:t>
            </a:r>
          </a:p>
          <a:p>
            <a:pPr marL="800100" lvl="2" indent="0" defTabSz="514350"/>
            <a:endParaRPr lang="en-US" altLang="zh-CN" sz="1800" kern="0" dirty="0">
              <a:solidFill>
                <a:srgbClr val="0000FF"/>
              </a:solidFill>
              <a:latin typeface="Times New Roman"/>
            </a:endParaRPr>
          </a:p>
          <a:p>
            <a:pPr marL="285750" indent="-285750" defTabSz="514350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</a:rPr>
              <a:t>The sensing information request and sensing information response are transmitted in data MCS (MCS&gt;0).</a:t>
            </a:r>
          </a:p>
          <a:p>
            <a:pPr marL="0" indent="0">
              <a:spcBef>
                <a:spcPct val="20000"/>
              </a:spcBef>
            </a:pPr>
            <a:r>
              <a:rPr lang="en-US" altLang="zh-CN" sz="1800" dirty="0"/>
              <a:t/>
            </a:r>
            <a:br>
              <a:rPr lang="en-US" altLang="zh-CN" sz="1800" dirty="0"/>
            </a:b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DA849843-42EA-4081-A911-76F9AE6B5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882815"/>
          </a:xfrm>
          <a:noFill/>
        </p:spPr>
        <p:txBody>
          <a:bodyPr/>
          <a:lstStyle/>
          <a:p>
            <a:r>
              <a:rPr lang="en-US" altLang="zh-CN" sz="2800" dirty="0">
                <a:solidFill>
                  <a:srgbClr val="0000FF"/>
                </a:solidFill>
              </a:rPr>
              <a:t>STA</a:t>
            </a:r>
            <a:r>
              <a:rPr lang="en-US" altLang="zh-CN" sz="2800" dirty="0"/>
              <a:t> sensing information report (same as [1])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0027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E3D10149-1651-4438-9F84-94B6C3B7D233}" type="slidenum">
              <a:rPr lang="en-US" altLang="zh-CN" smtClean="0"/>
              <a:pPr/>
              <a:t>7</a:t>
            </a:fld>
            <a:endParaRPr lang="en-US" altLang="zh-CN"/>
          </a:p>
        </p:txBody>
      </p:sp>
      <p:grpSp>
        <p:nvGrpSpPr>
          <p:cNvPr id="3" name="组合 2"/>
          <p:cNvGrpSpPr/>
          <p:nvPr/>
        </p:nvGrpSpPr>
        <p:grpSpPr>
          <a:xfrm>
            <a:off x="721668" y="838200"/>
            <a:ext cx="7667657" cy="5181600"/>
            <a:chOff x="-43932" y="1199706"/>
            <a:chExt cx="7667657" cy="5181600"/>
          </a:xfrm>
        </p:grpSpPr>
        <p:sp>
          <p:nvSpPr>
            <p:cNvPr id="4" name="矩形 3"/>
            <p:cNvSpPr/>
            <p:nvPr/>
          </p:nvSpPr>
          <p:spPr>
            <a:xfrm>
              <a:off x="2801073" y="2645849"/>
              <a:ext cx="2327133" cy="445899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805555" y="1811269"/>
              <a:ext cx="2327133" cy="44589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-43932" y="1199706"/>
              <a:ext cx="7667657" cy="5181600"/>
              <a:chOff x="285581" y="1191468"/>
              <a:chExt cx="7667657" cy="5181600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285581" y="1191468"/>
                <a:ext cx="7667657" cy="5181600"/>
                <a:chOff x="-983046" y="1133803"/>
                <a:chExt cx="7667657" cy="5181600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247516" y="1133803"/>
                  <a:ext cx="3559777" cy="5181600"/>
                  <a:chOff x="1993557" y="1102971"/>
                  <a:chExt cx="3559777" cy="5181600"/>
                </a:xfrm>
              </p:grpSpPr>
              <p:sp>
                <p:nvSpPr>
                  <p:cNvPr id="23" name="文本框 22"/>
                  <p:cNvSpPr txBox="1"/>
                  <p:nvPr/>
                </p:nvSpPr>
                <p:spPr>
                  <a:xfrm>
                    <a:off x="1993557" y="1103870"/>
                    <a:ext cx="122743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/>
                      <a:t>AP</a:t>
                    </a:r>
                    <a:endParaRPr lang="zh-CN" altLang="en-US" sz="1400" b="1" dirty="0"/>
                  </a:p>
                </p:txBody>
              </p:sp>
              <p:sp>
                <p:nvSpPr>
                  <p:cNvPr id="24" name="文本框 23"/>
                  <p:cNvSpPr txBox="1"/>
                  <p:nvPr/>
                </p:nvSpPr>
                <p:spPr>
                  <a:xfrm>
                    <a:off x="4325896" y="1102971"/>
                    <a:ext cx="122743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/>
                      <a:t>Non-AP STA</a:t>
                    </a:r>
                    <a:endParaRPr lang="zh-CN" altLang="en-US" sz="1400" b="1" dirty="0"/>
                  </a:p>
                </p:txBody>
              </p:sp>
              <p:cxnSp>
                <p:nvCxnSpPr>
                  <p:cNvPr id="25" name="直接箭头连接符 24"/>
                  <p:cNvCxnSpPr>
                    <a:stCxn id="23" idx="2"/>
                  </p:cNvCxnSpPr>
                  <p:nvPr/>
                </p:nvCxnSpPr>
                <p:spPr>
                  <a:xfrm flipH="1">
                    <a:off x="2605997" y="1411647"/>
                    <a:ext cx="1279" cy="4872924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直接箭头连接符 26"/>
                  <p:cNvCxnSpPr/>
                  <p:nvPr/>
                </p:nvCxnSpPr>
                <p:spPr>
                  <a:xfrm flipH="1">
                    <a:off x="2600195" y="5575120"/>
                    <a:ext cx="2334939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8" name="文本框 27"/>
                  <p:cNvSpPr txBox="1"/>
                  <p:nvPr/>
                </p:nvSpPr>
                <p:spPr>
                  <a:xfrm>
                    <a:off x="2643604" y="4312558"/>
                    <a:ext cx="217478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b="1" dirty="0">
                        <a:solidFill>
                          <a:srgbClr val="FF0000"/>
                        </a:solidFill>
                      </a:rPr>
                      <a:t>Information Request</a:t>
                    </a:r>
                    <a:endParaRPr lang="zh-CN" alt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29" name="直接箭头连接符 28"/>
                  <p:cNvCxnSpPr/>
                  <p:nvPr/>
                </p:nvCxnSpPr>
                <p:spPr>
                  <a:xfrm>
                    <a:off x="2609877" y="4589557"/>
                    <a:ext cx="2332342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0" name="文本框 29"/>
                  <p:cNvSpPr txBox="1"/>
                  <p:nvPr/>
                </p:nvSpPr>
                <p:spPr>
                  <a:xfrm>
                    <a:off x="2894506" y="5298120"/>
                    <a:ext cx="1748481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b="1" dirty="0">
                        <a:solidFill>
                          <a:srgbClr val="FF0000"/>
                        </a:solidFill>
                      </a:rPr>
                      <a:t>Information Response </a:t>
                    </a:r>
                  </a:p>
                </p:txBody>
              </p:sp>
            </p:grpSp>
            <p:cxnSp>
              <p:nvCxnSpPr>
                <p:cNvPr id="13" name="直接箭头连接符 12"/>
                <p:cNvCxnSpPr>
                  <a:stCxn id="4" idx="3"/>
                </p:cNvCxnSpPr>
                <p:nvPr/>
              </p:nvCxnSpPr>
              <p:spPr>
                <a:xfrm flipH="1" flipV="1">
                  <a:off x="1845271" y="2801879"/>
                  <a:ext cx="2343821" cy="1017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4" name="文本框 13"/>
                <p:cNvSpPr txBox="1"/>
                <p:nvPr/>
              </p:nvSpPr>
              <p:spPr>
                <a:xfrm>
                  <a:off x="1925917" y="2565348"/>
                  <a:ext cx="217478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b="1" dirty="0"/>
                    <a:t>SSW (</a:t>
                  </a:r>
                  <a:r>
                    <a:rPr lang="en-US" altLang="zh-CN" b="1" dirty="0">
                      <a:solidFill>
                        <a:srgbClr val="FF0000"/>
                      </a:solidFill>
                    </a:rPr>
                    <a:t>bit</a:t>
                  </a:r>
                  <a:r>
                    <a:rPr lang="en-US" altLang="zh-CN" b="1" dirty="0"/>
                    <a:t>)</a:t>
                  </a:r>
                  <a:r>
                    <a:rPr lang="zh-CN" altLang="en-US" b="1" dirty="0"/>
                    <a:t> </a:t>
                  </a:r>
                  <a:r>
                    <a:rPr lang="en-US" altLang="zh-CN" b="1" dirty="0"/>
                    <a:t>or Short SSW (</a:t>
                  </a:r>
                  <a:r>
                    <a:rPr lang="en-US" altLang="zh-CN" b="1" dirty="0">
                      <a:solidFill>
                        <a:srgbClr val="FF0000"/>
                      </a:solidFill>
                    </a:rPr>
                    <a:t>bit</a:t>
                  </a:r>
                  <a:r>
                    <a:rPr lang="en-US" altLang="zh-CN" b="1" dirty="0"/>
                    <a:t>)</a:t>
                  </a:r>
                  <a:endParaRPr lang="zh-CN" altLang="en-US" b="1" dirty="0"/>
                </a:p>
              </p:txBody>
            </p:sp>
            <p:cxnSp>
              <p:nvCxnSpPr>
                <p:cNvPr id="15" name="直接箭头连接符 14"/>
                <p:cNvCxnSpPr/>
                <p:nvPr/>
              </p:nvCxnSpPr>
              <p:spPr>
                <a:xfrm>
                  <a:off x="1871140" y="1973866"/>
                  <a:ext cx="1227438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" name="文本框 15"/>
                <p:cNvSpPr txBox="1"/>
                <p:nvPr/>
              </p:nvSpPr>
              <p:spPr>
                <a:xfrm>
                  <a:off x="1861235" y="1745366"/>
                  <a:ext cx="122743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b="1" dirty="0"/>
                    <a:t>DMG Beacon</a:t>
                  </a:r>
                  <a:endParaRPr lang="zh-CN" altLang="en-US" b="1" dirty="0"/>
                </a:p>
              </p:txBody>
            </p:sp>
            <p:sp>
              <p:nvSpPr>
                <p:cNvPr id="17" name="文本框 16"/>
                <p:cNvSpPr txBox="1"/>
                <p:nvPr/>
              </p:nvSpPr>
              <p:spPr>
                <a:xfrm>
                  <a:off x="-866514" y="2517505"/>
                  <a:ext cx="268940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zh-CN" dirty="0">
                      <a:solidFill>
                        <a:srgbClr val="002060"/>
                      </a:solidFill>
                    </a:rPr>
                    <a:t>AP wants to sense the current environment. So it uses the received SSW/Short SSW to do passive sensing. </a:t>
                  </a:r>
                  <a:endParaRPr lang="zh-CN" altLang="en-US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18" name="文本框 17"/>
                <p:cNvSpPr txBox="1"/>
                <p:nvPr/>
              </p:nvSpPr>
              <p:spPr>
                <a:xfrm>
                  <a:off x="4448043" y="1829815"/>
                  <a:ext cx="223656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dirty="0">
                      <a:solidFill>
                        <a:srgbClr val="002060"/>
                      </a:solidFill>
                    </a:rPr>
                    <a:t>STA wants to join the BSS.</a:t>
                  </a:r>
                  <a:endParaRPr lang="zh-CN" altLang="en-US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19" name="文本框 18"/>
                <p:cNvSpPr txBox="1"/>
                <p:nvPr/>
              </p:nvSpPr>
              <p:spPr>
                <a:xfrm>
                  <a:off x="1973858" y="3388253"/>
                  <a:ext cx="217478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b="1" dirty="0"/>
                    <a:t>Association Request/Response</a:t>
                  </a:r>
                  <a:endParaRPr lang="zh-CN" altLang="en-US" b="1" dirty="0"/>
                </a:p>
              </p:txBody>
            </p:sp>
            <p:cxnSp>
              <p:nvCxnSpPr>
                <p:cNvPr id="20" name="直接箭头连接符 19"/>
                <p:cNvCxnSpPr/>
                <p:nvPr/>
              </p:nvCxnSpPr>
              <p:spPr>
                <a:xfrm flipH="1" flipV="1">
                  <a:off x="1854154" y="3675784"/>
                  <a:ext cx="2334938" cy="5208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1" name="文本框 20"/>
                <p:cNvSpPr txBox="1"/>
                <p:nvPr/>
              </p:nvSpPr>
              <p:spPr>
                <a:xfrm>
                  <a:off x="-983046" y="4297223"/>
                  <a:ext cx="283995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zh-CN" dirty="0">
                      <a:solidFill>
                        <a:srgbClr val="002060"/>
                      </a:solidFill>
                    </a:rPr>
                    <a:t>AP </a:t>
                  </a:r>
                  <a:r>
                    <a:rPr lang="en-US" altLang="zh-CN" dirty="0" smtClean="0">
                      <a:solidFill>
                        <a:srgbClr val="002060"/>
                      </a:solidFill>
                    </a:rPr>
                    <a:t>wants to interpret the obtained sensing results so it requests </a:t>
                  </a:r>
                  <a:r>
                    <a:rPr lang="en-US" altLang="zh-CN" dirty="0">
                      <a:solidFill>
                        <a:srgbClr val="002060"/>
                      </a:solidFill>
                    </a:rPr>
                    <a:t>information on SSW/Short SSW from the non-AP </a:t>
                  </a:r>
                  <a:r>
                    <a:rPr lang="en-US" altLang="zh-CN" dirty="0" smtClean="0">
                      <a:solidFill>
                        <a:srgbClr val="002060"/>
                      </a:solidFill>
                    </a:rPr>
                    <a:t>STA. </a:t>
                  </a:r>
                  <a:endParaRPr lang="zh-CN" altLang="en-US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2" name="文本框 21"/>
                <p:cNvSpPr txBox="1"/>
                <p:nvPr/>
              </p:nvSpPr>
              <p:spPr>
                <a:xfrm>
                  <a:off x="-557611" y="5398646"/>
                  <a:ext cx="242875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zh-CN" dirty="0">
                      <a:solidFill>
                        <a:srgbClr val="002060"/>
                      </a:solidFill>
                    </a:rPr>
                    <a:t>Non-AP STA </a:t>
                  </a:r>
                  <a:r>
                    <a:rPr lang="en-US" altLang="zh-CN" dirty="0" smtClean="0">
                      <a:solidFill>
                        <a:srgbClr val="002060"/>
                      </a:solidFill>
                    </a:rPr>
                    <a:t>provides the required information on the A-BFT to the AP.</a:t>
                  </a:r>
                  <a:endParaRPr lang="zh-CN" altLang="en-US" dirty="0">
                    <a:solidFill>
                      <a:srgbClr val="002060"/>
                    </a:solidFill>
                  </a:endParaRPr>
                </a:p>
              </p:txBody>
            </p:sp>
          </p:grpSp>
          <p:sp>
            <p:nvSpPr>
              <p:cNvPr id="10" name="左大括号 9"/>
              <p:cNvSpPr/>
              <p:nvPr/>
            </p:nvSpPr>
            <p:spPr>
              <a:xfrm rot="10800000">
                <a:off x="5528287" y="1786555"/>
                <a:ext cx="383254" cy="4292968"/>
              </a:xfrm>
              <a:prstGeom prst="leftBrace">
                <a:avLst>
                  <a:gd name="adj1" fmla="val 18665"/>
                  <a:gd name="adj2" fmla="val 50042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5967101" y="3702207"/>
                <a:ext cx="10101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Beacon Interval</a:t>
                </a:r>
                <a:endParaRPr lang="zh-CN" altLang="en-US" b="1" dirty="0"/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3748568" y="1539378"/>
              <a:ext cx="4837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/>
                <a:t>BTI</a:t>
              </a:r>
              <a:endParaRPr lang="zh-CN" altLang="en-US" b="1" dirty="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628876" y="2394719"/>
              <a:ext cx="7231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/>
                <a:t>A-BFT</a:t>
              </a:r>
              <a:endParaRPr lang="zh-CN" altLang="en-US" b="1" dirty="0"/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656406" y="784238"/>
            <a:ext cx="246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Example of a use case:</a:t>
            </a:r>
            <a:endParaRPr lang="zh-CN" altLang="en-US" sz="1800" b="1" dirty="0"/>
          </a:p>
        </p:txBody>
      </p:sp>
      <p:cxnSp>
        <p:nvCxnSpPr>
          <p:cNvPr id="35" name="直接箭头连接符 34"/>
          <p:cNvCxnSpPr/>
          <p:nvPr/>
        </p:nvCxnSpPr>
        <p:spPr>
          <a:xfrm flipH="1">
            <a:off x="5886724" y="1175093"/>
            <a:ext cx="1279" cy="4872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9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In this contribution, we propose </a:t>
            </a:r>
            <a:r>
              <a:rPr lang="en-US" altLang="zh-CN" sz="2000" dirty="0" smtClean="0"/>
              <a:t>a DMG </a:t>
            </a:r>
            <a:r>
              <a:rPr lang="en-US" altLang="zh-CN" sz="2000" dirty="0"/>
              <a:t>passive </a:t>
            </a:r>
            <a:r>
              <a:rPr lang="en-US" altLang="zh-CN" sz="2000" dirty="0" smtClean="0"/>
              <a:t>sensing based on A-BFT, which enables the AP/PCP to perform passive sensing using SSW/Short SSW.</a:t>
            </a:r>
          </a:p>
          <a:p>
            <a:pPr algn="just"/>
            <a:endParaRPr lang="en-US" altLang="zh-CN" sz="2000" dirty="0" smtClean="0"/>
          </a:p>
          <a:p>
            <a:pPr algn="just"/>
            <a:r>
              <a:rPr lang="en-US" altLang="zh-CN" sz="2000" dirty="0" smtClean="0"/>
              <a:t>Opportunistic DMG passive sensing during A-BFT</a:t>
            </a:r>
          </a:p>
          <a:p>
            <a:pPr lvl="1" algn="just"/>
            <a:r>
              <a:rPr lang="en-US" altLang="zh-CN" sz="1800" dirty="0" smtClean="0"/>
              <a:t>AP </a:t>
            </a:r>
            <a:r>
              <a:rPr lang="en-US" altLang="zh-CN" sz="1800" dirty="0"/>
              <a:t>can obtain sensing results from multiple non-AP </a:t>
            </a:r>
            <a:r>
              <a:rPr lang="en-US" altLang="zh-CN" sz="1800" dirty="0" smtClean="0"/>
              <a:t>STAs.</a:t>
            </a:r>
          </a:p>
          <a:p>
            <a:pPr lvl="2" algn="just"/>
            <a:r>
              <a:rPr lang="en-US" altLang="zh-CN" sz="1600" dirty="0" smtClean="0"/>
              <a:t>Provide broader </a:t>
            </a:r>
            <a:r>
              <a:rPr lang="en-US" altLang="zh-CN" sz="1600" dirty="0"/>
              <a:t>sensing </a:t>
            </a:r>
            <a:r>
              <a:rPr lang="en-US" altLang="zh-CN" sz="1600" dirty="0" smtClean="0"/>
              <a:t>area, </a:t>
            </a:r>
            <a:r>
              <a:rPr lang="en-US" altLang="zh-CN" sz="1600" dirty="0"/>
              <a:t>given different locations of non-AP </a:t>
            </a:r>
            <a:r>
              <a:rPr lang="en-US" altLang="zh-CN" sz="1600" dirty="0" smtClean="0"/>
              <a:t>STAs.</a:t>
            </a:r>
          </a:p>
          <a:p>
            <a:pPr lvl="1" algn="just"/>
            <a:r>
              <a:rPr lang="en-US" altLang="zh-CN" sz="1800" dirty="0" smtClean="0"/>
              <a:t>Provide </a:t>
            </a:r>
            <a:r>
              <a:rPr lang="en-US" altLang="zh-CN" sz="1800" dirty="0"/>
              <a:t>sensing results of a sensing </a:t>
            </a:r>
            <a:r>
              <a:rPr lang="en-US" altLang="zh-CN" sz="1800" dirty="0" smtClean="0"/>
              <a:t>snapshot.</a:t>
            </a:r>
          </a:p>
          <a:p>
            <a:pPr lvl="2" algn="just"/>
            <a:r>
              <a:rPr lang="en-US" altLang="zh-CN" sz="1600" dirty="0" smtClean="0"/>
              <a:t>Provide </a:t>
            </a:r>
            <a:r>
              <a:rPr lang="en-US" altLang="zh-CN" sz="1600" dirty="0"/>
              <a:t>extra information to facilitate </a:t>
            </a:r>
            <a:r>
              <a:rPr lang="en-US" altLang="zh-CN" sz="1600" dirty="0" smtClean="0"/>
              <a:t>DMG sensing </a:t>
            </a:r>
            <a:r>
              <a:rPr lang="en-US" altLang="zh-CN" sz="1600" dirty="0"/>
              <a:t>in DTI. </a:t>
            </a:r>
            <a:endParaRPr lang="en-US" altLang="zh-CN" sz="1600" dirty="0" smtClean="0"/>
          </a:p>
          <a:p>
            <a:pPr lvl="1" algn="just"/>
            <a:r>
              <a:rPr lang="en-US" altLang="zh-CN" sz="1800" dirty="0" smtClean="0"/>
              <a:t>Minor </a:t>
            </a:r>
            <a:r>
              <a:rPr lang="en-US" altLang="zh-CN" sz="1800" dirty="0"/>
              <a:t>MAC changes to enable DMG passive sensing during A-BFT</a:t>
            </a:r>
            <a:r>
              <a:rPr lang="en-US" altLang="zh-CN" sz="1800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72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Do you agree to add to the SFD:</a:t>
            </a:r>
          </a:p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DMG passive sensing based on A-BFT is enabled by</a:t>
            </a:r>
          </a:p>
          <a:p>
            <a:pPr lvl="1" defTabSz="514350"/>
            <a:r>
              <a:rPr lang="en-US" altLang="zh-CN" sz="1600" dirty="0">
                <a:solidFill>
                  <a:srgbClr val="000000"/>
                </a:solidFill>
              </a:rPr>
              <a:t>Capability bit in the Association Request, </a:t>
            </a:r>
            <a:r>
              <a:rPr lang="en-US" altLang="zh-CN" sz="1600" dirty="0" err="1">
                <a:solidFill>
                  <a:srgbClr val="000000"/>
                </a:solidFill>
              </a:rPr>
              <a:t>Reassociation</a:t>
            </a:r>
            <a:r>
              <a:rPr lang="en-US" altLang="zh-CN" sz="1600" dirty="0">
                <a:solidFill>
                  <a:srgbClr val="000000"/>
                </a:solidFill>
              </a:rPr>
              <a:t> Request, Probe Request</a:t>
            </a:r>
          </a:p>
          <a:p>
            <a:pPr lvl="1" defTabSz="514350"/>
            <a:r>
              <a:rPr lang="en-US" altLang="zh-CN" sz="1600" dirty="0">
                <a:solidFill>
                  <a:srgbClr val="000000"/>
                </a:solidFill>
              </a:rPr>
              <a:t>Indication bit using </a:t>
            </a:r>
            <a:r>
              <a:rPr lang="en-US" altLang="zh-CN" sz="1600" dirty="0">
                <a:solidFill>
                  <a:srgbClr val="0000FF"/>
                </a:solidFill>
              </a:rPr>
              <a:t>one reserved bit in the SSW/Short SSW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1" defTabSz="514350"/>
            <a:r>
              <a:rPr lang="en-US" altLang="zh-CN" sz="1600" dirty="0">
                <a:solidFill>
                  <a:srgbClr val="000000"/>
                </a:solidFill>
              </a:rPr>
              <a:t>Sensing information request and response that will provide information about the </a:t>
            </a:r>
            <a:r>
              <a:rPr lang="en-US" altLang="zh-CN" sz="1600" dirty="0">
                <a:solidFill>
                  <a:srgbClr val="0000FF"/>
                </a:solidFill>
              </a:rPr>
              <a:t>SSW/Short SSW</a:t>
            </a:r>
          </a:p>
          <a:p>
            <a:pPr lvl="2" defTabSz="514350"/>
            <a:r>
              <a:rPr lang="en-US" altLang="zh-CN" sz="1600" dirty="0">
                <a:solidFill>
                  <a:srgbClr val="000000"/>
                </a:solidFill>
              </a:rPr>
              <a:t>Sensing information include:</a:t>
            </a:r>
          </a:p>
          <a:p>
            <a:pPr marL="1296591" lvl="4" defTabSz="514350"/>
            <a:r>
              <a:rPr lang="en-US" altLang="zh-CN" dirty="0">
                <a:solidFill>
                  <a:srgbClr val="000000"/>
                </a:solidFill>
              </a:rPr>
              <a:t>Azimuth and elevation for each sector ID of </a:t>
            </a:r>
            <a:r>
              <a:rPr lang="en-US" altLang="zh-CN" dirty="0">
                <a:solidFill>
                  <a:srgbClr val="0000FF"/>
                </a:solidFill>
              </a:rPr>
              <a:t>SSW/Short SSW</a:t>
            </a:r>
            <a:endParaRPr lang="en-US" altLang="zh-CN" dirty="0">
              <a:solidFill>
                <a:srgbClr val="000000"/>
              </a:solidFill>
            </a:endParaRPr>
          </a:p>
          <a:p>
            <a:pPr marL="1296591" lvl="4" defTabSz="514350"/>
            <a:r>
              <a:rPr lang="en-US" altLang="zh-CN" dirty="0">
                <a:solidFill>
                  <a:srgbClr val="000000"/>
                </a:solidFill>
              </a:rPr>
              <a:t>Location information of the </a:t>
            </a:r>
            <a:r>
              <a:rPr lang="en-US" altLang="zh-CN" dirty="0">
                <a:solidFill>
                  <a:srgbClr val="0000FF"/>
                </a:solidFill>
              </a:rPr>
              <a:t>STA (Sensing transmitter)</a:t>
            </a:r>
          </a:p>
          <a:p>
            <a:pPr marL="0" indent="0">
              <a:buNone/>
            </a:pP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75189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149539</TotalTime>
  <Words>866</Words>
  <Application>Microsoft Office PowerPoint</Application>
  <PresentationFormat>全屏显示(4:3)</PresentationFormat>
  <Paragraphs>157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MS Gothic</vt:lpstr>
      <vt:lpstr>MS PGothic</vt:lpstr>
      <vt:lpstr>MS PGothic</vt:lpstr>
      <vt:lpstr>微软雅黑</vt:lpstr>
      <vt:lpstr>Arial</vt:lpstr>
      <vt:lpstr>Times New Roman</vt:lpstr>
      <vt:lpstr>802-11-Submission</vt:lpstr>
      <vt:lpstr>DMG passive sensing based on A-BFT</vt:lpstr>
      <vt:lpstr>Abstract</vt:lpstr>
      <vt:lpstr>Motivation to use A-BFT for DMG passive sensing</vt:lpstr>
      <vt:lpstr>What spec changes do we need?</vt:lpstr>
      <vt:lpstr>Sensing Information Request</vt:lpstr>
      <vt:lpstr>STA sensing information report (same as [1])</vt:lpstr>
      <vt:lpstr>PowerPoint 演示文稿</vt:lpstr>
      <vt:lpstr>Summary</vt:lpstr>
      <vt:lpstr>Straw Poll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narengerile</cp:lastModifiedBy>
  <cp:revision>2554</cp:revision>
  <cp:lastPrinted>1998-02-10T13:28:06Z</cp:lastPrinted>
  <dcterms:created xsi:type="dcterms:W3CDTF">2007-04-17T18:10:23Z</dcterms:created>
  <dcterms:modified xsi:type="dcterms:W3CDTF">2022-03-21T06:25:39Z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(3)neL69cw0B9zIRe45VPOc7OIG3cQGtEcXKo+Dr0OaYyQVIG//Nmdjk3z3S5b3sjvJJGZTe9O9
D0aM6TdTAlLsyUbE6nVZsn/eE1PnK2rBVIoBy279CCZxwR8Va/Tk7aKZjSXhW7mbv4qJtVA8
5oaD73zZxwFeJsr1dqMWjAlgaGVE2DzBR7h3Wt6zpzimSs9xfdqzKR3Wd2zn0cak26PgheNu
WvcA0ujQDTvCYzTAS9</vt:lpwstr>
  </property>
  <property fmtid="{D5CDD505-2E9C-101B-9397-08002B2CF9AE}" pid="10" name="_2015_ms_pID_7253431">
    <vt:lpwstr>KrCY5KAhgrhCzr1XQ7v73GFP7TYbXCLQ9wnmIJ0REhwsj/L9SmJJ3r
DNAa9N0lnFCGxG3aD+hvfEum+ciRHPYpBmieTncSjszZLzbBJvXxzKhJnJ05ezreLRaxMjba
hTAyrdbDgTArur78ig8X9Z1a8kr48eX8MZ/mYMFa7DjSQ+YU7oDyNfWZ5zh/n6YcCkSLRq5L
ismvPSD2gRlewla1uzR/eoLNFVSyDHgA49t9</vt:lpwstr>
  </property>
  <property fmtid="{D5CDD505-2E9C-101B-9397-08002B2CF9AE}" pid="11" name="_2015_ms_pID_7253432">
    <vt:lpwstr>kl2Sggm5PA/OloJYXtI3aoY=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1626761929</vt:lpwstr>
  </property>
</Properties>
</file>