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83" r:id="rId2"/>
    <p:sldId id="554" r:id="rId3"/>
    <p:sldId id="691" r:id="rId4"/>
    <p:sldId id="693" r:id="rId5"/>
    <p:sldId id="694" r:id="rId6"/>
    <p:sldId id="696" r:id="rId7"/>
    <p:sldId id="692" r:id="rId8"/>
    <p:sldId id="695" r:id="rId9"/>
    <p:sldId id="681" r:id="rId10"/>
    <p:sldId id="690" r:id="rId11"/>
  </p:sldIdLst>
  <p:sldSz cx="9144000" cy="6858000" type="screen4x3"/>
  <p:notesSz cx="9312275" cy="7026275"/>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2" userDrawn="1">
          <p15:clr>
            <a:srgbClr val="A4A3A4"/>
          </p15:clr>
        </p15:guide>
        <p15:guide id="3" orient="horz" pos="2213" userDrawn="1">
          <p15:clr>
            <a:srgbClr val="A4A3A4"/>
          </p15:clr>
        </p15:guide>
        <p15:guide id="4" pos="293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5050"/>
    <a:srgbClr val="9933FF"/>
    <a:srgbClr val="006C31"/>
    <a:srgbClr val="00863D"/>
    <a:srgbClr val="168420"/>
    <a:srgbClr val="99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5034" autoAdjust="0"/>
  </p:normalViewPr>
  <p:slideViewPr>
    <p:cSldViewPr>
      <p:cViewPr varScale="1">
        <p:scale>
          <a:sx n="63" d="100"/>
          <a:sy n="63" d="100"/>
        </p:scale>
        <p:origin x="1440" y="4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5"/>
        <p:guide pos="3132"/>
        <p:guide orient="horz" pos="2213"/>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81616" y="79405"/>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4054" y="79405"/>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3655" y="6800150"/>
            <a:ext cx="1651656"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2307" y="6800150"/>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73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1080" y="293309"/>
            <a:ext cx="745011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10247" name="Rectangle 7"/>
          <p:cNvSpPr>
            <a:spLocks noChangeArrowheads="1"/>
          </p:cNvSpPr>
          <p:nvPr/>
        </p:nvSpPr>
        <p:spPr bwMode="auto">
          <a:xfrm>
            <a:off x="931079" y="6800150"/>
            <a:ext cx="718390" cy="184749"/>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1080" y="6791957"/>
            <a:ext cx="765537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41108" y="20416"/>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534" y="20416"/>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502025" cy="26273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447" y="3337809"/>
            <a:ext cx="6831381" cy="3162479"/>
          </a:xfrm>
          <a:prstGeom prst="rect">
            <a:avLst/>
          </a:prstGeom>
          <a:noFill/>
          <a:ln w="9525">
            <a:noFill/>
            <a:miter lim="800000"/>
            <a:headEnd/>
            <a:tailEnd/>
          </a:ln>
          <a:effectLst/>
        </p:spPr>
        <p:txBody>
          <a:bodyPr vert="horz" wrap="square" lIns="93690" tIns="46052" rIns="93690" bIns="4605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4237" y="6803427"/>
            <a:ext cx="2113479"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337" lvl="4" algn="r" defTabSz="93373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8873" y="6803427"/>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725" y="6803427"/>
            <a:ext cx="718390" cy="184749"/>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725" y="6801789"/>
            <a:ext cx="736682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20490" name="Line 10"/>
          <p:cNvSpPr>
            <a:spLocks noChangeShapeType="1"/>
          </p:cNvSpPr>
          <p:nvPr/>
        </p:nvSpPr>
        <p:spPr bwMode="auto">
          <a:xfrm>
            <a:off x="871586" y="224487"/>
            <a:ext cx="756910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601500" y="6803427"/>
            <a:ext cx="415320" cy="1847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730" eaLnBrk="0" hangingPunct="0">
              <a:spcBef>
                <a:spcPct val="30000"/>
              </a:spcBef>
              <a:defRPr sz="1200">
                <a:solidFill>
                  <a:schemeClr val="tx1"/>
                </a:solidFill>
                <a:latin typeface="Times New Roman" panose="02020603050405020304" pitchFamily="18" charset="0"/>
              </a:defRPr>
            </a:lvl1pPr>
            <a:lvl2pPr marL="743173" indent="-285836" defTabSz="933730" eaLnBrk="0" hangingPunct="0">
              <a:spcBef>
                <a:spcPct val="30000"/>
              </a:spcBef>
              <a:defRPr sz="1200">
                <a:solidFill>
                  <a:schemeClr val="tx1"/>
                </a:solidFill>
                <a:latin typeface="Times New Roman" panose="02020603050405020304" pitchFamily="18" charset="0"/>
              </a:defRPr>
            </a:lvl2pPr>
            <a:lvl3pPr marL="1143343" indent="-228669" defTabSz="933730" eaLnBrk="0" hangingPunct="0">
              <a:spcBef>
                <a:spcPct val="30000"/>
              </a:spcBef>
              <a:defRPr sz="1200">
                <a:solidFill>
                  <a:schemeClr val="tx1"/>
                </a:solidFill>
                <a:latin typeface="Times New Roman" panose="02020603050405020304" pitchFamily="18" charset="0"/>
              </a:defRPr>
            </a:lvl3pPr>
            <a:lvl4pPr marL="1600680" indent="-228669" defTabSz="933730" eaLnBrk="0" hangingPunct="0">
              <a:spcBef>
                <a:spcPct val="30000"/>
              </a:spcBef>
              <a:defRPr sz="1200">
                <a:solidFill>
                  <a:schemeClr val="tx1"/>
                </a:solidFill>
                <a:latin typeface="Times New Roman" panose="02020603050405020304" pitchFamily="18" charset="0"/>
              </a:defRPr>
            </a:lvl4pPr>
            <a:lvl5pPr marL="2058017" indent="-228669" defTabSz="933730" eaLnBrk="0" hangingPunct="0">
              <a:spcBef>
                <a:spcPct val="30000"/>
              </a:spcBef>
              <a:defRPr sz="1200">
                <a:solidFill>
                  <a:schemeClr val="tx1"/>
                </a:solidFill>
                <a:latin typeface="Times New Roman" panose="02020603050405020304" pitchFamily="18" charset="0"/>
              </a:defRPr>
            </a:lvl5pPr>
            <a:lvl6pPr marL="2515354" indent="-228669" defTabSz="933730" eaLnBrk="0" fontAlgn="base" hangingPunct="0">
              <a:spcBef>
                <a:spcPct val="30000"/>
              </a:spcBef>
              <a:spcAft>
                <a:spcPct val="0"/>
              </a:spcAft>
              <a:defRPr sz="1200">
                <a:solidFill>
                  <a:schemeClr val="tx1"/>
                </a:solidFill>
                <a:latin typeface="Times New Roman" panose="02020603050405020304" pitchFamily="18" charset="0"/>
              </a:defRPr>
            </a:lvl6pPr>
            <a:lvl7pPr marL="2972692" indent="-228669" defTabSz="933730" eaLnBrk="0" fontAlgn="base" hangingPunct="0">
              <a:spcBef>
                <a:spcPct val="30000"/>
              </a:spcBef>
              <a:spcAft>
                <a:spcPct val="0"/>
              </a:spcAft>
              <a:defRPr sz="1200">
                <a:solidFill>
                  <a:schemeClr val="tx1"/>
                </a:solidFill>
                <a:latin typeface="Times New Roman" panose="02020603050405020304" pitchFamily="18" charset="0"/>
              </a:defRPr>
            </a:lvl7pPr>
            <a:lvl8pPr marL="3430029" indent="-228669" defTabSz="933730" eaLnBrk="0" fontAlgn="base" hangingPunct="0">
              <a:spcBef>
                <a:spcPct val="30000"/>
              </a:spcBef>
              <a:spcAft>
                <a:spcPct val="0"/>
              </a:spcAft>
              <a:defRPr sz="1200">
                <a:solidFill>
                  <a:schemeClr val="tx1"/>
                </a:solidFill>
                <a:latin typeface="Times New Roman" panose="02020603050405020304" pitchFamily="18" charset="0"/>
              </a:defRPr>
            </a:lvl8pPr>
            <a:lvl9pPr marL="3887366" indent="-228669" defTabSz="93373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prstGeom prst="rect">
            <a:avLst/>
          </a:prstGeom>
        </p:spPr>
        <p:txBody>
          <a:bodyPr/>
          <a:lstStyle>
            <a:lvl1pPr>
              <a:defRPr/>
            </a:lvl1pPr>
          </a:lstStyle>
          <a:p>
            <a:pPr>
              <a:defRPr/>
            </a:pPr>
            <a:r>
              <a:rPr lang="en-US" altLang="zh-CN" smtClean="0"/>
              <a:t>Mar 2020</a:t>
            </a:r>
            <a:endParaRPr lang="en-US" altLang="ko-KR"/>
          </a:p>
        </p:txBody>
      </p:sp>
      <p:sp>
        <p:nvSpPr>
          <p:cNvPr id="5" name="Rectangle 5"/>
          <p:cNvSpPr>
            <a:spLocks noGrp="1" noChangeArrowheads="1"/>
          </p:cNvSpPr>
          <p:nvPr>
            <p:ph type="ftr" sz="quarter" idx="11"/>
          </p:nvPr>
        </p:nvSpPr>
        <p:spPr>
          <a:xfrm>
            <a:off x="6242076" y="6475413"/>
            <a:ext cx="2301849" cy="184666"/>
          </a:xfrm>
        </p:spPr>
        <p:txBody>
          <a:bodyPr/>
          <a:lstStyle>
            <a:lvl1pPr>
              <a:defRPr/>
            </a:lvl1pPr>
          </a:lstStyle>
          <a:p>
            <a:pPr>
              <a:defRPr/>
            </a:pPr>
            <a:r>
              <a:rPr lang="en-US" altLang="ko-KR" dirty="0" smtClean="0"/>
              <a:t>Yan Xin, et. al, Huawei Technologies</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a:xfrm>
            <a:off x="6242076" y="6475413"/>
            <a:ext cx="2301849" cy="184666"/>
          </a:xfrm>
        </p:spPr>
        <p:txBody>
          <a:bodyPr/>
          <a:lstStyle>
            <a:lvl1pPr>
              <a:defRPr/>
            </a:lvl1p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6249112" y="6475413"/>
            <a:ext cx="230184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802.11-22/0421r0</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992096" y="332450"/>
            <a:ext cx="1051058" cy="246221"/>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March 2022</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990600"/>
          </a:xfrm>
        </p:spPr>
        <p:txBody>
          <a:bodyPr/>
          <a:lstStyle/>
          <a:p>
            <a:r>
              <a:rPr lang="en-US" dirty="0" smtClean="0"/>
              <a:t>Discussion on the NDP format for sensing</a:t>
            </a:r>
            <a:endParaRPr lang="en-US" altLang="ko-KR" dirty="0" smtClean="0">
              <a:ea typeface="Gulim" panose="020B0600000101010101" pitchFamily="34" charset="-127"/>
            </a:endParaRPr>
          </a:p>
        </p:txBody>
      </p:sp>
      <p:sp>
        <p:nvSpPr>
          <p:cNvPr id="4102" name="Rectangle 6"/>
          <p:cNvSpPr>
            <a:spLocks noGrp="1" noChangeArrowheads="1"/>
          </p:cNvSpPr>
          <p:nvPr>
            <p:ph type="body" idx="1"/>
          </p:nvPr>
        </p:nvSpPr>
        <p:spPr>
          <a:xfrm>
            <a:off x="731520" y="1827213"/>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a:t>
            </a:r>
            <a:r>
              <a:rPr lang="en-US" altLang="ko-KR" sz="2000" b="0" dirty="0" smtClean="0">
                <a:ea typeface="Gulim" panose="020B0600000101010101" pitchFamily="34" charset="-127"/>
              </a:rPr>
              <a:t>2022-03-03</a:t>
            </a:r>
            <a:endParaRPr lang="en-US" altLang="ko-KR" sz="2000" b="0" dirty="0" smtClean="0">
              <a:ea typeface="Gulim" panose="020B0600000101010101" pitchFamily="34" charset="-127"/>
            </a:endParaRPr>
          </a:p>
        </p:txBody>
      </p:sp>
      <p:sp>
        <p:nvSpPr>
          <p:cNvPr id="4103" name="Rectangle 12"/>
          <p:cNvSpPr>
            <a:spLocks noChangeArrowheads="1"/>
          </p:cNvSpPr>
          <p:nvPr/>
        </p:nvSpPr>
        <p:spPr bwMode="auto">
          <a:xfrm>
            <a:off x="609600" y="245321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49050952"/>
              </p:ext>
            </p:extLst>
          </p:nvPr>
        </p:nvGraphicFramePr>
        <p:xfrm>
          <a:off x="762000" y="3015509"/>
          <a:ext cx="7620000" cy="3102228"/>
        </p:xfrm>
        <a:graphic>
          <a:graphicData uri="http://schemas.openxmlformats.org/drawingml/2006/table">
            <a:tbl>
              <a:tblPr/>
              <a:tblGrid>
                <a:gridCol w="1524000"/>
                <a:gridCol w="1203325"/>
                <a:gridCol w="1616075"/>
                <a:gridCol w="838200"/>
                <a:gridCol w="2438400"/>
              </a:tblGrid>
              <a:tr h="54977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47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Ottawa, Ontario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yan.xin@huawei.com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5522">
                <a:tc>
                  <a:txBody>
                    <a:bodyPr/>
                    <a:lstStyle/>
                    <a:p>
                      <a:pPr algn="ctr"/>
                      <a:r>
                        <a:rPr lang="en-US" sz="1400" dirty="0" smtClean="0">
                          <a:latin typeface="Calibri" panose="020F0502020204030204" pitchFamily="34" charset="0"/>
                          <a:cs typeface="Calibri" panose="020F0502020204030204" pitchFamily="34" charset="0"/>
                        </a:rPr>
                        <a:t>Junghoon Suh</a:t>
                      </a: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US" sz="1200" dirty="0" smtClean="0">
                          <a:latin typeface="Calibri" panose="020F0502020204030204" pitchFamily="34" charset="0"/>
                          <a:cs typeface="Calibri" panose="020F0502020204030204" pitchFamily="34" charset="0"/>
                        </a:rPr>
                        <a:t>Junghoon.Suh@huawei.com</a:t>
                      </a:r>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4984">
                <a:tc>
                  <a:txBody>
                    <a:bodyPr/>
                    <a:lstStyle/>
                    <a:p>
                      <a:pPr algn="ctr"/>
                      <a:r>
                        <a:rPr lang="en-US" sz="1400" dirty="0" smtClean="0">
                          <a:latin typeface="Calibri" panose="020F0502020204030204" pitchFamily="34" charset="0"/>
                          <a:cs typeface="Calibri" panose="020F0502020204030204" pitchFamily="34" charset="0"/>
                        </a:rPr>
                        <a:t>Michael Montemurro</a:t>
                      </a: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US" sz="1200" dirty="0" smtClean="0">
                          <a:latin typeface="Calibri" panose="020F0502020204030204" pitchFamily="34" charset="0"/>
                          <a:cs typeface="Calibri" panose="020F0502020204030204" pitchFamily="34" charset="0"/>
                        </a:rPr>
                        <a:t>michael.montemurro@huawei.com</a:t>
                      </a:r>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3951">
                <a:tc>
                  <a:txBody>
                    <a:bodyPr/>
                    <a:lstStyle/>
                    <a:p>
                      <a:pPr algn="ctr"/>
                      <a:r>
                        <a:rPr lang="en-US" sz="1400" dirty="0" smtClean="0">
                          <a:latin typeface="Calibri" panose="020F0502020204030204" pitchFamily="34" charset="0"/>
                          <a:cs typeface="Calibri" panose="020F0502020204030204" pitchFamily="34" charset="0"/>
                        </a:rPr>
                        <a:t>Osama</a:t>
                      </a:r>
                      <a:r>
                        <a:rPr lang="en-US" sz="1400" baseline="0" dirty="0" smtClean="0">
                          <a:latin typeface="Calibri" panose="020F0502020204030204" pitchFamily="34" charset="0"/>
                          <a:cs typeface="Calibri" panose="020F0502020204030204" pitchFamily="34" charset="0"/>
                        </a:rPr>
                        <a:t> </a:t>
                      </a:r>
                      <a:r>
                        <a:rPr lang="en-US" sz="1400" baseline="0" dirty="0" err="1" smtClean="0">
                          <a:latin typeface="Calibri" panose="020F0502020204030204" pitchFamily="34" charset="0"/>
                          <a:cs typeface="Calibri" panose="020F0502020204030204" pitchFamily="34" charset="0"/>
                        </a:rPr>
                        <a:t>Aboul-Magd</a:t>
                      </a: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US" sz="1200" dirty="0" smtClean="0">
                          <a:latin typeface="Calibri" panose="020F0502020204030204" pitchFamily="34" charset="0"/>
                          <a:cs typeface="Calibri" panose="020F0502020204030204" pitchFamily="34" charset="0"/>
                        </a:rPr>
                        <a:t>Osama.AboulMagd@huawei.com</a:t>
                      </a:r>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5045">
                <a:tc>
                  <a:txBody>
                    <a:bodyPr/>
                    <a:lstStyle/>
                    <a:p>
                      <a:pPr algn="ctr"/>
                      <a:r>
                        <a:rPr lang="en-US" sz="1400" dirty="0" smtClean="0">
                          <a:latin typeface="Calibri" panose="020F0502020204030204" pitchFamily="34" charset="0"/>
                          <a:cs typeface="Calibri" panose="020F0502020204030204" pitchFamily="34" charset="0"/>
                        </a:rPr>
                        <a:t>Edward Au</a:t>
                      </a: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US" sz="1200" dirty="0" smtClean="0">
                          <a:latin typeface="Calibri" panose="020F0502020204030204" pitchFamily="34" charset="0"/>
                          <a:cs typeface="Calibri" panose="020F0502020204030204" pitchFamily="34" charset="0"/>
                        </a:rPr>
                        <a:t>edward.ks.au@huawei.com</a:t>
                      </a:r>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2737">
                <a:tc>
                  <a:txBody>
                    <a:bodyPr/>
                    <a:lstStyle/>
                    <a:p>
                      <a:pPr algn="ctr"/>
                      <a:r>
                        <a:rPr lang="en-US" sz="1400" dirty="0" smtClean="0">
                          <a:latin typeface="Calibri" panose="020F0502020204030204" pitchFamily="34" charset="0"/>
                          <a:cs typeface="Calibri" panose="020F0502020204030204" pitchFamily="34" charset="0"/>
                        </a:rPr>
                        <a:t>Ross Jian Yu</a:t>
                      </a: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US" sz="1200" dirty="0" smtClean="0">
                          <a:latin typeface="Calibri" panose="020F0502020204030204" pitchFamily="34" charset="0"/>
                          <a:cs typeface="Calibri" panose="020F0502020204030204" pitchFamily="34" charset="0"/>
                        </a:rPr>
                        <a:t>ross.yujian@huawei.com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SP</a:t>
            </a:r>
            <a:endParaRPr lang="en-CA" dirty="0"/>
          </a:p>
        </p:txBody>
      </p:sp>
      <p:sp>
        <p:nvSpPr>
          <p:cNvPr id="3" name="Content Placeholder 2"/>
          <p:cNvSpPr>
            <a:spLocks noGrp="1"/>
          </p:cNvSpPr>
          <p:nvPr>
            <p:ph idx="1"/>
          </p:nvPr>
        </p:nvSpPr>
        <p:spPr>
          <a:xfrm>
            <a:off x="533400" y="1752600"/>
            <a:ext cx="8228013" cy="4343400"/>
          </a:xfrm>
        </p:spPr>
        <p:txBody>
          <a:bodyPr/>
          <a:lstStyle/>
          <a:p>
            <a:pPr marL="0" indent="0">
              <a:buNone/>
            </a:pPr>
            <a:r>
              <a:rPr lang="en-CA" dirty="0" smtClean="0">
                <a:latin typeface="Calibri" panose="020F0502020204030204" pitchFamily="34" charset="0"/>
                <a:cs typeface="Calibri" panose="020F0502020204030204" pitchFamily="34" charset="0"/>
              </a:rPr>
              <a:t>Do you agree to select the EHT sounding NDP format as an NDP format for sensing?</a:t>
            </a:r>
          </a:p>
          <a:p>
            <a:pPr marL="339725" indent="0">
              <a:buNone/>
            </a:pPr>
            <a:endParaRPr lang="en-CA" dirty="0" smtClean="0">
              <a:latin typeface="Calibri" panose="020F0502020204030204" pitchFamily="34" charset="0"/>
              <a:cs typeface="Calibri" panose="020F0502020204030204" pitchFamily="34" charset="0"/>
            </a:endParaRPr>
          </a:p>
          <a:p>
            <a:pPr marL="339725" indent="0">
              <a:buNone/>
            </a:pPr>
            <a:r>
              <a:rPr lang="en-CA" dirty="0" smtClean="0">
                <a:latin typeface="Calibri" panose="020F0502020204030204" pitchFamily="34" charset="0"/>
                <a:cs typeface="Calibri" panose="020F0502020204030204" pitchFamily="34" charset="0"/>
              </a:rPr>
              <a:t>Yes:</a:t>
            </a:r>
          </a:p>
          <a:p>
            <a:pPr marL="339725" indent="0">
              <a:buNone/>
            </a:pPr>
            <a:r>
              <a:rPr lang="en-CA" dirty="0" smtClean="0">
                <a:latin typeface="Calibri" panose="020F0502020204030204" pitchFamily="34" charset="0"/>
                <a:cs typeface="Calibri" panose="020F0502020204030204" pitchFamily="34" charset="0"/>
              </a:rPr>
              <a:t>No:</a:t>
            </a:r>
          </a:p>
          <a:p>
            <a:pPr marL="339725" indent="0">
              <a:buNone/>
            </a:pPr>
            <a:r>
              <a:rPr lang="en-CA" dirty="0" smtClean="0">
                <a:latin typeface="Calibri" panose="020F0502020204030204" pitchFamily="34" charset="0"/>
                <a:cs typeface="Calibri" panose="020F0502020204030204" pitchFamily="34" charset="0"/>
              </a:rPr>
              <a:t>Abstain:</a:t>
            </a:r>
            <a:endParaRPr lang="en-CA" dirty="0">
              <a:latin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sp>
        <p:nvSpPr>
          <p:cNvPr id="7"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Tree>
    <p:extLst>
      <p:ext uri="{BB962C8B-B14F-4D97-AF65-F5344CB8AC3E}">
        <p14:creationId xmlns:p14="http://schemas.microsoft.com/office/powerpoint/2010/main" val="3220716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09600" y="533400"/>
            <a:ext cx="7772400" cy="685800"/>
          </a:xfrm>
        </p:spPr>
        <p:txBody>
          <a:bodyPr/>
          <a:lstStyle/>
          <a:p>
            <a:r>
              <a:rPr lang="fr-FR" altLang="ko-KR" dirty="0" smtClean="0">
                <a:ea typeface="Gulim" panose="020B0600000101010101" pitchFamily="34" charset="-127"/>
              </a:rPr>
              <a:t>NDP format for </a:t>
            </a:r>
            <a:r>
              <a:rPr lang="fr-FR" altLang="ko-KR" dirty="0" err="1" smtClean="0">
                <a:ea typeface="Gulim" panose="020B0600000101010101" pitchFamily="34" charset="-127"/>
              </a:rPr>
              <a:t>sensing</a:t>
            </a:r>
            <a:r>
              <a:rPr lang="fr-FR" altLang="ko-KR" dirty="0" smtClean="0">
                <a:ea typeface="Gulim" panose="020B0600000101010101" pitchFamily="34" charset="-127"/>
              </a:rPr>
              <a:t> - </a:t>
            </a:r>
            <a:r>
              <a:rPr lang="fr-FR" altLang="ko-KR" dirty="0" err="1" smtClean="0">
                <a:ea typeface="Gulim" panose="020B0600000101010101" pitchFamily="34" charset="-127"/>
              </a:rPr>
              <a:t>general</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447801"/>
            <a:ext cx="8153400" cy="4800600"/>
          </a:xfrm>
        </p:spPr>
        <p:txBody>
          <a:bodyPr/>
          <a:lstStyle/>
          <a:p>
            <a:pPr marL="0" indent="0">
              <a:buSzPct val="120000"/>
              <a:buNone/>
              <a:defRPr/>
            </a:pPr>
            <a:r>
              <a:rPr lang="en-GB" sz="1800" b="0" dirty="0" smtClean="0">
                <a:latin typeface="Calibri" panose="020F0502020204030204" pitchFamily="34" charset="0"/>
                <a:cs typeface="Calibri" panose="020F0502020204030204" pitchFamily="34" charset="0"/>
              </a:rPr>
              <a:t>Based on 802.11 SENS SG PAR [1], </a:t>
            </a:r>
          </a:p>
          <a:p>
            <a:pPr marL="346075" indent="-346075">
              <a:buSzPct val="120000"/>
              <a:buNone/>
              <a:defRPr/>
            </a:pPr>
            <a:r>
              <a:rPr lang="en-GB" sz="1800" dirty="0" smtClean="0">
                <a:latin typeface="Calibri" panose="020F0502020204030204" pitchFamily="34" charset="0"/>
                <a:cs typeface="Calibri" panose="020F0502020204030204" pitchFamily="34" charset="0"/>
              </a:rPr>
              <a:t>5.2.b </a:t>
            </a:r>
            <a:r>
              <a:rPr lang="en-GB" sz="1800" dirty="0">
                <a:latin typeface="Calibri" panose="020F0502020204030204" pitchFamily="34" charset="0"/>
                <a:cs typeface="Calibri" panose="020F0502020204030204" pitchFamily="34" charset="0"/>
              </a:rPr>
              <a:t>Scope of the </a:t>
            </a:r>
            <a:r>
              <a:rPr lang="en-GB" sz="1800" dirty="0" smtClean="0">
                <a:latin typeface="Calibri" panose="020F0502020204030204" pitchFamily="34" charset="0"/>
                <a:cs typeface="Calibri" panose="020F0502020204030204" pitchFamily="34" charset="0"/>
              </a:rPr>
              <a:t>project: </a:t>
            </a:r>
            <a:r>
              <a:rPr lang="en-GB" sz="1800" dirty="0">
                <a:latin typeface="Calibri" panose="020F0502020204030204" pitchFamily="34" charset="0"/>
                <a:cs typeface="Calibri" panose="020F0502020204030204" pitchFamily="34" charset="0"/>
              </a:rPr>
              <a:t>This amendment defines modifications to the IEEE 802.11 medium access control layer (MAC) and to the Directional Multi Gigabit (DMG) and enhanced DMG (EDMG) PHYs to enhance Wireless Local Area Network (WLAN) sensing (SENS) operation in license-exempt frequency bands between 1 GHz and 7.125 GHz and above 45 GHz</a:t>
            </a:r>
            <a:r>
              <a:rPr lang="en-GB" sz="1800" dirty="0" smtClean="0">
                <a:latin typeface="Calibri" panose="020F0502020204030204" pitchFamily="34" charset="0"/>
                <a:cs typeface="Calibri" panose="020F0502020204030204" pitchFamily="34" charset="0"/>
              </a:rPr>
              <a:t>.  </a:t>
            </a:r>
            <a:endParaRPr lang="en-GB" sz="1800" b="0" dirty="0">
              <a:latin typeface="Calibri" panose="020F0502020204030204" pitchFamily="34" charset="0"/>
              <a:cs typeface="Calibri" panose="020F0502020204030204" pitchFamily="34" charset="0"/>
            </a:endParaRPr>
          </a:p>
          <a:p>
            <a:pPr marL="346075" indent="-346075">
              <a:buNone/>
            </a:pPr>
            <a:r>
              <a:rPr lang="en-GB" sz="1800" dirty="0" smtClean="0">
                <a:latin typeface="Calibri" panose="020F0502020204030204" pitchFamily="34" charset="0"/>
                <a:cs typeface="Calibri" panose="020F0502020204030204" pitchFamily="34" charset="0"/>
              </a:rPr>
              <a:t>5.3 </a:t>
            </a:r>
            <a:r>
              <a:rPr lang="en-GB" sz="1800" dirty="0">
                <a:latin typeface="Calibri" panose="020F0502020204030204" pitchFamily="34" charset="0"/>
                <a:cs typeface="Calibri" panose="020F0502020204030204" pitchFamily="34" charset="0"/>
              </a:rPr>
              <a:t>Is the completion of this standard contingent upon the completion of another standard? </a:t>
            </a:r>
            <a:r>
              <a:rPr lang="en-GB" sz="1800" dirty="0" smtClean="0">
                <a:latin typeface="Calibri" panose="020F0502020204030204" pitchFamily="34" charset="0"/>
                <a:cs typeface="Calibri" panose="020F0502020204030204" pitchFamily="34" charset="0"/>
              </a:rPr>
              <a:t>Yes</a:t>
            </a:r>
            <a:endParaRPr lang="en-US" sz="1800" dirty="0">
              <a:latin typeface="Calibri" panose="020F0502020204030204" pitchFamily="34" charset="0"/>
              <a:cs typeface="Calibri" panose="020F0502020204030204" pitchFamily="34" charset="0"/>
            </a:endParaRPr>
          </a:p>
          <a:p>
            <a:pPr marL="346075" indent="0">
              <a:buNone/>
            </a:pPr>
            <a:r>
              <a:rPr lang="en-GB" sz="1800" dirty="0" smtClean="0">
                <a:latin typeface="Calibri" panose="020F0502020204030204" pitchFamily="34" charset="0"/>
                <a:cs typeface="Calibri" panose="020F0502020204030204" pitchFamily="34" charset="0"/>
              </a:rPr>
              <a:t>Explanation</a:t>
            </a:r>
            <a:r>
              <a:rPr lang="en-GB" sz="1800" dirty="0">
                <a:latin typeface="Calibri" panose="020F0502020204030204" pitchFamily="34" charset="0"/>
                <a:cs typeface="Calibri" panose="020F0502020204030204" pitchFamily="34" charset="0"/>
              </a:rPr>
              <a:t>: As defined in 5.2.b, to enhance WLAN sensing, this amendment augments PHY and MAC capabilities defined in the IEEE P802.11ax, IEEE P802.11ay, IEEE P802.11az and IEEE P802.11be amendments and the IEEE P802.11 revision standard</a:t>
            </a:r>
            <a:r>
              <a:rPr lang="en-GB" sz="1800" dirty="0" smtClean="0">
                <a:latin typeface="Calibri" panose="020F0502020204030204" pitchFamily="34" charset="0"/>
                <a:cs typeface="Calibri" panose="020F0502020204030204" pitchFamily="34" charset="0"/>
              </a:rPr>
              <a:t>. </a:t>
            </a:r>
          </a:p>
          <a:p>
            <a:pPr marL="0" indent="0">
              <a:buNone/>
            </a:pPr>
            <a:endParaRPr lang="en-US" sz="1800" b="0" dirty="0" smtClean="0">
              <a:latin typeface="Calibri" panose="020F0502020204030204" pitchFamily="34" charset="0"/>
              <a:cs typeface="Calibri" panose="020F0502020204030204" pitchFamily="34" charset="0"/>
            </a:endParaRPr>
          </a:p>
          <a:p>
            <a:pPr marL="0" indent="0">
              <a:buNone/>
            </a:pPr>
            <a:r>
              <a:rPr lang="en-US" sz="1800" b="0" dirty="0" smtClean="0">
                <a:solidFill>
                  <a:srgbClr val="0000FF"/>
                </a:solidFill>
                <a:latin typeface="Calibri" panose="020F0502020204030204" pitchFamily="34" charset="0"/>
                <a:cs typeface="Calibri" panose="020F0502020204030204" pitchFamily="34" charset="0"/>
              </a:rPr>
              <a:t>The NDP  format for sensing in the sub-7 GHz systems should be chosen from the NDP formats specified in 11ax, 11az</a:t>
            </a:r>
            <a:r>
              <a:rPr lang="en-US" sz="1800" b="0" dirty="0">
                <a:solidFill>
                  <a:srgbClr val="0000FF"/>
                </a:solidFill>
                <a:latin typeface="Calibri" panose="020F0502020204030204" pitchFamily="34" charset="0"/>
                <a:cs typeface="Calibri" panose="020F0502020204030204" pitchFamily="34" charset="0"/>
              </a:rPr>
              <a:t>, 11be amendments and the IEEE P802.11 revision </a:t>
            </a:r>
            <a:r>
              <a:rPr lang="en-US" sz="1800" b="0" dirty="0" smtClean="0">
                <a:solidFill>
                  <a:srgbClr val="0000FF"/>
                </a:solidFill>
                <a:latin typeface="Calibri" panose="020F0502020204030204" pitchFamily="34" charset="0"/>
                <a:cs typeface="Calibri" panose="020F0502020204030204" pitchFamily="34" charset="0"/>
              </a:rPr>
              <a:t>standard.</a:t>
            </a: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09600" y="565469"/>
            <a:ext cx="7772400" cy="685800"/>
          </a:xfrm>
        </p:spPr>
        <p:txBody>
          <a:bodyPr/>
          <a:lstStyle/>
          <a:p>
            <a:r>
              <a:rPr lang="fr-FR" altLang="ko-KR" dirty="0" err="1" smtClean="0">
                <a:ea typeface="Gulim" panose="020B0600000101010101" pitchFamily="34" charset="-127"/>
              </a:rPr>
              <a:t>Revisit</a:t>
            </a:r>
            <a:r>
              <a:rPr lang="fr-FR" altLang="ko-KR" dirty="0" smtClean="0">
                <a:ea typeface="Gulim" panose="020B0600000101010101" pitchFamily="34" charset="-127"/>
              </a:rPr>
              <a:t> - HE </a:t>
            </a:r>
            <a:r>
              <a:rPr lang="fr-FR" altLang="ko-KR" dirty="0" err="1" smtClean="0">
                <a:ea typeface="Gulim" panose="020B0600000101010101" pitchFamily="34" charset="-127"/>
              </a:rPr>
              <a:t>sounding</a:t>
            </a:r>
            <a:r>
              <a:rPr lang="fr-FR" altLang="ko-KR" dirty="0" smtClean="0">
                <a:ea typeface="Gulim" panose="020B0600000101010101" pitchFamily="34" charset="-127"/>
              </a:rPr>
              <a:t> NDP format</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447801"/>
            <a:ext cx="8153400" cy="4800600"/>
          </a:xfrm>
        </p:spPr>
        <p:txBody>
          <a:bodyPr/>
          <a:lstStyle/>
          <a:p>
            <a:pPr marL="0" indent="0">
              <a:buSzPct val="120000"/>
              <a:buNone/>
              <a:defRPr/>
            </a:pPr>
            <a:r>
              <a:rPr lang="en-US" b="0" dirty="0" smtClean="0">
                <a:latin typeface="Calibri" panose="020F0502020204030204" pitchFamily="34" charset="0"/>
                <a:cs typeface="Calibri" panose="020F0502020204030204" pitchFamily="34" charset="0"/>
              </a:rPr>
              <a:t>HE sounding NDP format is specified in 802.11ax-2021 [2]</a:t>
            </a:r>
            <a:endParaRPr lang="en-US" b="0" dirty="0" smtClean="0">
              <a:solidFill>
                <a:srgbClr val="0000FF"/>
              </a:solidFill>
              <a:latin typeface="Calibri" panose="020F0502020204030204" pitchFamily="34" charset="0"/>
              <a:cs typeface="Calibri" panose="020F0502020204030204" pitchFamily="34" charset="0"/>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3</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pic>
        <p:nvPicPr>
          <p:cNvPr id="2" name="Picture 1"/>
          <p:cNvPicPr>
            <a:picLocks noChangeAspect="1"/>
          </p:cNvPicPr>
          <p:nvPr/>
        </p:nvPicPr>
        <p:blipFill>
          <a:blip r:embed="rId2"/>
          <a:stretch>
            <a:fillRect/>
          </a:stretch>
        </p:blipFill>
        <p:spPr>
          <a:xfrm>
            <a:off x="447614" y="2133600"/>
            <a:ext cx="8239186" cy="1447800"/>
          </a:xfrm>
          <a:prstGeom prst="rect">
            <a:avLst/>
          </a:prstGeom>
        </p:spPr>
      </p:pic>
      <p:sp>
        <p:nvSpPr>
          <p:cNvPr id="4" name="Rectangle 3"/>
          <p:cNvSpPr/>
          <p:nvPr/>
        </p:nvSpPr>
        <p:spPr>
          <a:xfrm>
            <a:off x="685800" y="4036366"/>
            <a:ext cx="8229600" cy="1908215"/>
          </a:xfrm>
          <a:prstGeom prst="rect">
            <a:avLst/>
          </a:prstGeom>
        </p:spPr>
        <p:txBody>
          <a:bodyPr wrap="square">
            <a:spAutoFit/>
          </a:bodyPr>
          <a:lstStyle/>
          <a:p>
            <a:pPr marL="285750" indent="-285750">
              <a:buFont typeface="Arial" panose="020B0604020202020204" pitchFamily="34" charset="0"/>
              <a:buChar char="•"/>
            </a:pPr>
            <a:r>
              <a:rPr lang="en-US" sz="1800" dirty="0" smtClean="0">
                <a:latin typeface="Calibri" panose="020F0502020204030204" pitchFamily="34" charset="0"/>
                <a:cs typeface="Calibri" panose="020F0502020204030204" pitchFamily="34" charset="0"/>
              </a:rPr>
              <a:t>Use HE SU PPDU without Data field</a:t>
            </a:r>
          </a:p>
          <a:p>
            <a:pPr marL="285750" indent="-285750">
              <a:buFont typeface="Arial" panose="020B0604020202020204" pitchFamily="34" charset="0"/>
              <a:buChar char="•"/>
            </a:pPr>
            <a:r>
              <a:rPr lang="en-US" sz="1800" dirty="0" smtClean="0">
                <a:latin typeface="Calibri" panose="020F0502020204030204" pitchFamily="34" charset="0"/>
                <a:cs typeface="Calibri" panose="020F0502020204030204" pitchFamily="34" charset="0"/>
              </a:rPr>
              <a:t>The </a:t>
            </a:r>
            <a:r>
              <a:rPr lang="en-US" sz="1800" dirty="0">
                <a:latin typeface="Calibri" panose="020F0502020204030204" pitchFamily="34" charset="0"/>
                <a:cs typeface="Calibri" panose="020F0502020204030204" pitchFamily="34" charset="0"/>
              </a:rPr>
              <a:t>TXVECTOR parameters </a:t>
            </a:r>
            <a:r>
              <a:rPr lang="en-US" sz="1800" dirty="0" smtClean="0">
                <a:latin typeface="Calibri" panose="020F0502020204030204" pitchFamily="34" charset="0"/>
                <a:cs typeface="Calibri" panose="020F0502020204030204" pitchFamily="34" charset="0"/>
              </a:rPr>
              <a:t>such as </a:t>
            </a:r>
          </a:p>
          <a:p>
            <a:pPr marL="284163"/>
            <a:r>
              <a:rPr lang="en-US" sz="1800" dirty="0">
                <a:latin typeface="Calibri" panose="020F0502020204030204" pitchFamily="34" charset="0"/>
                <a:cs typeface="Calibri" panose="020F0502020204030204" pitchFamily="34" charset="0"/>
              </a:rPr>
              <a:t>FORMAT, APEP_LENGTH, HE_LTF_TYPE, </a:t>
            </a:r>
            <a:r>
              <a:rPr lang="en-US" sz="1800" dirty="0" smtClean="0">
                <a:latin typeface="Calibri" panose="020F0502020204030204" pitchFamily="34" charset="0"/>
                <a:cs typeface="Calibri" panose="020F0502020204030204" pitchFamily="34" charset="0"/>
              </a:rPr>
              <a:t>GI_TYPE</a:t>
            </a:r>
            <a:r>
              <a:rPr lang="en-US" sz="1800" dirty="0">
                <a:latin typeface="Calibri" panose="020F0502020204030204" pitchFamily="34" charset="0"/>
                <a:cs typeface="Calibri" panose="020F0502020204030204" pitchFamily="34" charset="0"/>
              </a:rPr>
              <a:t>, NUM_STS, </a:t>
            </a:r>
            <a:r>
              <a:rPr lang="en-US" sz="1800" dirty="0" smtClean="0">
                <a:latin typeface="Calibri" panose="020F0502020204030204" pitchFamily="34" charset="0"/>
                <a:cs typeface="Calibri" panose="020F0502020204030204" pitchFamily="34" charset="0"/>
              </a:rPr>
              <a:t>CH_BANDWIDTH, etc.</a:t>
            </a:r>
            <a:endParaRPr lang="en-US" sz="1800" dirty="0">
              <a:latin typeface="Calibri" panose="020F0502020204030204" pitchFamily="34" charset="0"/>
              <a:cs typeface="Calibri" panose="020F0502020204030204" pitchFamily="34" charset="0"/>
            </a:endParaRPr>
          </a:p>
          <a:p>
            <a:pPr marL="284163"/>
            <a:r>
              <a:rPr lang="en-US" sz="1800" dirty="0" smtClean="0">
                <a:latin typeface="Calibri" panose="020F0502020204030204" pitchFamily="34" charset="0"/>
                <a:cs typeface="Calibri" panose="020F0502020204030204" pitchFamily="34" charset="0"/>
              </a:rPr>
              <a:t>for </a:t>
            </a:r>
            <a:r>
              <a:rPr lang="en-US" sz="1800" dirty="0">
                <a:latin typeface="Calibri" panose="020F0502020204030204" pitchFamily="34" charset="0"/>
                <a:cs typeface="Calibri" panose="020F0502020204030204" pitchFamily="34" charset="0"/>
              </a:rPr>
              <a:t>an HE sounding NDP shall be </a:t>
            </a:r>
            <a:r>
              <a:rPr lang="en-US" sz="1800" dirty="0" smtClean="0">
                <a:latin typeface="Calibri" panose="020F0502020204030204" pitchFamily="34" charset="0"/>
                <a:cs typeface="Calibri" panose="020F0502020204030204" pitchFamily="34" charset="0"/>
              </a:rPr>
              <a:t>set.</a:t>
            </a:r>
          </a:p>
          <a:p>
            <a:pPr marL="284163" indent="-284163">
              <a:spcBef>
                <a:spcPts val="600"/>
              </a:spcBef>
              <a:buFont typeface="Arial" panose="020B0604020202020204" pitchFamily="34" charset="0"/>
              <a:buChar char="•"/>
            </a:pPr>
            <a:r>
              <a:rPr lang="en-US" sz="1800" dirty="0" smtClean="0">
                <a:latin typeface="Calibri" panose="020F0502020204030204" pitchFamily="34" charset="0"/>
                <a:cs typeface="Calibri" panose="020F0502020204030204" pitchFamily="34" charset="0"/>
              </a:rPr>
              <a:t>The maximum HE </a:t>
            </a:r>
            <a:r>
              <a:rPr lang="en-US" sz="1800" dirty="0">
                <a:latin typeface="Calibri" panose="020F0502020204030204" pitchFamily="34" charset="0"/>
                <a:cs typeface="Calibri" panose="020F0502020204030204" pitchFamily="34" charset="0"/>
              </a:rPr>
              <a:t>PPDU </a:t>
            </a:r>
            <a:r>
              <a:rPr lang="en-US" sz="1800" dirty="0" smtClean="0">
                <a:latin typeface="Calibri" panose="020F0502020204030204" pitchFamily="34" charset="0"/>
                <a:cs typeface="Calibri" panose="020F0502020204030204" pitchFamily="34" charset="0"/>
              </a:rPr>
              <a:t>bandwidth is 160 </a:t>
            </a:r>
            <a:r>
              <a:rPr lang="en-US" sz="1800" dirty="0" err="1" smtClean="0">
                <a:latin typeface="Calibri" panose="020F0502020204030204" pitchFamily="34" charset="0"/>
                <a:cs typeface="Calibri" panose="020F0502020204030204" pitchFamily="34" charset="0"/>
              </a:rPr>
              <a:t>MHz.</a:t>
            </a:r>
            <a:endParaRPr lang="en-US" sz="1800" dirty="0" smtClean="0">
              <a:latin typeface="Calibri" panose="020F0502020204030204" pitchFamily="34" charset="0"/>
              <a:cs typeface="Calibri" panose="020F0502020204030204" pitchFamily="34" charset="0"/>
            </a:endParaRPr>
          </a:p>
          <a:p>
            <a:pPr marL="284163" indent="-284163">
              <a:spcBef>
                <a:spcPts val="600"/>
              </a:spcBef>
              <a:buFont typeface="Arial" panose="020B0604020202020204" pitchFamily="34" charset="0"/>
              <a:buChar char="•"/>
            </a:pPr>
            <a:r>
              <a:rPr lang="en-US" sz="1800" dirty="0" smtClean="0">
                <a:latin typeface="Calibri" panose="020F0502020204030204" pitchFamily="34" charset="0"/>
                <a:cs typeface="Calibri" panose="020F0502020204030204" pitchFamily="34" charset="0"/>
              </a:rPr>
              <a:t>No secure LTF</a:t>
            </a:r>
          </a:p>
        </p:txBody>
      </p:sp>
    </p:spTree>
    <p:extLst>
      <p:ext uri="{BB962C8B-B14F-4D97-AF65-F5344CB8AC3E}">
        <p14:creationId xmlns:p14="http://schemas.microsoft.com/office/powerpoint/2010/main" val="1655388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09600" y="565469"/>
            <a:ext cx="7772400" cy="685800"/>
          </a:xfrm>
        </p:spPr>
        <p:txBody>
          <a:bodyPr/>
          <a:lstStyle/>
          <a:p>
            <a:r>
              <a:rPr lang="fr-FR" altLang="ko-KR" dirty="0" err="1" smtClean="0">
                <a:ea typeface="Gulim" panose="020B0600000101010101" pitchFamily="34" charset="-127"/>
              </a:rPr>
              <a:t>Revisit</a:t>
            </a:r>
            <a:r>
              <a:rPr lang="fr-FR" altLang="ko-KR" dirty="0" smtClean="0">
                <a:ea typeface="Gulim" panose="020B0600000101010101" pitchFamily="34" charset="-127"/>
              </a:rPr>
              <a:t> - HE </a:t>
            </a:r>
            <a:r>
              <a:rPr lang="fr-FR" altLang="ko-KR" dirty="0" err="1" smtClean="0">
                <a:ea typeface="Gulim" panose="020B0600000101010101" pitchFamily="34" charset="-127"/>
              </a:rPr>
              <a:t>ranging</a:t>
            </a:r>
            <a:r>
              <a:rPr lang="fr-FR" altLang="ko-KR" dirty="0" smtClean="0">
                <a:ea typeface="Gulim" panose="020B0600000101010101" pitchFamily="34" charset="-127"/>
              </a:rPr>
              <a:t> NDP format</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256349"/>
            <a:ext cx="8153400" cy="4800600"/>
          </a:xfrm>
        </p:spPr>
        <p:txBody>
          <a:bodyPr/>
          <a:lstStyle/>
          <a:p>
            <a:pPr marL="0" indent="0">
              <a:buSzPct val="120000"/>
              <a:buNone/>
              <a:defRPr/>
            </a:pPr>
            <a:r>
              <a:rPr lang="en-US" b="0" dirty="0" smtClean="0">
                <a:latin typeface="Calibri" panose="020F0502020204030204" pitchFamily="34" charset="0"/>
                <a:cs typeface="Calibri" panose="020F0502020204030204" pitchFamily="34" charset="0"/>
              </a:rPr>
              <a:t>HE ranging NDP format is specified in 802.11az D4.0 [4]</a:t>
            </a:r>
            <a:endParaRPr lang="en-US" b="0" dirty="0" smtClean="0">
              <a:solidFill>
                <a:srgbClr val="0000FF"/>
              </a:solidFill>
              <a:latin typeface="Calibri" panose="020F0502020204030204" pitchFamily="34" charset="0"/>
              <a:cs typeface="Calibri" panose="020F0502020204030204" pitchFamily="34" charset="0"/>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4</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4" name="Rectangle 3"/>
          <p:cNvSpPr/>
          <p:nvPr/>
        </p:nvSpPr>
        <p:spPr>
          <a:xfrm>
            <a:off x="609600" y="3367485"/>
            <a:ext cx="8366760" cy="2554545"/>
          </a:xfrm>
          <a:prstGeom prst="rect">
            <a:avLst/>
          </a:prstGeom>
        </p:spPr>
        <p:txBody>
          <a:bodyPr wrap="square">
            <a:spAutoFit/>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Uses the HE SU PPDU format but without the Data field</a:t>
            </a:r>
            <a:r>
              <a:rPr lang="en-US" sz="1600" dirty="0" smtClean="0">
                <a:latin typeface="Calibri" panose="020F0502020204030204" pitchFamily="34" charset="0"/>
                <a:cs typeface="Calibri" panose="020F0502020204030204" pitchFamily="34" charset="0"/>
              </a:rPr>
              <a:t>. </a:t>
            </a:r>
          </a:p>
          <a:p>
            <a:pPr marL="285750" indent="-285750">
              <a:buFont typeface="Arial" panose="020B0604020202020204" pitchFamily="34" charset="0"/>
              <a:buChar char="•"/>
            </a:pPr>
            <a:r>
              <a:rPr lang="en-US" sz="1600" dirty="0" smtClean="0">
                <a:latin typeface="Calibri" panose="020F0502020204030204" pitchFamily="34" charset="0"/>
                <a:cs typeface="Calibri" panose="020F0502020204030204" pitchFamily="34" charset="0"/>
              </a:rPr>
              <a:t>No </a:t>
            </a:r>
            <a:r>
              <a:rPr lang="en-US" sz="1600" dirty="0">
                <a:latin typeface="Calibri" panose="020F0502020204030204" pitchFamily="34" charset="0"/>
                <a:cs typeface="Calibri" panose="020F0502020204030204" pitchFamily="34" charset="0"/>
              </a:rPr>
              <a:t>beamforming steering matrix is applied to the waveform</a:t>
            </a:r>
          </a:p>
          <a:p>
            <a:pPr marL="285750" indent="-285750">
              <a:buFont typeface="Arial" panose="020B0604020202020204" pitchFamily="34" charset="0"/>
              <a:buChar char="•"/>
            </a:pPr>
            <a:r>
              <a:rPr lang="en-US" sz="1600" dirty="0" smtClean="0">
                <a:latin typeface="Calibri" panose="020F0502020204030204" pitchFamily="34" charset="0"/>
                <a:cs typeface="Calibri" panose="020F0502020204030204" pitchFamily="34" charset="0"/>
              </a:rPr>
              <a:t>The </a:t>
            </a:r>
            <a:r>
              <a:rPr lang="en-US" sz="1600" dirty="0">
                <a:latin typeface="Calibri" panose="020F0502020204030204" pitchFamily="34" charset="0"/>
                <a:cs typeface="Calibri" panose="020F0502020204030204" pitchFamily="34" charset="0"/>
              </a:rPr>
              <a:t>TXVECTOR parameters </a:t>
            </a:r>
            <a:r>
              <a:rPr lang="en-US" sz="1600" dirty="0" smtClean="0">
                <a:latin typeface="Calibri" panose="020F0502020204030204" pitchFamily="34" charset="0"/>
                <a:cs typeface="Calibri" panose="020F0502020204030204" pitchFamily="34" charset="0"/>
              </a:rPr>
              <a:t>such as </a:t>
            </a:r>
          </a:p>
          <a:p>
            <a:pPr marL="284163"/>
            <a:r>
              <a:rPr lang="en-US" sz="1600" dirty="0">
                <a:latin typeface="Calibri" panose="020F0502020204030204" pitchFamily="34" charset="0"/>
                <a:cs typeface="Calibri" panose="020F0502020204030204" pitchFamily="34" charset="0"/>
              </a:rPr>
              <a:t>FORMAT, APEP_LENGTH, CH_BANDWIDTH</a:t>
            </a:r>
            <a:r>
              <a:rPr lang="en-US" sz="1600" dirty="0" smtClean="0">
                <a:latin typeface="Calibri" panose="020F0502020204030204" pitchFamily="34" charset="0"/>
                <a:cs typeface="Calibri" panose="020F0502020204030204" pitchFamily="34" charset="0"/>
              </a:rPr>
              <a:t>, NUM_USERS (NUM_STS</a:t>
            </a:r>
            <a:r>
              <a:rPr lang="en-US" sz="1600"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LTF_REP</a:t>
            </a:r>
            <a:r>
              <a:rPr lang="en-US" sz="1600" dirty="0">
                <a:latin typeface="Calibri" panose="020F0502020204030204" pitchFamily="34" charset="0"/>
                <a:cs typeface="Calibri" panose="020F0502020204030204" pitchFamily="34" charset="0"/>
              </a:rPr>
              <a:t>, SECURE_LTF_FLAG</a:t>
            </a:r>
            <a:r>
              <a:rPr lang="en-US" sz="1600" dirty="0" smtClean="0">
                <a:latin typeface="Calibri" panose="020F0502020204030204" pitchFamily="34" charset="0"/>
                <a:cs typeface="Calibri" panose="020F0502020204030204" pitchFamily="34" charset="0"/>
              </a:rPr>
              <a:t>,, etc. for an HE ranging </a:t>
            </a:r>
            <a:r>
              <a:rPr lang="en-US" sz="1600" dirty="0">
                <a:latin typeface="Calibri" panose="020F0502020204030204" pitchFamily="34" charset="0"/>
                <a:cs typeface="Calibri" panose="020F0502020204030204" pitchFamily="34" charset="0"/>
              </a:rPr>
              <a:t>NDP shall be </a:t>
            </a:r>
            <a:r>
              <a:rPr lang="en-US" sz="1600" dirty="0" smtClean="0">
                <a:latin typeface="Calibri" panose="020F0502020204030204" pitchFamily="34" charset="0"/>
                <a:cs typeface="Calibri" panose="020F0502020204030204" pitchFamily="34" charset="0"/>
              </a:rPr>
              <a:t>set.</a:t>
            </a:r>
          </a:p>
          <a:p>
            <a:pPr marL="284163" indent="-284163">
              <a:buFont typeface="Arial" panose="020B0604020202020204" pitchFamily="34" charset="0"/>
              <a:buChar char="•"/>
            </a:pPr>
            <a:r>
              <a:rPr lang="en-US" sz="1600" dirty="0">
                <a:latin typeface="Calibri" panose="020F0502020204030204" pitchFamily="34" charset="0"/>
                <a:cs typeface="Calibri" panose="020F0502020204030204" pitchFamily="34" charset="0"/>
              </a:rPr>
              <a:t>Uses HE-LTFs (as defined in </a:t>
            </a:r>
            <a:r>
              <a:rPr lang="en-US" sz="1600" dirty="0" err="1">
                <a:latin typeface="Calibri" panose="020F0502020204030204" pitchFamily="34" charset="0"/>
                <a:cs typeface="Calibri" panose="020F0502020204030204" pitchFamily="34" charset="0"/>
              </a:rPr>
              <a:t>Subclause</a:t>
            </a:r>
            <a:r>
              <a:rPr lang="en-US" sz="1600" dirty="0">
                <a:latin typeface="Calibri" panose="020F0502020204030204" pitchFamily="34" charset="0"/>
                <a:cs typeface="Calibri" panose="020F0502020204030204" pitchFamily="34" charset="0"/>
              </a:rPr>
              <a:t> 27.3.11.10 (HE-LTF)) or Secure HE-LTFs when the TXVECTOR </a:t>
            </a:r>
            <a:r>
              <a:rPr lang="en-US" sz="1600" dirty="0" smtClean="0">
                <a:latin typeface="Calibri" panose="020F0502020204030204" pitchFamily="34" charset="0"/>
                <a:cs typeface="Calibri" panose="020F0502020204030204" pitchFamily="34" charset="0"/>
              </a:rPr>
              <a:t>parameter </a:t>
            </a:r>
            <a:r>
              <a:rPr lang="en-US" sz="1600" dirty="0">
                <a:latin typeface="Calibri" panose="020F0502020204030204" pitchFamily="34" charset="0"/>
                <a:cs typeface="Calibri" panose="020F0502020204030204" pitchFamily="34" charset="0"/>
              </a:rPr>
              <a:t>SECURE_LTF_FLAG is set to 0 or 1 respectively</a:t>
            </a:r>
            <a:r>
              <a:rPr lang="en-US" sz="1600" dirty="0" smtClean="0">
                <a:latin typeface="Calibri" panose="020F0502020204030204" pitchFamily="34" charset="0"/>
                <a:cs typeface="Calibri" panose="020F0502020204030204" pitchFamily="34" charset="0"/>
              </a:rPr>
              <a:t>.</a:t>
            </a:r>
          </a:p>
          <a:p>
            <a:pPr marL="284163" indent="-284163">
              <a:buFont typeface="Arial" panose="020B0604020202020204" pitchFamily="34" charset="0"/>
              <a:buChar char="•"/>
            </a:pPr>
            <a:r>
              <a:rPr lang="en-US" sz="1600" dirty="0">
                <a:latin typeface="Calibri" panose="020F0502020204030204" pitchFamily="34" charset="0"/>
                <a:cs typeface="Calibri" panose="020F0502020204030204" pitchFamily="34" charset="0"/>
              </a:rPr>
              <a:t>Secure HE-LTFs use randomized LTF sequences, pseudorandom and deterministic per stream phase rotation and a frequency domain flat top </a:t>
            </a:r>
            <a:r>
              <a:rPr lang="en-US" sz="1600" dirty="0" smtClean="0">
                <a:latin typeface="Calibri" panose="020F0502020204030204" pitchFamily="34" charset="0"/>
                <a:cs typeface="Calibri" panose="020F0502020204030204" pitchFamily="34" charset="0"/>
              </a:rPr>
              <a:t>window</a:t>
            </a:r>
          </a:p>
          <a:p>
            <a:pPr marL="284163" indent="-284163">
              <a:buFont typeface="Arial" panose="020B0604020202020204" pitchFamily="34" charset="0"/>
              <a:buChar char="•"/>
            </a:pPr>
            <a:r>
              <a:rPr lang="en-US" sz="1600" dirty="0">
                <a:latin typeface="Calibri" panose="020F0502020204030204" pitchFamily="34" charset="0"/>
                <a:cs typeface="Calibri" panose="020F0502020204030204" pitchFamily="34" charset="0"/>
              </a:rPr>
              <a:t>For Secure HE-LTF </a:t>
            </a:r>
            <a:r>
              <a:rPr lang="en-US" sz="1600" dirty="0" smtClean="0">
                <a:latin typeface="Calibri" panose="020F0502020204030204" pitchFamily="34" charset="0"/>
                <a:cs typeface="Calibri" panose="020F0502020204030204" pitchFamily="34" charset="0"/>
              </a:rPr>
              <a:t>transmissions</a:t>
            </a:r>
            <a:r>
              <a:rPr lang="en-US" sz="1600" dirty="0">
                <a:latin typeface="Calibri" panose="020F0502020204030204" pitchFamily="34" charset="0"/>
                <a:cs typeface="Calibri" panose="020F0502020204030204" pitchFamily="34" charset="0"/>
              </a:rPr>
              <a:t>, the number of LTF repetitions LTF_REP shall be greater than 1.</a:t>
            </a:r>
            <a:endParaRPr lang="en-US" sz="1600" dirty="0" smtClean="0">
              <a:latin typeface="Calibri" panose="020F0502020204030204" pitchFamily="34" charset="0"/>
              <a:cs typeface="Calibri" panose="020F0502020204030204" pitchFamily="34" charset="0"/>
            </a:endParaRPr>
          </a:p>
        </p:txBody>
      </p:sp>
      <p:pic>
        <p:nvPicPr>
          <p:cNvPr id="2" name="Picture 1"/>
          <p:cNvPicPr>
            <a:picLocks noChangeAspect="1"/>
          </p:cNvPicPr>
          <p:nvPr/>
        </p:nvPicPr>
        <p:blipFill>
          <a:blip r:embed="rId2"/>
          <a:stretch>
            <a:fillRect/>
          </a:stretch>
        </p:blipFill>
        <p:spPr>
          <a:xfrm>
            <a:off x="842957" y="1828800"/>
            <a:ext cx="7996243" cy="1424087"/>
          </a:xfrm>
          <a:prstGeom prst="rect">
            <a:avLst/>
          </a:prstGeom>
        </p:spPr>
      </p:pic>
    </p:spTree>
    <p:extLst>
      <p:ext uri="{BB962C8B-B14F-4D97-AF65-F5344CB8AC3E}">
        <p14:creationId xmlns:p14="http://schemas.microsoft.com/office/powerpoint/2010/main" val="841849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09600" y="565469"/>
            <a:ext cx="7772400" cy="685800"/>
          </a:xfrm>
        </p:spPr>
        <p:txBody>
          <a:bodyPr/>
          <a:lstStyle/>
          <a:p>
            <a:r>
              <a:rPr lang="fr-FR" altLang="ko-KR" dirty="0" err="1" smtClean="0">
                <a:ea typeface="Gulim" panose="020B0600000101010101" pitchFamily="34" charset="-127"/>
              </a:rPr>
              <a:t>Revisit</a:t>
            </a:r>
            <a:r>
              <a:rPr lang="fr-FR" altLang="ko-KR" dirty="0" smtClean="0">
                <a:ea typeface="Gulim" panose="020B0600000101010101" pitchFamily="34" charset="-127"/>
              </a:rPr>
              <a:t> - HE TB </a:t>
            </a:r>
            <a:r>
              <a:rPr lang="fr-FR" altLang="ko-KR" dirty="0" err="1" smtClean="0">
                <a:ea typeface="Gulim" panose="020B0600000101010101" pitchFamily="34" charset="-127"/>
              </a:rPr>
              <a:t>ranging</a:t>
            </a:r>
            <a:r>
              <a:rPr lang="fr-FR" altLang="ko-KR" dirty="0" smtClean="0">
                <a:ea typeface="Gulim" panose="020B0600000101010101" pitchFamily="34" charset="-127"/>
              </a:rPr>
              <a:t> NDP format</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256349"/>
            <a:ext cx="8153400" cy="4800600"/>
          </a:xfrm>
        </p:spPr>
        <p:txBody>
          <a:bodyPr/>
          <a:lstStyle/>
          <a:p>
            <a:pPr marL="0" indent="0">
              <a:buSzPct val="120000"/>
              <a:buNone/>
              <a:defRPr/>
            </a:pPr>
            <a:r>
              <a:rPr lang="en-US" sz="2000" b="0" dirty="0" smtClean="0">
                <a:latin typeface="Calibri" panose="020F0502020204030204" pitchFamily="34" charset="0"/>
                <a:cs typeface="Calibri" panose="020F0502020204030204" pitchFamily="34" charset="0"/>
              </a:rPr>
              <a:t>HE TB ranging NDP format is specified in 802.11az D4.0 [4]</a:t>
            </a:r>
            <a:endParaRPr lang="en-US" sz="2000" b="0" dirty="0" smtClean="0">
              <a:solidFill>
                <a:srgbClr val="0000FF"/>
              </a:solidFill>
              <a:latin typeface="Calibri" panose="020F0502020204030204" pitchFamily="34" charset="0"/>
              <a:cs typeface="Calibri" panose="020F0502020204030204" pitchFamily="34" charset="0"/>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5</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4" name="Rectangle 3"/>
          <p:cNvSpPr/>
          <p:nvPr/>
        </p:nvSpPr>
        <p:spPr>
          <a:xfrm>
            <a:off x="624840" y="3656649"/>
            <a:ext cx="8366760" cy="2554545"/>
          </a:xfrm>
          <a:prstGeom prst="rect">
            <a:avLst/>
          </a:prstGeom>
        </p:spPr>
        <p:txBody>
          <a:bodyPr wrap="square">
            <a:spAutoFit/>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Uses the HE TB PPDU format but without the Data field. </a:t>
            </a:r>
            <a:endParaRPr lang="en-US" sz="1600"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No beamforming steering matrix is applied to the waveform</a:t>
            </a:r>
          </a:p>
          <a:p>
            <a:pPr marL="285750" indent="-285750">
              <a:buFont typeface="Arial" panose="020B0604020202020204" pitchFamily="34" charset="0"/>
              <a:buChar char="•"/>
            </a:pPr>
            <a:r>
              <a:rPr lang="en-US" sz="1600" dirty="0" smtClean="0">
                <a:latin typeface="Calibri" panose="020F0502020204030204" pitchFamily="34" charset="0"/>
                <a:cs typeface="Calibri" panose="020F0502020204030204" pitchFamily="34" charset="0"/>
              </a:rPr>
              <a:t>The </a:t>
            </a:r>
            <a:r>
              <a:rPr lang="en-US" sz="1600" dirty="0">
                <a:latin typeface="Calibri" panose="020F0502020204030204" pitchFamily="34" charset="0"/>
                <a:cs typeface="Calibri" panose="020F0502020204030204" pitchFamily="34" charset="0"/>
              </a:rPr>
              <a:t>TXVECTOR parameters </a:t>
            </a:r>
            <a:r>
              <a:rPr lang="en-US" sz="1600" dirty="0" smtClean="0">
                <a:latin typeface="Calibri" panose="020F0502020204030204" pitchFamily="34" charset="0"/>
                <a:cs typeface="Calibri" panose="020F0502020204030204" pitchFamily="34" charset="0"/>
              </a:rPr>
              <a:t>such as </a:t>
            </a:r>
          </a:p>
          <a:p>
            <a:pPr marL="284163"/>
            <a:r>
              <a:rPr lang="en-US" sz="1600" dirty="0">
                <a:latin typeface="Calibri" panose="020F0502020204030204" pitchFamily="34" charset="0"/>
                <a:cs typeface="Calibri" panose="020F0502020204030204" pitchFamily="34" charset="0"/>
              </a:rPr>
              <a:t>FORMAT, APEP_LENGTH, CH_BANDWIDTH</a:t>
            </a:r>
            <a:r>
              <a:rPr lang="en-US" sz="1600" dirty="0" smtClean="0">
                <a:latin typeface="Calibri" panose="020F0502020204030204" pitchFamily="34" charset="0"/>
                <a:cs typeface="Calibri" panose="020F0502020204030204" pitchFamily="34" charset="0"/>
              </a:rPr>
              <a:t>, NUM_USERS (NUM_STS</a:t>
            </a:r>
            <a:r>
              <a:rPr lang="en-US" sz="1600"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LTF_REP</a:t>
            </a:r>
            <a:r>
              <a:rPr lang="en-US" sz="1600" dirty="0">
                <a:latin typeface="Calibri" panose="020F0502020204030204" pitchFamily="34" charset="0"/>
                <a:cs typeface="Calibri" panose="020F0502020204030204" pitchFamily="34" charset="0"/>
              </a:rPr>
              <a:t>, SECURE_LTF_FLAG</a:t>
            </a:r>
            <a:r>
              <a:rPr lang="en-US" sz="1600" dirty="0" smtClean="0">
                <a:latin typeface="Calibri" panose="020F0502020204030204" pitchFamily="34" charset="0"/>
                <a:cs typeface="Calibri" panose="020F0502020204030204" pitchFamily="34" charset="0"/>
              </a:rPr>
              <a:t>,, etc. for an HE ranging </a:t>
            </a:r>
            <a:r>
              <a:rPr lang="en-US" sz="1600" dirty="0">
                <a:latin typeface="Calibri" panose="020F0502020204030204" pitchFamily="34" charset="0"/>
                <a:cs typeface="Calibri" panose="020F0502020204030204" pitchFamily="34" charset="0"/>
              </a:rPr>
              <a:t>NDP shall be </a:t>
            </a:r>
            <a:r>
              <a:rPr lang="en-US" sz="1600" dirty="0" smtClean="0">
                <a:latin typeface="Calibri" panose="020F0502020204030204" pitchFamily="34" charset="0"/>
                <a:cs typeface="Calibri" panose="020F0502020204030204" pitchFamily="34" charset="0"/>
              </a:rPr>
              <a:t>set.</a:t>
            </a:r>
          </a:p>
          <a:p>
            <a:pPr marL="284163" indent="-284163">
              <a:buFont typeface="Arial" panose="020B0604020202020204" pitchFamily="34" charset="0"/>
              <a:buChar char="•"/>
            </a:pPr>
            <a:r>
              <a:rPr lang="en-US" sz="1600" dirty="0">
                <a:latin typeface="Calibri" panose="020F0502020204030204" pitchFamily="34" charset="0"/>
                <a:cs typeface="Calibri" panose="020F0502020204030204" pitchFamily="34" charset="0"/>
              </a:rPr>
              <a:t>Uses </a:t>
            </a:r>
            <a:r>
              <a:rPr lang="en-US" sz="1600" dirty="0" smtClean="0">
                <a:latin typeface="Calibri" panose="020F0502020204030204" pitchFamily="34" charset="0"/>
                <a:cs typeface="Calibri" panose="020F0502020204030204" pitchFamily="34" charset="0"/>
              </a:rPr>
              <a:t>HE-LTFs </a:t>
            </a:r>
            <a:r>
              <a:rPr lang="en-US" sz="1600" dirty="0">
                <a:latin typeface="Calibri" panose="020F0502020204030204" pitchFamily="34" charset="0"/>
                <a:cs typeface="Calibri" panose="020F0502020204030204" pitchFamily="34" charset="0"/>
              </a:rPr>
              <a:t>(as defined in </a:t>
            </a:r>
            <a:r>
              <a:rPr lang="en-US" sz="1600" dirty="0" err="1">
                <a:latin typeface="Calibri" panose="020F0502020204030204" pitchFamily="34" charset="0"/>
                <a:cs typeface="Calibri" panose="020F0502020204030204" pitchFamily="34" charset="0"/>
              </a:rPr>
              <a:t>Subclause</a:t>
            </a:r>
            <a:r>
              <a:rPr lang="en-US" sz="1600" dirty="0">
                <a:latin typeface="Calibri" panose="020F0502020204030204" pitchFamily="34" charset="0"/>
                <a:cs typeface="Calibri" panose="020F0502020204030204" pitchFamily="34" charset="0"/>
              </a:rPr>
              <a:t> 27.3.11.10 (HE-LTF)) </a:t>
            </a:r>
            <a:r>
              <a:rPr lang="en-US" sz="1600" dirty="0" smtClean="0">
                <a:latin typeface="Calibri" panose="020F0502020204030204" pitchFamily="34" charset="0"/>
                <a:cs typeface="Calibri" panose="020F0502020204030204" pitchFamily="34" charset="0"/>
              </a:rPr>
              <a:t>or </a:t>
            </a:r>
            <a:r>
              <a:rPr lang="en-US" sz="1600" dirty="0">
                <a:latin typeface="Calibri" panose="020F0502020204030204" pitchFamily="34" charset="0"/>
                <a:cs typeface="Calibri" panose="020F0502020204030204" pitchFamily="34" charset="0"/>
              </a:rPr>
              <a:t>Secure HE-LTFs when the TXVECTOR </a:t>
            </a:r>
            <a:r>
              <a:rPr lang="en-US" sz="1600" dirty="0" smtClean="0">
                <a:latin typeface="Calibri" panose="020F0502020204030204" pitchFamily="34" charset="0"/>
                <a:cs typeface="Calibri" panose="020F0502020204030204" pitchFamily="34" charset="0"/>
              </a:rPr>
              <a:t>parameter </a:t>
            </a:r>
            <a:r>
              <a:rPr lang="en-US" sz="1600" dirty="0">
                <a:latin typeface="Calibri" panose="020F0502020204030204" pitchFamily="34" charset="0"/>
                <a:cs typeface="Calibri" panose="020F0502020204030204" pitchFamily="34" charset="0"/>
              </a:rPr>
              <a:t>SECURE_LTF_FLAG is set to 0 or 1 respectively</a:t>
            </a:r>
            <a:r>
              <a:rPr lang="en-US" sz="1600" dirty="0" smtClean="0">
                <a:latin typeface="Calibri" panose="020F0502020204030204" pitchFamily="34" charset="0"/>
                <a:cs typeface="Calibri" panose="020F0502020204030204" pitchFamily="34" charset="0"/>
              </a:rPr>
              <a:t>.</a:t>
            </a:r>
          </a:p>
          <a:p>
            <a:pPr marL="284163" indent="-284163">
              <a:buFont typeface="Arial" panose="020B0604020202020204" pitchFamily="34" charset="0"/>
              <a:buChar char="•"/>
            </a:pPr>
            <a:r>
              <a:rPr lang="en-US" sz="1600" dirty="0">
                <a:latin typeface="Calibri" panose="020F0502020204030204" pitchFamily="34" charset="0"/>
                <a:cs typeface="Calibri" panose="020F0502020204030204" pitchFamily="34" charset="0"/>
              </a:rPr>
              <a:t>Secure HE-LTFs use randomized LTF sequences, pseudorandom and deterministic per stream phase rotation and a frequency domain flat top </a:t>
            </a:r>
            <a:r>
              <a:rPr lang="en-US" sz="1600" dirty="0" smtClean="0">
                <a:latin typeface="Calibri" panose="020F0502020204030204" pitchFamily="34" charset="0"/>
                <a:cs typeface="Calibri" panose="020F0502020204030204" pitchFamily="34" charset="0"/>
              </a:rPr>
              <a:t>window</a:t>
            </a:r>
          </a:p>
          <a:p>
            <a:pPr marL="284163" indent="-284163">
              <a:buFont typeface="Arial" panose="020B0604020202020204" pitchFamily="34" charset="0"/>
              <a:buChar char="•"/>
            </a:pPr>
            <a:r>
              <a:rPr lang="en-US" sz="1600" dirty="0">
                <a:latin typeface="Calibri" panose="020F0502020204030204" pitchFamily="34" charset="0"/>
                <a:cs typeface="Calibri" panose="020F0502020204030204" pitchFamily="34" charset="0"/>
              </a:rPr>
              <a:t>For Secure HE-LTF </a:t>
            </a:r>
            <a:r>
              <a:rPr lang="en-US" sz="1600" dirty="0" smtClean="0">
                <a:latin typeface="Calibri" panose="020F0502020204030204" pitchFamily="34" charset="0"/>
                <a:cs typeface="Calibri" panose="020F0502020204030204" pitchFamily="34" charset="0"/>
              </a:rPr>
              <a:t>transmissions</a:t>
            </a:r>
            <a:r>
              <a:rPr lang="en-US" sz="1600" dirty="0">
                <a:latin typeface="Calibri" panose="020F0502020204030204" pitchFamily="34" charset="0"/>
                <a:cs typeface="Calibri" panose="020F0502020204030204" pitchFamily="34" charset="0"/>
              </a:rPr>
              <a:t>, the number of LTF repetitions LTF_REP shall be greater than 1.</a:t>
            </a:r>
            <a:endParaRPr lang="en-US" sz="1600" dirty="0" smtClean="0">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2"/>
          <a:stretch>
            <a:fillRect/>
          </a:stretch>
        </p:blipFill>
        <p:spPr>
          <a:xfrm>
            <a:off x="609600" y="1789749"/>
            <a:ext cx="8109691" cy="1219200"/>
          </a:xfrm>
          <a:prstGeom prst="rect">
            <a:avLst/>
          </a:prstGeom>
        </p:spPr>
      </p:pic>
    </p:spTree>
    <p:extLst>
      <p:ext uri="{BB962C8B-B14F-4D97-AF65-F5344CB8AC3E}">
        <p14:creationId xmlns:p14="http://schemas.microsoft.com/office/powerpoint/2010/main" val="968327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Revisit - Examples of HE-LTFs in HE ranging </a:t>
            </a:r>
            <a:r>
              <a:rPr lang="en-US" dirty="0" smtClean="0"/>
              <a:t>NDP [4]</a:t>
            </a:r>
            <a:endParaRPr lang="en-US" dirty="0"/>
          </a:p>
        </p:txBody>
      </p:sp>
      <p:sp>
        <p:nvSpPr>
          <p:cNvPr id="4" name="Footer Placeholder 3"/>
          <p:cNvSpPr>
            <a:spLocks noGrp="1"/>
          </p:cNvSpPr>
          <p:nvPr>
            <p:ph type="ftr" sz="quarter" idx="11"/>
          </p:nvPr>
        </p:nvSpPr>
        <p:spPr/>
        <p:txBody>
          <a:bodyPr/>
          <a:lstStyle/>
          <a:p>
            <a:pPr>
              <a:defRPr/>
            </a:pPr>
            <a:r>
              <a:rPr lang="en-US" altLang="ko-KR" smtClean="0"/>
              <a:t>Yan Xin, </a:t>
            </a:r>
            <a:r>
              <a:rPr lang="en-US" altLang="ko-KR" i="1" smtClean="0"/>
              <a:t>et. al</a:t>
            </a:r>
            <a:r>
              <a:rPr lang="en-US" altLang="ko-KR" smtClean="0"/>
              <a:t>, Huawei Technologies</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pic>
        <p:nvPicPr>
          <p:cNvPr id="6" name="Picture 5"/>
          <p:cNvPicPr>
            <a:picLocks noChangeAspect="1"/>
          </p:cNvPicPr>
          <p:nvPr/>
        </p:nvPicPr>
        <p:blipFill>
          <a:blip r:embed="rId2"/>
          <a:stretch>
            <a:fillRect/>
          </a:stretch>
        </p:blipFill>
        <p:spPr>
          <a:xfrm>
            <a:off x="838200" y="1905000"/>
            <a:ext cx="7465122" cy="1802094"/>
          </a:xfrm>
          <a:prstGeom prst="rect">
            <a:avLst/>
          </a:prstGeom>
        </p:spPr>
      </p:pic>
      <p:pic>
        <p:nvPicPr>
          <p:cNvPr id="8" name="Picture 7"/>
          <p:cNvPicPr>
            <a:picLocks noChangeAspect="1"/>
          </p:cNvPicPr>
          <p:nvPr/>
        </p:nvPicPr>
        <p:blipFill>
          <a:blip r:embed="rId3"/>
          <a:stretch>
            <a:fillRect/>
          </a:stretch>
        </p:blipFill>
        <p:spPr>
          <a:xfrm>
            <a:off x="838200" y="4114800"/>
            <a:ext cx="7361260" cy="1752600"/>
          </a:xfrm>
          <a:prstGeom prst="rect">
            <a:avLst/>
          </a:prstGeom>
        </p:spPr>
      </p:pic>
    </p:spTree>
    <p:extLst>
      <p:ext uri="{BB962C8B-B14F-4D97-AF65-F5344CB8AC3E}">
        <p14:creationId xmlns:p14="http://schemas.microsoft.com/office/powerpoint/2010/main" val="3244445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09600" y="565469"/>
            <a:ext cx="7772400" cy="685800"/>
          </a:xfrm>
        </p:spPr>
        <p:txBody>
          <a:bodyPr/>
          <a:lstStyle/>
          <a:p>
            <a:r>
              <a:rPr lang="fr-FR" altLang="ko-KR" dirty="0" err="1" smtClean="0">
                <a:ea typeface="Gulim" panose="020B0600000101010101" pitchFamily="34" charset="-127"/>
              </a:rPr>
              <a:t>Revisit</a:t>
            </a:r>
            <a:r>
              <a:rPr lang="fr-FR" altLang="ko-KR" dirty="0" smtClean="0">
                <a:ea typeface="Gulim" panose="020B0600000101010101" pitchFamily="34" charset="-127"/>
              </a:rPr>
              <a:t> - EHT </a:t>
            </a:r>
            <a:r>
              <a:rPr lang="fr-FR" altLang="ko-KR" dirty="0" err="1" smtClean="0">
                <a:ea typeface="Gulim" panose="020B0600000101010101" pitchFamily="34" charset="-127"/>
              </a:rPr>
              <a:t>sounding</a:t>
            </a:r>
            <a:r>
              <a:rPr lang="fr-FR" altLang="ko-KR" dirty="0" smtClean="0">
                <a:ea typeface="Gulim" panose="020B0600000101010101" pitchFamily="34" charset="-127"/>
              </a:rPr>
              <a:t> NDP format</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256349"/>
            <a:ext cx="8153400" cy="4800600"/>
          </a:xfrm>
        </p:spPr>
        <p:txBody>
          <a:bodyPr/>
          <a:lstStyle/>
          <a:p>
            <a:pPr marL="0" indent="0">
              <a:buSzPct val="120000"/>
              <a:buNone/>
              <a:defRPr/>
            </a:pPr>
            <a:r>
              <a:rPr lang="en-US" b="0" dirty="0" smtClean="0">
                <a:latin typeface="Calibri" panose="020F0502020204030204" pitchFamily="34" charset="0"/>
                <a:cs typeface="Calibri" panose="020F0502020204030204" pitchFamily="34" charset="0"/>
              </a:rPr>
              <a:t>EHT sounding NDP format is specified in 802.11be D1.4 [3]</a:t>
            </a:r>
            <a:endParaRPr lang="en-US" b="0" dirty="0" smtClean="0">
              <a:solidFill>
                <a:srgbClr val="0000FF"/>
              </a:solidFill>
              <a:latin typeface="Calibri" panose="020F0502020204030204" pitchFamily="34" charset="0"/>
              <a:cs typeface="Calibri" panose="020F0502020204030204" pitchFamily="34" charset="0"/>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7</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4" name="Rectangle 3"/>
          <p:cNvSpPr/>
          <p:nvPr/>
        </p:nvSpPr>
        <p:spPr>
          <a:xfrm>
            <a:off x="759619" y="4630875"/>
            <a:ext cx="8231187" cy="1815882"/>
          </a:xfrm>
          <a:prstGeom prst="rect">
            <a:avLst/>
          </a:prstGeom>
        </p:spPr>
        <p:txBody>
          <a:bodyPr wrap="square">
            <a:spAutoFit/>
          </a:bodyPr>
          <a:lstStyle/>
          <a:p>
            <a:pPr marL="285750" indent="-285750">
              <a:buFont typeface="Arial" panose="020B0604020202020204" pitchFamily="34" charset="0"/>
              <a:buChar char="•"/>
            </a:pPr>
            <a:r>
              <a:rPr lang="en-US" sz="1600" dirty="0" smtClean="0">
                <a:latin typeface="Calibri" panose="020F0502020204030204" pitchFamily="34" charset="0"/>
                <a:cs typeface="Calibri" panose="020F0502020204030204" pitchFamily="34" charset="0"/>
              </a:rPr>
              <a:t>A </a:t>
            </a:r>
            <a:r>
              <a:rPr lang="en-US" sz="1600" dirty="0">
                <a:latin typeface="Calibri" panose="020F0502020204030204" pitchFamily="34" charset="0"/>
                <a:cs typeface="Calibri" panose="020F0502020204030204" pitchFamily="34" charset="0"/>
              </a:rPr>
              <a:t>variant of the EHT MU PPDU</a:t>
            </a:r>
            <a:endParaRPr lang="en-US" sz="1600"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600" dirty="0" smtClean="0">
                <a:latin typeface="Calibri" panose="020F0502020204030204" pitchFamily="34" charset="0"/>
                <a:cs typeface="Calibri" panose="020F0502020204030204" pitchFamily="34" charset="0"/>
              </a:rPr>
              <a:t>The </a:t>
            </a:r>
            <a:r>
              <a:rPr lang="en-US" sz="1600" dirty="0">
                <a:latin typeface="Calibri" panose="020F0502020204030204" pitchFamily="34" charset="0"/>
                <a:cs typeface="Calibri" panose="020F0502020204030204" pitchFamily="34" charset="0"/>
              </a:rPr>
              <a:t>TXVECTOR parameters </a:t>
            </a:r>
            <a:r>
              <a:rPr lang="en-US" sz="1600" dirty="0" smtClean="0">
                <a:latin typeface="Calibri" panose="020F0502020204030204" pitchFamily="34" charset="0"/>
                <a:cs typeface="Calibri" panose="020F0502020204030204" pitchFamily="34" charset="0"/>
              </a:rPr>
              <a:t>such as </a:t>
            </a:r>
          </a:p>
          <a:p>
            <a:pPr marL="284163"/>
            <a:r>
              <a:rPr lang="en-US" sz="1600" dirty="0">
                <a:latin typeface="Calibri" panose="020F0502020204030204" pitchFamily="34" charset="0"/>
                <a:cs typeface="Calibri" panose="020F0502020204030204" pitchFamily="34" charset="0"/>
              </a:rPr>
              <a:t>FORMAT, APEP_LENGTH, HE_LTF_TYPE, GI_TYOE, NUM_STS, </a:t>
            </a:r>
            <a:r>
              <a:rPr lang="en-US" sz="1600" dirty="0" smtClean="0">
                <a:latin typeface="Calibri" panose="020F0502020204030204" pitchFamily="34" charset="0"/>
                <a:cs typeface="Calibri" panose="020F0502020204030204" pitchFamily="34" charset="0"/>
              </a:rPr>
              <a:t>CH_BANDWIDTH, etc.</a:t>
            </a:r>
            <a:endParaRPr lang="en-US" sz="1600" dirty="0">
              <a:latin typeface="Calibri" panose="020F0502020204030204" pitchFamily="34" charset="0"/>
              <a:cs typeface="Calibri" panose="020F0502020204030204" pitchFamily="34" charset="0"/>
            </a:endParaRPr>
          </a:p>
          <a:p>
            <a:pPr marL="284163"/>
            <a:r>
              <a:rPr lang="en-US" sz="1600" dirty="0" smtClean="0">
                <a:latin typeface="Calibri" panose="020F0502020204030204" pitchFamily="34" charset="0"/>
                <a:cs typeface="Calibri" panose="020F0502020204030204" pitchFamily="34" charset="0"/>
              </a:rPr>
              <a:t>for </a:t>
            </a:r>
            <a:r>
              <a:rPr lang="en-US" sz="1600" dirty="0">
                <a:latin typeface="Calibri" panose="020F0502020204030204" pitchFamily="34" charset="0"/>
                <a:cs typeface="Calibri" panose="020F0502020204030204" pitchFamily="34" charset="0"/>
              </a:rPr>
              <a:t>an </a:t>
            </a:r>
            <a:r>
              <a:rPr lang="en-US" sz="1600" dirty="0" smtClean="0">
                <a:latin typeface="Calibri" panose="020F0502020204030204" pitchFamily="34" charset="0"/>
                <a:cs typeface="Calibri" panose="020F0502020204030204" pitchFamily="34" charset="0"/>
              </a:rPr>
              <a:t>EHT </a:t>
            </a:r>
            <a:r>
              <a:rPr lang="en-US" sz="1600" dirty="0">
                <a:latin typeface="Calibri" panose="020F0502020204030204" pitchFamily="34" charset="0"/>
                <a:cs typeface="Calibri" panose="020F0502020204030204" pitchFamily="34" charset="0"/>
              </a:rPr>
              <a:t>sounding NDP shall be </a:t>
            </a:r>
            <a:r>
              <a:rPr lang="en-US" sz="1600" dirty="0" smtClean="0">
                <a:latin typeface="Calibri" panose="020F0502020204030204" pitchFamily="34" charset="0"/>
                <a:cs typeface="Calibri" panose="020F0502020204030204" pitchFamily="34" charset="0"/>
              </a:rPr>
              <a:t>set.</a:t>
            </a:r>
          </a:p>
          <a:p>
            <a:pPr marL="284163" indent="-284163">
              <a:spcBef>
                <a:spcPts val="0"/>
              </a:spcBef>
              <a:buFont typeface="Arial" panose="020B0604020202020204" pitchFamily="34" charset="0"/>
              <a:buChar char="•"/>
            </a:pPr>
            <a:r>
              <a:rPr lang="en-US" sz="1600" dirty="0" smtClean="0">
                <a:latin typeface="Calibri" panose="020F0502020204030204" pitchFamily="34" charset="0"/>
                <a:cs typeface="Calibri" panose="020F0502020204030204" pitchFamily="34" charset="0"/>
              </a:rPr>
              <a:t>The maximum EHT </a:t>
            </a:r>
            <a:r>
              <a:rPr lang="en-US" sz="1600" dirty="0">
                <a:latin typeface="Calibri" panose="020F0502020204030204" pitchFamily="34" charset="0"/>
                <a:cs typeface="Calibri" panose="020F0502020204030204" pitchFamily="34" charset="0"/>
              </a:rPr>
              <a:t>PPDU </a:t>
            </a:r>
            <a:r>
              <a:rPr lang="en-US" sz="1600" dirty="0" smtClean="0">
                <a:latin typeface="Calibri" panose="020F0502020204030204" pitchFamily="34" charset="0"/>
                <a:cs typeface="Calibri" panose="020F0502020204030204" pitchFamily="34" charset="0"/>
              </a:rPr>
              <a:t>bandwidth is 320 </a:t>
            </a:r>
            <a:r>
              <a:rPr lang="en-US" sz="1600" dirty="0" err="1" smtClean="0">
                <a:latin typeface="Calibri" panose="020F0502020204030204" pitchFamily="34" charset="0"/>
                <a:cs typeface="Calibri" panose="020F0502020204030204" pitchFamily="34" charset="0"/>
              </a:rPr>
              <a:t>MHz.</a:t>
            </a:r>
            <a:endParaRPr lang="en-US" sz="1600" dirty="0" smtClean="0">
              <a:latin typeface="Calibri" panose="020F0502020204030204" pitchFamily="34" charset="0"/>
              <a:cs typeface="Calibri" panose="020F0502020204030204" pitchFamily="34" charset="0"/>
            </a:endParaRPr>
          </a:p>
          <a:p>
            <a:pPr marL="284163" indent="-284163">
              <a:spcBef>
                <a:spcPts val="0"/>
              </a:spcBef>
              <a:buFont typeface="Arial" panose="020B0604020202020204" pitchFamily="34" charset="0"/>
              <a:buChar char="•"/>
            </a:pPr>
            <a:r>
              <a:rPr lang="en-US" sz="1600" dirty="0" smtClean="0">
                <a:latin typeface="Calibri" panose="020F0502020204030204" pitchFamily="34" charset="0"/>
                <a:cs typeface="Calibri" panose="020F0502020204030204" pitchFamily="34" charset="0"/>
              </a:rPr>
              <a:t>New EHT LTF in a 320 MHz transmission; reuse HE LTF for a 160 MHz or lower transmission</a:t>
            </a:r>
          </a:p>
          <a:p>
            <a:pPr marL="284163" indent="-284163">
              <a:spcBef>
                <a:spcPts val="0"/>
              </a:spcBef>
              <a:buFont typeface="Arial" panose="020B0604020202020204" pitchFamily="34" charset="0"/>
              <a:buChar char="•"/>
            </a:pPr>
            <a:r>
              <a:rPr lang="en-US" sz="1600" dirty="0" smtClean="0">
                <a:latin typeface="Calibri" panose="020F0502020204030204" pitchFamily="34" charset="0"/>
                <a:cs typeface="Calibri" panose="020F0502020204030204" pitchFamily="34" charset="0"/>
              </a:rPr>
              <a:t>No secure LTF </a:t>
            </a:r>
          </a:p>
        </p:txBody>
      </p:sp>
      <p:pic>
        <p:nvPicPr>
          <p:cNvPr id="3" name="Picture 2"/>
          <p:cNvPicPr>
            <a:picLocks noChangeAspect="1"/>
          </p:cNvPicPr>
          <p:nvPr/>
        </p:nvPicPr>
        <p:blipFill>
          <a:blip r:embed="rId2"/>
          <a:stretch>
            <a:fillRect/>
          </a:stretch>
        </p:blipFill>
        <p:spPr>
          <a:xfrm>
            <a:off x="893128" y="1705293"/>
            <a:ext cx="6903720" cy="2915422"/>
          </a:xfrm>
          <a:prstGeom prst="rect">
            <a:avLst/>
          </a:prstGeom>
        </p:spPr>
      </p:pic>
    </p:spTree>
    <p:extLst>
      <p:ext uri="{BB962C8B-B14F-4D97-AF65-F5344CB8AC3E}">
        <p14:creationId xmlns:p14="http://schemas.microsoft.com/office/powerpoint/2010/main" val="4221838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68960" y="654367"/>
            <a:ext cx="7974965" cy="990600"/>
          </a:xfrm>
        </p:spPr>
        <p:txBody>
          <a:bodyPr/>
          <a:lstStyle/>
          <a:p>
            <a:r>
              <a:rPr lang="fr-FR" altLang="ko-KR" sz="2800" dirty="0" smtClean="0">
                <a:ea typeface="Gulim" panose="020B0600000101010101" pitchFamily="34" charset="-127"/>
              </a:rPr>
              <a:t>NDP format(s) for </a:t>
            </a:r>
            <a:r>
              <a:rPr lang="fr-FR" altLang="ko-KR" sz="2800" dirty="0" err="1" smtClean="0">
                <a:ea typeface="Gulim" panose="020B0600000101010101" pitchFamily="34" charset="-127"/>
              </a:rPr>
              <a:t>sensing</a:t>
            </a:r>
            <a:endParaRPr lang="ko-KR" altLang="en-US" sz="28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8</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graphicFrame>
        <p:nvGraphicFramePr>
          <p:cNvPr id="2" name="Table 1"/>
          <p:cNvGraphicFramePr>
            <a:graphicFrameLocks noGrp="1"/>
          </p:cNvGraphicFramePr>
          <p:nvPr>
            <p:extLst>
              <p:ext uri="{D42A27DB-BD31-4B8C-83A1-F6EECF244321}">
                <p14:modId xmlns:p14="http://schemas.microsoft.com/office/powerpoint/2010/main" val="881103762"/>
              </p:ext>
            </p:extLst>
          </p:nvPr>
        </p:nvGraphicFramePr>
        <p:xfrm>
          <a:off x="838200" y="1644967"/>
          <a:ext cx="7705725" cy="3815080"/>
        </p:xfrm>
        <a:graphic>
          <a:graphicData uri="http://schemas.openxmlformats.org/drawingml/2006/table">
            <a:tbl>
              <a:tblPr firstRow="1" bandRow="1">
                <a:tableStyleId>{F5AB1C69-6EDB-4FF4-983F-18BD219EF322}</a:tableStyleId>
              </a:tblPr>
              <a:tblGrid>
                <a:gridCol w="2568575"/>
                <a:gridCol w="5137150"/>
              </a:tblGrid>
              <a:tr h="370840">
                <a:tc>
                  <a:txBody>
                    <a:bodyPr/>
                    <a:lstStyle/>
                    <a:p>
                      <a:r>
                        <a:rPr lang="en-US" dirty="0" smtClean="0">
                          <a:solidFill>
                            <a:schemeClr val="tx1"/>
                          </a:solidFill>
                        </a:rPr>
                        <a:t>Candidate NDP format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Discussion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b="1" dirty="0" smtClean="0">
                          <a:solidFill>
                            <a:schemeClr val="tx1"/>
                          </a:solidFill>
                        </a:rPr>
                        <a:t>HE sounding NDP</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arenR"/>
                        <a:tabLst/>
                        <a:defRPr/>
                      </a:pPr>
                      <a:r>
                        <a:rPr lang="en-US" sz="1600" dirty="0" smtClean="0">
                          <a:solidFill>
                            <a:schemeClr val="tx1"/>
                          </a:solidFill>
                        </a:rPr>
                        <a:t>Single NDP format</a:t>
                      </a:r>
                    </a:p>
                    <a:p>
                      <a:pPr marL="342900" indent="-342900">
                        <a:buAutoNum type="arabicParenR"/>
                      </a:pPr>
                      <a:r>
                        <a:rPr lang="en-US" sz="1600" dirty="0" smtClean="0">
                          <a:solidFill>
                            <a:schemeClr val="tx1"/>
                          </a:solidFill>
                        </a:rPr>
                        <a:t>Limit up to 160 MHz </a:t>
                      </a:r>
                      <a:r>
                        <a:rPr lang="en-US" sz="1600" baseline="0" dirty="0" smtClean="0">
                          <a:solidFill>
                            <a:schemeClr val="tx1"/>
                          </a:solidFill>
                        </a:rPr>
                        <a:t> PPDU transmissions</a:t>
                      </a:r>
                    </a:p>
                    <a:p>
                      <a:pPr marL="342900" indent="-342900">
                        <a:buAutoNum type="arabicParenR"/>
                      </a:pPr>
                      <a:r>
                        <a:rPr lang="en-US" sz="1600" dirty="0" smtClean="0">
                          <a:solidFill>
                            <a:schemeClr val="tx1"/>
                          </a:solidFill>
                        </a:rPr>
                        <a:t>No secure LTF specified</a:t>
                      </a:r>
                    </a:p>
                    <a:p>
                      <a:pPr marL="342900" indent="-342900">
                        <a:buAutoNum type="arabicParenR"/>
                      </a:pPr>
                      <a:r>
                        <a:rPr lang="en-US" sz="1600" dirty="0" smtClean="0">
                          <a:solidFill>
                            <a:schemeClr val="tx1"/>
                          </a:solidFill>
                        </a:rPr>
                        <a:t>Limited HE-LTF configuration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b="1" dirty="0" smtClean="0">
                          <a:solidFill>
                            <a:schemeClr val="tx1"/>
                          </a:solidFill>
                        </a:rPr>
                        <a:t>HE ranging NDP / HE TB ranging NDP</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AutoNum type="arabicParenR"/>
                      </a:pPr>
                      <a:r>
                        <a:rPr lang="en-US" sz="1600" dirty="0" smtClean="0">
                          <a:solidFill>
                            <a:schemeClr val="tx1"/>
                          </a:solidFill>
                        </a:rPr>
                        <a:t>Flexible HE-LTF configuration</a:t>
                      </a:r>
                    </a:p>
                    <a:p>
                      <a:pPr marL="342900" indent="-342900">
                        <a:buAutoNum type="arabicParenR"/>
                      </a:pPr>
                      <a:r>
                        <a:rPr lang="en-US" sz="1600" dirty="0" smtClean="0">
                          <a:solidFill>
                            <a:schemeClr val="tx1"/>
                          </a:solidFill>
                        </a:rPr>
                        <a:t>Secure LTF</a:t>
                      </a:r>
                    </a:p>
                    <a:p>
                      <a:pPr marL="342900" indent="-342900">
                        <a:buAutoNum type="arabicParenR"/>
                      </a:pPr>
                      <a:r>
                        <a:rPr lang="en-US" sz="1600" dirty="0" smtClean="0">
                          <a:solidFill>
                            <a:schemeClr val="tx1"/>
                          </a:solidFill>
                        </a:rPr>
                        <a:t>Limit up to 160 MHz </a:t>
                      </a:r>
                      <a:r>
                        <a:rPr lang="en-US" sz="1600" baseline="0" dirty="0" smtClean="0">
                          <a:solidFill>
                            <a:schemeClr val="tx1"/>
                          </a:solidFill>
                        </a:rPr>
                        <a:t> PPDU transmissions</a:t>
                      </a:r>
                    </a:p>
                    <a:p>
                      <a:pPr marL="342900" indent="-342900">
                        <a:buAutoNum type="arabicParenR"/>
                      </a:pPr>
                      <a:r>
                        <a:rPr lang="en-US" sz="1600" baseline="0" dirty="0" smtClean="0">
                          <a:solidFill>
                            <a:schemeClr val="tx1"/>
                          </a:solidFill>
                        </a:rPr>
                        <a:t>Two NDP formats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b="1" dirty="0" smtClean="0">
                          <a:solidFill>
                            <a:schemeClr val="tx1"/>
                          </a:solidFill>
                        </a:rPr>
                        <a:t>EHT sounding NDP</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AutoNum type="arabicParenR"/>
                      </a:pPr>
                      <a:r>
                        <a:rPr lang="en-US" sz="1600" dirty="0" smtClean="0">
                          <a:solidFill>
                            <a:schemeClr val="tx1"/>
                          </a:solidFill>
                        </a:rPr>
                        <a:t>320 MHz PPDU transmissions</a:t>
                      </a:r>
                    </a:p>
                    <a:p>
                      <a:pPr marL="342900" indent="-342900">
                        <a:buAutoNum type="arabicParenR"/>
                      </a:pPr>
                      <a:r>
                        <a:rPr lang="en-US" sz="1600" dirty="0" smtClean="0">
                          <a:solidFill>
                            <a:schemeClr val="tx1"/>
                          </a:solidFill>
                        </a:rPr>
                        <a:t>Preamble puncturing</a:t>
                      </a:r>
                    </a:p>
                    <a:p>
                      <a:pPr marL="342900" indent="-342900">
                        <a:buAutoNum type="arabicParenR"/>
                      </a:pPr>
                      <a:r>
                        <a:rPr lang="en-US" sz="1600" dirty="0" smtClean="0">
                          <a:solidFill>
                            <a:schemeClr val="tx1"/>
                          </a:solidFill>
                        </a:rPr>
                        <a:t>Single NDP format</a:t>
                      </a:r>
                    </a:p>
                    <a:p>
                      <a:pPr marL="342900" indent="-342900">
                        <a:buAutoNum type="arabicParenR"/>
                      </a:pPr>
                      <a:r>
                        <a:rPr lang="en-US" sz="1600" dirty="0" smtClean="0">
                          <a:solidFill>
                            <a:schemeClr val="tx1"/>
                          </a:solidFill>
                        </a:rPr>
                        <a:t>No secure LTF specified</a:t>
                      </a:r>
                    </a:p>
                    <a:p>
                      <a:pPr marL="342900" indent="-342900">
                        <a:buAutoNum type="arabicParenR"/>
                      </a:pPr>
                      <a:r>
                        <a:rPr lang="en-US" sz="1600" dirty="0" smtClean="0">
                          <a:solidFill>
                            <a:schemeClr val="tx1"/>
                          </a:solidFill>
                        </a:rPr>
                        <a:t>Limited EHT-LTF configuration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Rectangle 5"/>
          <p:cNvSpPr/>
          <p:nvPr/>
        </p:nvSpPr>
        <p:spPr>
          <a:xfrm>
            <a:off x="759619" y="5629176"/>
            <a:ext cx="8231187" cy="584775"/>
          </a:xfrm>
          <a:prstGeom prst="rect">
            <a:avLst/>
          </a:prstGeom>
        </p:spPr>
        <p:txBody>
          <a:bodyPr wrap="square">
            <a:spAutoFit/>
          </a:bodyPr>
          <a:lstStyle/>
          <a:p>
            <a:r>
              <a:rPr lang="en-US" sz="1600" dirty="0" smtClean="0">
                <a:solidFill>
                  <a:srgbClr val="0000FF"/>
                </a:solidFill>
                <a:latin typeface="Calibri" panose="020F0502020204030204" pitchFamily="34" charset="0"/>
                <a:cs typeface="Calibri" panose="020F0502020204030204" pitchFamily="34" charset="0"/>
              </a:rPr>
              <a:t>320 MHz PPDU transmissions and preamble puncturing specified in EHT should be considered in 11bf in order to support the PPDU bandwidth up to 320 MHz and efficient spectrum utilization. </a:t>
            </a:r>
            <a:endParaRPr lang="en-US" sz="1600" dirty="0" smtClean="0">
              <a:solidFill>
                <a:srgbClr val="0000F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99431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7387"/>
          </a:xfrm>
        </p:spPr>
        <p:txBody>
          <a:bodyPr/>
          <a:lstStyle/>
          <a:p>
            <a:r>
              <a:rPr lang="en-US" altLang="zh-CN" dirty="0" smtClean="0"/>
              <a:t>References</a:t>
            </a:r>
            <a:endParaRPr lang="zh-CN" altLang="en-US" dirty="0"/>
          </a:p>
        </p:txBody>
      </p:sp>
      <p:sp>
        <p:nvSpPr>
          <p:cNvPr id="3" name="Content Placeholder 2"/>
          <p:cNvSpPr>
            <a:spLocks noGrp="1"/>
          </p:cNvSpPr>
          <p:nvPr>
            <p:ph idx="1"/>
          </p:nvPr>
        </p:nvSpPr>
        <p:spPr>
          <a:xfrm>
            <a:off x="696912" y="1524000"/>
            <a:ext cx="7847013" cy="4572000"/>
          </a:xfrm>
        </p:spPr>
        <p:txBody>
          <a:bodyPr/>
          <a:lstStyle/>
          <a:p>
            <a:pPr marL="339725" indent="-339725">
              <a:buNone/>
            </a:pPr>
            <a:r>
              <a:rPr lang="en-US" altLang="zh-CN" sz="2000" b="0" dirty="0" smtClean="0">
                <a:latin typeface="Calibri" panose="020F0502020204030204" pitchFamily="34" charset="0"/>
                <a:cs typeface="Calibri" panose="020F0502020204030204" pitchFamily="34" charset="0"/>
              </a:rPr>
              <a:t>[1] </a:t>
            </a:r>
            <a:r>
              <a:rPr lang="en-US" sz="2000" b="0" dirty="0">
                <a:latin typeface="Calibri" panose="020F0502020204030204" pitchFamily="34" charset="0"/>
                <a:cs typeface="Calibri" panose="020F0502020204030204" pitchFamily="34" charset="0"/>
              </a:rPr>
              <a:t>IEEE </a:t>
            </a:r>
            <a:r>
              <a:rPr lang="en-US" sz="2000" b="0" dirty="0" smtClean="0">
                <a:latin typeface="Calibri" panose="020F0502020204030204" pitchFamily="34" charset="0"/>
                <a:cs typeface="Calibri" panose="020F0502020204030204" pitchFamily="34" charset="0"/>
              </a:rPr>
              <a:t>802.11-19/2103r12</a:t>
            </a:r>
            <a:r>
              <a:rPr lang="en-US" sz="2000" b="0" dirty="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802.11 SENS SG proposed PAR.</a:t>
            </a:r>
            <a:endParaRPr lang="en-US" altLang="zh-CN" sz="2000" b="0" dirty="0" smtClean="0">
              <a:latin typeface="Calibri" panose="020F0502020204030204" pitchFamily="34" charset="0"/>
              <a:cs typeface="Calibri" panose="020F0502020204030204" pitchFamily="34" charset="0"/>
            </a:endParaRPr>
          </a:p>
          <a:p>
            <a:pPr marL="0" indent="0">
              <a:buNone/>
            </a:pPr>
            <a:r>
              <a:rPr lang="en-US" sz="2000" b="0" dirty="0" smtClean="0">
                <a:latin typeface="Calibri" panose="020F0502020204030204" pitchFamily="34" charset="0"/>
                <a:cs typeface="Calibri" panose="020F0502020204030204" pitchFamily="34" charset="0"/>
              </a:rPr>
              <a:t>[2</a:t>
            </a:r>
            <a:r>
              <a:rPr lang="en-US" sz="2000" b="0" dirty="0">
                <a:latin typeface="Calibri" panose="020F0502020204030204" pitchFamily="34" charset="0"/>
                <a:cs typeface="Calibri" panose="020F0502020204030204" pitchFamily="34" charset="0"/>
              </a:rPr>
              <a:t>] IEEE </a:t>
            </a:r>
            <a:r>
              <a:rPr lang="en-US" sz="2000" b="0" dirty="0" err="1">
                <a:latin typeface="Calibri" panose="020F0502020204030204" pitchFamily="34" charset="0"/>
                <a:cs typeface="Calibri" panose="020F0502020204030204" pitchFamily="34" charset="0"/>
              </a:rPr>
              <a:t>Std</a:t>
            </a:r>
            <a:r>
              <a:rPr lang="en-US" sz="2000" b="0" dirty="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802.11ax-2021.</a:t>
            </a:r>
          </a:p>
          <a:p>
            <a:pPr marL="0" indent="0">
              <a:buNone/>
            </a:pPr>
            <a:r>
              <a:rPr lang="en-US" sz="2000" b="0" dirty="0" smtClean="0">
                <a:latin typeface="Calibri" panose="020F0502020204030204" pitchFamily="34" charset="0"/>
                <a:cs typeface="Calibri" panose="020F0502020204030204" pitchFamily="34" charset="0"/>
              </a:rPr>
              <a:t>[3</a:t>
            </a:r>
            <a:r>
              <a:rPr lang="en-US" sz="2000" b="0" dirty="0">
                <a:latin typeface="Calibri" panose="020F0502020204030204" pitchFamily="34" charset="0"/>
                <a:cs typeface="Calibri" panose="020F0502020204030204" pitchFamily="34" charset="0"/>
              </a:rPr>
              <a:t>] IEEE </a:t>
            </a:r>
            <a:r>
              <a:rPr lang="en-US" sz="2000" b="0" dirty="0" smtClean="0">
                <a:latin typeface="Calibri" panose="020F0502020204030204" pitchFamily="34" charset="0"/>
                <a:cs typeface="Calibri" panose="020F0502020204030204" pitchFamily="34" charset="0"/>
              </a:rPr>
              <a:t>P802.11be/D1.4.</a:t>
            </a:r>
          </a:p>
          <a:p>
            <a:pPr marL="0" indent="0">
              <a:buNone/>
            </a:pPr>
            <a:r>
              <a:rPr lang="en-US" sz="2000" b="0" dirty="0">
                <a:latin typeface="Calibri" panose="020F0502020204030204" pitchFamily="34" charset="0"/>
                <a:cs typeface="Calibri" panose="020F0502020204030204" pitchFamily="34" charset="0"/>
              </a:rPr>
              <a:t>[4] IEEE P802.11az/D4.0</a:t>
            </a:r>
            <a:endParaRPr lang="en-US" sz="2000" b="0" dirty="0" smtClean="0">
              <a:latin typeface="Calibri" panose="020F0502020204030204" pitchFamily="34" charset="0"/>
              <a:cs typeface="Calibri" panose="020F0502020204030204" pitchFamily="34" charset="0"/>
            </a:endParaRPr>
          </a:p>
          <a:p>
            <a:pPr marL="339725" indent="-339725">
              <a:buNone/>
              <a:defRPr/>
            </a:pPr>
            <a:endParaRPr lang="en-US" sz="2000" b="0" dirty="0">
              <a:latin typeface="Calibri" panose="020F0502020204030204" pitchFamily="34" charset="0"/>
              <a:cs typeface="Calibri" panose="020F0502020204030204" pitchFamily="34" charset="0"/>
            </a:endParaRPr>
          </a:p>
          <a:p>
            <a:pPr marL="0" indent="0">
              <a:buNone/>
            </a:pPr>
            <a:endParaRPr lang="en-US" altLang="zh-CN" sz="2000" b="0" dirty="0" smtClean="0">
              <a:latin typeface="Calibri" panose="020F0502020204030204" pitchFamily="34" charset="0"/>
              <a:cs typeface="Calibri" panose="020F0502020204030204" pitchFamily="34" charset="0"/>
            </a:endParaRPr>
          </a:p>
          <a:p>
            <a:pPr marL="0" indent="0">
              <a:buNone/>
            </a:pPr>
            <a:endParaRPr lang="en-US" altLang="zh-CN" sz="2000" b="0" dirty="0">
              <a:latin typeface="Calibri" panose="020F0502020204030204" pitchFamily="34" charset="0"/>
              <a:cs typeface="Calibri" panose="020F0502020204030204" pitchFamily="34" charset="0"/>
            </a:endParaRPr>
          </a:p>
          <a:p>
            <a:pPr marL="0" indent="0">
              <a:buNone/>
            </a:pPr>
            <a:endParaRPr lang="en-US" altLang="zh-CN" b="0" dirty="0" smtClean="0">
              <a:latin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sp>
        <p:nvSpPr>
          <p:cNvPr id="7"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Tree>
    <p:extLst>
      <p:ext uri="{BB962C8B-B14F-4D97-AF65-F5344CB8AC3E}">
        <p14:creationId xmlns:p14="http://schemas.microsoft.com/office/powerpoint/2010/main" val="1024521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211432</TotalTime>
  <Words>921</Words>
  <Application>Microsoft Office PowerPoint</Application>
  <PresentationFormat>On-screen Show (4:3)</PresentationFormat>
  <Paragraphs>122</Paragraphs>
  <Slides>10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 Unicode MS</vt:lpstr>
      <vt:lpstr>굴림</vt:lpstr>
      <vt:lpstr>굴림</vt:lpstr>
      <vt:lpstr>맑은 고딕</vt:lpstr>
      <vt:lpstr>MS Gothic</vt:lpstr>
      <vt:lpstr>Arial</vt:lpstr>
      <vt:lpstr>Calibri</vt:lpstr>
      <vt:lpstr>Times New Roman</vt:lpstr>
      <vt:lpstr>802-11-Submission</vt:lpstr>
      <vt:lpstr>Discussion on the NDP format for sensing</vt:lpstr>
      <vt:lpstr>NDP format for sensing - general</vt:lpstr>
      <vt:lpstr>Revisit - HE sounding NDP format</vt:lpstr>
      <vt:lpstr>Revisit - HE ranging NDP format</vt:lpstr>
      <vt:lpstr>Revisit - HE TB ranging NDP format</vt:lpstr>
      <vt:lpstr>Revisit - Examples of HE-LTFs in HE ranging NDP [4]</vt:lpstr>
      <vt:lpstr>Revisit - EHT sounding NDP format</vt:lpstr>
      <vt:lpstr>NDP format(s) for sensing</vt:lpstr>
      <vt:lpstr>References</vt:lpstr>
      <vt:lpstr>SP</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Yan Xin</cp:lastModifiedBy>
  <cp:revision>3669</cp:revision>
  <cp:lastPrinted>2019-10-30T14:42:18Z</cp:lastPrinted>
  <dcterms:created xsi:type="dcterms:W3CDTF">2007-05-21T21:00:37Z</dcterms:created>
  <dcterms:modified xsi:type="dcterms:W3CDTF">2022-03-04T03:43:48Z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1578421453</vt:lpwstr>
  </property>
</Properties>
</file>