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0" r:id="rId2"/>
    <p:sldId id="344" r:id="rId3"/>
    <p:sldId id="341" r:id="rId4"/>
    <p:sldId id="346" r:id="rId5"/>
    <p:sldId id="348" r:id="rId6"/>
    <p:sldId id="352" r:id="rId7"/>
    <p:sldId id="349" r:id="rId8"/>
    <p:sldId id="350" r:id="rId9"/>
    <p:sldId id="347" r:id="rId10"/>
    <p:sldId id="345" r:id="rId11"/>
    <p:sldId id="351" r:id="rId12"/>
  </p:sldIdLst>
  <p:sldSz cx="9144000" cy="6858000" type="screen4x3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3" autoAdjust="0"/>
    <p:restoredTop sz="92105" autoAdjust="0"/>
  </p:normalViewPr>
  <p:slideViewPr>
    <p:cSldViewPr>
      <p:cViewPr varScale="1">
        <p:scale>
          <a:sx n="90" d="100"/>
          <a:sy n="90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668" y="68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593344" y="6475413"/>
            <a:ext cx="950581" cy="18466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dirty="0"/>
              <a:t>xxx, Broadcom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>
            <a:lvl1pPr>
              <a:defRPr sz="2000" b="0" i="0" baseline="0"/>
            </a:lvl1pPr>
            <a:lvl2pPr>
              <a:defRPr sz="1800" baseline="0"/>
            </a:lvl2pPr>
            <a:lvl3pPr>
              <a:defRPr sz="1600" baseline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0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11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  <a:ln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2019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1820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March 2022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78542" y="6475413"/>
            <a:ext cx="11653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/>
              <a:t>xxx, </a:t>
            </a:r>
            <a:r>
              <a:rPr lang="en-US" altLang="ko-KR" dirty="0" err="1"/>
              <a:t>Mediatek</a:t>
            </a:r>
            <a:r>
              <a:rPr lang="en-US" altLang="ko-KR" dirty="0"/>
              <a:t>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solidFill>
                  <a:schemeClr val="tx1"/>
                </a:solidFill>
                <a:cs typeface="+mn-cs"/>
              </a:rPr>
              <a:t>doc.: IEEE 802.11-22/0418r0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861051"/>
            <a:ext cx="7772400" cy="819506"/>
          </a:xfrm>
        </p:spPr>
        <p:txBody>
          <a:bodyPr/>
          <a:lstStyle/>
          <a:p>
            <a:r>
              <a:rPr lang="en-US" altLang="zh-TW" dirty="0"/>
              <a:t>Considerations for Next Generation Beyond 11be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771525" y="1883794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2022-03-01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02005" y="2333909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4816" y="6475413"/>
            <a:ext cx="1659109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Jianhan Liu, Mediatek Inc.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696326"/>
              </p:ext>
            </p:extLst>
          </p:nvPr>
        </p:nvGraphicFramePr>
        <p:xfrm>
          <a:off x="1066800" y="2895600"/>
          <a:ext cx="7477125" cy="15078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46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13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4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537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316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31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Mediatek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2840 Junction Ave.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San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Jose, CA, 95134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jianhan.liu@mediatek.com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James Yee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Thomas Pare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14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FE958-8109-4B58-B22A-9985747C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718" y="849465"/>
            <a:ext cx="7772400" cy="609600"/>
          </a:xfrm>
        </p:spPr>
        <p:txBody>
          <a:bodyPr/>
          <a:lstStyle/>
          <a:p>
            <a:r>
              <a:rPr lang="en-US" sz="2400" dirty="0"/>
              <a:t>Summary of Our Consideration for Next Generation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91403D-6843-42DC-8D5E-A93E63A3A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92FC48-1D39-418D-B6B3-D7B192691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44CF31-54D9-4CE1-A514-19202A66C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5DFC8D4-C4B1-4C18-9337-8EA804BAF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038084"/>
              </p:ext>
            </p:extLst>
          </p:nvPr>
        </p:nvGraphicFramePr>
        <p:xfrm>
          <a:off x="762000" y="1730829"/>
          <a:ext cx="7696200" cy="3396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8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Metric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Market Requirements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Reduced Latency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Gaming, AR/VR, Interactive Video. (latency &lt;0.1ms)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Range extension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Wireless video doorbells and wireless home security surveillance cameras require WiFi to extend its range.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5797238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Scalability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Scalable for different market segments, different power consumption requirements.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720635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Enhanced 6GHz utilization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Home Office, AR/VR, 4k/8k video streaming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4876093"/>
                  </a:ext>
                </a:extLst>
              </a:tr>
              <a:tr h="5660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Improved Throughput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Home Office,</a:t>
                      </a:r>
                      <a:r>
                        <a:rPr lang="en-US" sz="1600" baseline="0" dirty="0"/>
                        <a:t> AR/VR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29808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601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0808-BFC6-4663-9EC0-0A17DE3D0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71597-AB9E-4818-B325-74B160791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latin typeface="+mj-lt"/>
              </a:rPr>
              <a:t>Start a new 802.11 study group for next generation Wi-Fi </a:t>
            </a:r>
            <a:r>
              <a:rPr lang="en-US" dirty="0">
                <a:latin typeface="+mj-lt"/>
              </a:rPr>
              <a:t>during the July 2022 meeting</a:t>
            </a:r>
            <a:r>
              <a:rPr lang="en-US" sz="2000" dirty="0">
                <a:latin typeface="+mj-lt"/>
              </a:rPr>
              <a:t>. </a:t>
            </a:r>
          </a:p>
          <a:p>
            <a:r>
              <a:rPr lang="en-US" dirty="0"/>
              <a:t>Reexamine the market needs and potential technologies for the next generation standard.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52180D-4A97-48E5-8A05-0776C17F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C919C-C66F-453A-B217-9B4DDA00F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F8482A2-35B1-4BBB-88F4-56DD5AD7BC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30537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833C44-FE38-4789-80BA-A5861FF4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6096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6379B17B-C5A7-4F4A-9F0F-AB3B4CAE4C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41721"/>
            <a:ext cx="8001000" cy="4495800"/>
          </a:xfrm>
          <a:ln/>
        </p:spPr>
        <p:txBody>
          <a:bodyPr/>
          <a:lstStyle/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IEEE 802.11be is in the comment resolution stage and on schedule.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11be contains plenty of features and it is time to consider what features make sense for the Next Generation Wi-Fi</a:t>
            </a:r>
          </a:p>
          <a:p>
            <a:pPr marL="341313" indent="-341313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/>
              <a:t>Here we reexamine the market needs and potential technologies for the next generation of 802.11 MAC/PHY.</a:t>
            </a:r>
          </a:p>
        </p:txBody>
      </p:sp>
    </p:spTree>
    <p:extLst>
      <p:ext uri="{BB962C8B-B14F-4D97-AF65-F5344CB8AC3E}">
        <p14:creationId xmlns:p14="http://schemas.microsoft.com/office/powerpoint/2010/main" val="275041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75988"/>
            <a:ext cx="8234363" cy="609600"/>
          </a:xfrm>
        </p:spPr>
        <p:txBody>
          <a:bodyPr/>
          <a:lstStyle/>
          <a:p>
            <a:r>
              <a:rPr lang="en-US" dirty="0"/>
              <a:t>Summary of Proposed Metrics and Considerations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800E921F-B993-4E3D-88BD-E4883D65D9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38027"/>
              </p:ext>
            </p:extLst>
          </p:nvPr>
        </p:nvGraphicFramePr>
        <p:xfrm>
          <a:off x="533400" y="1676401"/>
          <a:ext cx="8391526" cy="4463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2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1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82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5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462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5480">
                <a:tc rowSpan="2">
                  <a:txBody>
                    <a:bodyPr/>
                    <a:lstStyle/>
                    <a:p>
                      <a:r>
                        <a:rPr lang="en-US" sz="1600" dirty="0"/>
                        <a:t>DCN</a:t>
                      </a:r>
                    </a:p>
                  </a:txBody>
                  <a:tcPr marL="91392" marR="91392" marT="45696" marB="45696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Performance Metrics</a:t>
                      </a:r>
                    </a:p>
                  </a:txBody>
                  <a:tcPr marL="91392" marR="91392" marT="45696" marB="45696"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Considerations and </a:t>
                      </a:r>
                      <a:r>
                        <a:rPr lang="en-US" sz="1800" baseline="0" dirty="0"/>
                        <a:t>usage scenarios</a:t>
                      </a:r>
                      <a:endParaRPr lang="en-US" sz="1800" dirty="0"/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Throughput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Latency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Efficiency</a:t>
                      </a:r>
                    </a:p>
                  </a:txBody>
                  <a:tcPr marL="91392" marR="91392" marT="45696" marB="4569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Power</a:t>
                      </a:r>
                    </a:p>
                  </a:txBody>
                  <a:tcPr marL="91392" marR="91392" marT="45696" marB="45696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898">
                <a:tc>
                  <a:txBody>
                    <a:bodyPr/>
                    <a:lstStyle/>
                    <a:p>
                      <a:r>
                        <a:rPr lang="en-US" sz="1400" dirty="0"/>
                        <a:t>22/0059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XR/metaverse, remote/hybrid workplace, roaming, P2P,</a:t>
                      </a:r>
                      <a:r>
                        <a:rPr lang="en-US" sz="1600" baseline="0" dirty="0"/>
                        <a:t> better 6GHz utilization, “private cellular” reliability</a:t>
                      </a:r>
                      <a:endParaRPr lang="en-US" sz="1600" dirty="0"/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9542">
                <a:tc>
                  <a:txBody>
                    <a:bodyPr/>
                    <a:lstStyle/>
                    <a:p>
                      <a:r>
                        <a:rPr lang="en-US" sz="1400" dirty="0"/>
                        <a:t>22/0032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Cloud</a:t>
                      </a:r>
                      <a:r>
                        <a:rPr lang="en-US" sz="1600" baseline="0" dirty="0"/>
                        <a:t> AR/VR/XR; 8K/16K video; sensing, better 6GHz utilization.</a:t>
                      </a:r>
                      <a:endParaRPr lang="en-US" sz="1600" dirty="0"/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9898">
                <a:tc>
                  <a:txBody>
                    <a:bodyPr/>
                    <a:lstStyle/>
                    <a:p>
                      <a:r>
                        <a:rPr lang="en-US" sz="1400" dirty="0"/>
                        <a:t>22/0046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√√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XR, </a:t>
                      </a:r>
                      <a:r>
                        <a:rPr lang="en-US" sz="1600" baseline="0" dirty="0"/>
                        <a:t>P2P links, </a:t>
                      </a:r>
                      <a:r>
                        <a:rPr lang="en-US" sz="1600" dirty="0"/>
                        <a:t>latency &lt;0.1ms, 10Gbps for a 2SS STA (60GHz)</a:t>
                      </a:r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542">
                <a:tc>
                  <a:txBody>
                    <a:bodyPr/>
                    <a:lstStyle/>
                    <a:p>
                      <a:r>
                        <a:rPr lang="en-US" sz="1400" dirty="0"/>
                        <a:t>22/0030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√√√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√</a:t>
                      </a:r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392" marR="91392" marT="45696" marB="45696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XR/VR/MR; home office</a:t>
                      </a:r>
                      <a:r>
                        <a:rPr lang="en-US" sz="1600" baseline="0" dirty="0"/>
                        <a:t> (coverage); IoT</a:t>
                      </a:r>
                      <a:endParaRPr lang="en-US" sz="1600" dirty="0"/>
                    </a:p>
                  </a:txBody>
                  <a:tcPr marL="91392" marR="91392" marT="45696" marB="4569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278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4EA9C-BBFC-4B5F-B580-86398B3B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3D09F-4AA2-4894-84F2-3A0903653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295400"/>
            <a:ext cx="8124825" cy="3069690"/>
          </a:xfrm>
        </p:spPr>
        <p:txBody>
          <a:bodyPr/>
          <a:lstStyle/>
          <a:p>
            <a:r>
              <a:rPr lang="en-US" dirty="0"/>
              <a:t>Gaming, especially gaming with multiple players, requires very low latency to give players a good experience. </a:t>
            </a:r>
          </a:p>
          <a:p>
            <a:pPr lvl="1"/>
            <a:r>
              <a:rPr lang="en-US" b="0" i="0" dirty="0">
                <a:effectLst/>
                <a:latin typeface="+mj-lt"/>
              </a:rPr>
              <a:t>Latency can cause a player to lose.</a:t>
            </a:r>
            <a:endParaRPr lang="en-US" dirty="0">
              <a:latin typeface="+mj-lt"/>
            </a:endParaRPr>
          </a:p>
          <a:p>
            <a:pPr lvl="1"/>
            <a:r>
              <a:rPr lang="en-US" dirty="0"/>
              <a:t>“Call of Duty” – It’s our duty to reduce latency! </a:t>
            </a:r>
          </a:p>
          <a:p>
            <a:r>
              <a:rPr lang="en-US" dirty="0"/>
              <a:t>Interactive video applications also require low latency. </a:t>
            </a:r>
          </a:p>
          <a:p>
            <a:pPr lvl="1"/>
            <a:r>
              <a:rPr lang="en-US" dirty="0"/>
              <a:t>Video contents need to be updated per feedback from the user reactions. </a:t>
            </a:r>
          </a:p>
          <a:p>
            <a:r>
              <a:rPr lang="en-US" dirty="0"/>
              <a:t>AR/VR also proposes low latency requirements. </a:t>
            </a:r>
          </a:p>
          <a:p>
            <a:pPr lvl="1"/>
            <a:r>
              <a:rPr lang="en-US" dirty="0"/>
              <a:t>High latency can cause virtual content to be misaligned with real life contents.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351584-D712-4BE2-B45C-71167C80D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26B99-566A-4156-898E-B7902C29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83E7295-BA43-4B92-BD13-067A77EC8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6E0225-AF4B-48DC-A2C5-6318F0E2B60B}"/>
              </a:ext>
            </a:extLst>
          </p:cNvPr>
          <p:cNvGrpSpPr/>
          <p:nvPr/>
        </p:nvGrpSpPr>
        <p:grpSpPr>
          <a:xfrm>
            <a:off x="2133600" y="4042864"/>
            <a:ext cx="4297054" cy="2357935"/>
            <a:chOff x="2063274" y="4042865"/>
            <a:chExt cx="4297054" cy="214528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B2B49E6-90D0-4721-8887-DE31AF735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63274" y="4042865"/>
              <a:ext cx="4267200" cy="214528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89A111-1F01-4232-9FEC-D3BC48E31659}"/>
                </a:ext>
              </a:extLst>
            </p:cNvPr>
            <p:cNvSpPr txBox="1"/>
            <p:nvPr/>
          </p:nvSpPr>
          <p:spPr>
            <a:xfrm>
              <a:off x="4600424" y="4057313"/>
              <a:ext cx="1759904" cy="5320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CALL </a:t>
              </a:r>
              <a:r>
                <a:rPr lang="en-US" b="1" dirty="0">
                  <a:solidFill>
                    <a:schemeClr val="bg1"/>
                  </a:solidFill>
                </a:rPr>
                <a:t>of</a:t>
              </a:r>
              <a:r>
                <a:rPr lang="en-US" sz="1800" b="1" dirty="0">
                  <a:solidFill>
                    <a:schemeClr val="bg1"/>
                  </a:solidFill>
                </a:rPr>
                <a:t> DUTY </a:t>
              </a:r>
            </a:p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LOW LATENCY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29209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8ED47-E55D-47D4-BD5E-A3C741C0A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Extension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B8D39-C779-46C9-B68E-16E544189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9272"/>
            <a:ext cx="5257800" cy="1819728"/>
          </a:xfrm>
        </p:spPr>
        <p:txBody>
          <a:bodyPr/>
          <a:lstStyle/>
          <a:p>
            <a:r>
              <a:rPr lang="en-US" dirty="0"/>
              <a:t>Wireless video doorbells have become a popular home security addition.</a:t>
            </a:r>
          </a:p>
          <a:p>
            <a:pPr lvl="1"/>
            <a:r>
              <a:rPr lang="en-US" dirty="0"/>
              <a:t>Performance at long range becomes one of the most desirable features for wireless video doorbell.</a:t>
            </a:r>
          </a:p>
          <a:p>
            <a:pPr lvl="1"/>
            <a:r>
              <a:rPr lang="en-US" dirty="0"/>
              <a:t>If you search on Amazon, you can find most </a:t>
            </a:r>
            <a:r>
              <a:rPr lang="en-US" b="1" dirty="0">
                <a:solidFill>
                  <a:srgbClr val="C00000"/>
                </a:solidFill>
              </a:rPr>
              <a:t>wired </a:t>
            </a:r>
            <a:r>
              <a:rPr lang="en-US" dirty="0"/>
              <a:t>video doorbells emphasizing their long-range capabilities. </a:t>
            </a:r>
          </a:p>
          <a:p>
            <a:pPr lvl="1"/>
            <a:r>
              <a:rPr lang="en-US" dirty="0"/>
              <a:t>Legacy </a:t>
            </a:r>
            <a:r>
              <a:rPr lang="en-US" dirty="0" err="1"/>
              <a:t>WiFi</a:t>
            </a:r>
            <a:r>
              <a:rPr lang="en-US" dirty="0"/>
              <a:t> may deliver on range but not performance.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6CE6A3-9799-459E-AEC4-283E424E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0C15D5-E9BA-4EBA-9430-E9831EAA6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B0C7BE1-6625-4AFD-8F25-80A7D14B6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1977A6-61A4-4051-B189-141B63E73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1599406"/>
            <a:ext cx="3112067" cy="19804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46E885-87E1-4C8E-B0E8-7E63B6B4B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83818"/>
            <a:ext cx="3112067" cy="207471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AC5845-9B6F-474F-A2DB-BCEBF04E6562}"/>
              </a:ext>
            </a:extLst>
          </p:cNvPr>
          <p:cNvSpPr txBox="1">
            <a:spLocks/>
          </p:cNvSpPr>
          <p:nvPr/>
        </p:nvSpPr>
        <p:spPr bwMode="auto">
          <a:xfrm>
            <a:off x="457200" y="4561013"/>
            <a:ext cx="5257800" cy="161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Wireless video surveillance market is growing at a fast pace</a:t>
            </a:r>
            <a:r>
              <a:rPr lang="en-US" kern="0" dirty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en-US" kern="0" dirty="0"/>
              <a:t>Most home video surveillance includes indoor and outdoor cameras. </a:t>
            </a:r>
          </a:p>
          <a:p>
            <a:pPr lvl="1"/>
            <a:r>
              <a:rPr lang="en-US" kern="0" dirty="0"/>
              <a:t>One of the biggest obstacles for outdoor wireless video surveillance is the lack of range.</a:t>
            </a:r>
          </a:p>
        </p:txBody>
      </p:sp>
    </p:spTree>
    <p:extLst>
      <p:ext uri="{BB962C8B-B14F-4D97-AF65-F5344CB8AC3E}">
        <p14:creationId xmlns:p14="http://schemas.microsoft.com/office/powerpoint/2010/main" val="3816216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99FF7-7B08-4C79-BA02-04C5C144E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Extension (</a:t>
            </a:r>
            <a:r>
              <a:rPr lang="en-US" dirty="0" err="1"/>
              <a:t>cont’s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8848A-33DC-4D3D-B6B1-88E3E45BE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44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77FAFA-2A2C-4B54-984A-3C3A07DDA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613DA-3110-4437-AADB-4CBF13C2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FA0D15-042B-4AE5-9795-9061815FFF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0887D4-F9EE-4039-BAE7-194CC0809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655445"/>
            <a:ext cx="5334000" cy="26626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CC8CF9C-335A-4946-8075-91A77E7EDD1B}"/>
              </a:ext>
            </a:extLst>
          </p:cNvPr>
          <p:cNvSpPr txBox="1">
            <a:spLocks/>
          </p:cNvSpPr>
          <p:nvPr/>
        </p:nvSpPr>
        <p:spPr bwMode="auto">
          <a:xfrm>
            <a:off x="661471" y="1594877"/>
            <a:ext cx="8382001" cy="1014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b="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 baseline="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aseline="0"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b="0" i="0" dirty="0">
                <a:solidFill>
                  <a:srgbClr val="363636"/>
                </a:solidFill>
                <a:effectLst/>
                <a:latin typeface="itcfranklingothicstd-book"/>
              </a:rPr>
              <a:t>According to Grand View Research, the global smart home security camera market size was valued at USD 3.71 billion in 2019 and is expected to grow at a compound annual growth rate (CAGR) of 15.7% from 2020 to 2027. </a:t>
            </a:r>
            <a:endParaRPr lang="en-US" sz="1800" kern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6EB01E-AE5C-46F4-AFB2-207F9B12888F}"/>
              </a:ext>
            </a:extLst>
          </p:cNvPr>
          <p:cNvSpPr txBox="1"/>
          <p:nvPr/>
        </p:nvSpPr>
        <p:spPr>
          <a:xfrm>
            <a:off x="1287940" y="5579442"/>
            <a:ext cx="648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</a:rPr>
              <a:t>Long range WiFi is in dire need to empower the wireless video doorbell and wireless video surveillance scenarios!</a:t>
            </a:r>
          </a:p>
        </p:txBody>
      </p:sp>
    </p:spTree>
    <p:extLst>
      <p:ext uri="{BB962C8B-B14F-4D97-AF65-F5344CB8AC3E}">
        <p14:creationId xmlns:p14="http://schemas.microsoft.com/office/powerpoint/2010/main" val="2493791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B8E63-60F9-41D2-94D7-58C9395E8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21AA9-E546-4793-BE97-E6436286F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3813"/>
            <a:ext cx="7772400" cy="5181600"/>
          </a:xfrm>
        </p:spPr>
        <p:txBody>
          <a:bodyPr/>
          <a:lstStyle/>
          <a:p>
            <a:r>
              <a:rPr lang="en-US" dirty="0"/>
              <a:t>WiFi has been adopted in vast &amp; diversified markets, from high-end mobile devices to low-cost toys and low-power IoTs.</a:t>
            </a:r>
          </a:p>
          <a:p>
            <a:r>
              <a:rPr lang="en-US" dirty="0"/>
              <a:t> Different market segments have significant different requirements on data rates, cost, power consumption, coverage and latency, etc. </a:t>
            </a:r>
          </a:p>
          <a:p>
            <a:pPr lvl="1"/>
            <a:r>
              <a:rPr lang="en-US" dirty="0"/>
              <a:t>There is no single type of product that can meet all the market needs under economic and power constraints. </a:t>
            </a:r>
          </a:p>
          <a:p>
            <a:pPr lvl="1"/>
            <a:r>
              <a:rPr lang="en-US" dirty="0"/>
              <a:t>For example, an 8 spatial streams product is not suitable for a garage opener, or a smart rice cooker. A one spatial stream product is not suitable for 8K video streaming.</a:t>
            </a:r>
          </a:p>
          <a:p>
            <a:r>
              <a:rPr lang="en-US" dirty="0"/>
              <a:t>Yes, we can always be downgraded to old generations for tradeoff. But a lot of good features in the latest generation can not applied. </a:t>
            </a:r>
          </a:p>
          <a:p>
            <a:pPr lvl="1"/>
            <a:r>
              <a:rPr lang="en-US" dirty="0"/>
              <a:t>For example, an 802.11n based products can not achieve lower power consumption because it does not support TWT.</a:t>
            </a:r>
          </a:p>
          <a:p>
            <a:r>
              <a:rPr lang="en-US" b="1" dirty="0">
                <a:solidFill>
                  <a:srgbClr val="0070C0"/>
                </a:solidFill>
              </a:rPr>
              <a:t>To meet different needs for different market segments, it is time for us to keep the scalability as one of priorities because the standard has become more and more complicated.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35B281-7876-4153-9EE2-DB9B9412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630C0D-3DA6-428B-8242-10D680BD8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DBC684-4F77-4FB1-83B1-F024621F7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3682124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7E718-5235-4E51-986A-ED8FCBF3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Enhanced 6GHz Utilization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9D41-E34F-4750-86C1-438EB922F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6GHz band has opened a great opportunity to WiFi industry and since 11ax we started making efforts to utilize it and utilize it more efficiently. </a:t>
            </a:r>
          </a:p>
          <a:p>
            <a:r>
              <a:rPr lang="en-US" dirty="0"/>
              <a:t>We introduced 320MHz channel in 11be and we are overcoming the transmit power constraints by introducing MCS 14.</a:t>
            </a:r>
          </a:p>
          <a:p>
            <a:r>
              <a:rPr lang="en-US" dirty="0"/>
              <a:t>We should continue the efforts to use the 6GHz band even more efficiently.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F553AB-6CE5-44A8-B766-03015FB6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0AB948-9E4F-4C22-B0B8-30770B447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FD7F393-1910-4D8E-9E78-EF22AA1A7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2659901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78D0-D4B9-4293-9AF0-90E425EF9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Throughput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2C04E-FB94-4639-BE44-8F97F055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Throughput improvement is always welcome in any generation of wireless standards and the demand for higher throughput never stops. </a:t>
            </a:r>
          </a:p>
          <a:p>
            <a:r>
              <a:rPr lang="en-US" dirty="0"/>
              <a:t>Maybe it is more important to focus on “practical” throughput improvements:</a:t>
            </a:r>
          </a:p>
          <a:p>
            <a:pPr lvl="1"/>
            <a:r>
              <a:rPr lang="en-US" dirty="0"/>
              <a:t>By “practical”, we mean to improve throughput for real scenarios instead of just hitting a number on paper.</a:t>
            </a:r>
          </a:p>
          <a:p>
            <a:pPr lvl="1"/>
            <a:r>
              <a:rPr lang="en-US" dirty="0"/>
              <a:t>By “practical”, we mean to improve throughput for a general popular usage scenario instead of a rare usage scenario .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C9C06C-5964-4CA6-B352-EB2385848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Jianhan Liu, Mediatek Inc.</a:t>
            </a:r>
            <a:endParaRPr lang="en-US" altLang="ko-K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5088A-25F3-480A-B1AE-EC6ACB49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C1789BC7-C074-42CC-ADF8-5107DF6BD1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036B082-899B-4F00-8B8E-D7C4AEC470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dirty="0"/>
              <a:t>March 2022</a:t>
            </a:r>
          </a:p>
        </p:txBody>
      </p:sp>
    </p:spTree>
    <p:extLst>
      <p:ext uri="{BB962C8B-B14F-4D97-AF65-F5344CB8AC3E}">
        <p14:creationId xmlns:p14="http://schemas.microsoft.com/office/powerpoint/2010/main" val="893646768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102650</TotalTime>
  <Words>987</Words>
  <Application>Microsoft Office PowerPoint</Application>
  <PresentationFormat>On-screen Show (4:3)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itcfranklingothicstd-book</vt:lpstr>
      <vt:lpstr>Times New Roman</vt:lpstr>
      <vt:lpstr>802-11-Submission</vt:lpstr>
      <vt:lpstr>Considerations for Next Generation Beyond 11be</vt:lpstr>
      <vt:lpstr>Introduction</vt:lpstr>
      <vt:lpstr>Summary of Proposed Metrics and Considerations </vt:lpstr>
      <vt:lpstr>Reduced Latency</vt:lpstr>
      <vt:lpstr>Range Extension</vt:lpstr>
      <vt:lpstr>Range Extension (cont’s)</vt:lpstr>
      <vt:lpstr>Scalability</vt:lpstr>
      <vt:lpstr>Enhanced 6GHz Utilization</vt:lpstr>
      <vt:lpstr>Improved Throughput</vt:lpstr>
      <vt:lpstr>Summary of Our Consideration for Next Generation</vt:lpstr>
      <vt:lpstr>Proposal</vt:lpstr>
    </vt:vector>
  </TitlesOfParts>
  <Company>Mediatek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EHT Tone Plans and Tone Mapper</dc:title>
  <dc:creator>Jianhan Liu</dc:creator>
  <cp:lastModifiedBy>Jianhan Liu</cp:lastModifiedBy>
  <cp:revision>504</cp:revision>
  <cp:lastPrinted>1998-02-10T13:28:06Z</cp:lastPrinted>
  <dcterms:created xsi:type="dcterms:W3CDTF">2007-05-21T21:00:37Z</dcterms:created>
  <dcterms:modified xsi:type="dcterms:W3CDTF">2022-03-03T20:36:53Z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