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7" r:id="rId4"/>
    <p:sldId id="285" r:id="rId5"/>
    <p:sldId id="284" r:id="rId6"/>
    <p:sldId id="286" r:id="rId7"/>
    <p:sldId id="287" r:id="rId8"/>
    <p:sldId id="289" r:id="rId9"/>
    <p:sldId id="288" r:id="rId10"/>
    <p:sldId id="281" r:id="rId11"/>
    <p:sldId id="279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7"/>
            <p14:sldId id="285"/>
            <p14:sldId id="284"/>
            <p14:sldId id="286"/>
            <p14:sldId id="287"/>
            <p14:sldId id="289"/>
            <p14:sldId id="288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A9680-B237-4EE5-A1F1-E407ACFD04FA}" v="40" dt="2021-09-20T18:05:14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78" d="100"/>
          <a:sy n="78" d="100"/>
        </p:scale>
        <p:origin x="148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2022/4/5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802.11-22/0411r5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21-14-0000-tgbd-mdr-repor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P802.11bd Report </a:t>
            </a:r>
            <a:r>
              <a:rPr lang="en-US" dirty="0"/>
              <a:t>to EC </a:t>
            </a:r>
            <a:r>
              <a:rPr lang="en-US" dirty="0" smtClean="0"/>
              <a:t>on Conditional </a:t>
            </a:r>
            <a:r>
              <a:rPr lang="en-US" dirty="0"/>
              <a:t>Approval </a:t>
            </a:r>
            <a:br>
              <a:rPr lang="en-US" dirty="0"/>
            </a:br>
            <a:r>
              <a:rPr lang="en-US" dirty="0"/>
              <a:t>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2022-03-14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44724"/>
              </p:ext>
            </p:extLst>
          </p:nvPr>
        </p:nvGraphicFramePr>
        <p:xfrm>
          <a:off x="1419225" y="3195638"/>
          <a:ext cx="932180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Document" r:id="rId4" imgW="8290738" imgH="1371924" progId="Word.Document.8">
                  <p:embed/>
                </p:oleObj>
              </mc:Choice>
              <mc:Fallback>
                <p:oleObj name="Document" r:id="rId4" imgW="8290738" imgH="137192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19225" y="3195638"/>
                        <a:ext cx="9321800" cy="1533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113213"/>
          </a:xfrm>
        </p:spPr>
        <p:txBody>
          <a:bodyPr/>
          <a:lstStyle/>
          <a:p>
            <a:r>
              <a:rPr lang="en-US" dirty="0"/>
              <a:t>Mandatory Draft Review (MDR) and Mandatory Editorial Coordination (MEC) completed in the final report doc.: IEEE </a:t>
            </a:r>
            <a:r>
              <a:rPr lang="en-US" dirty="0" smtClean="0"/>
              <a:t>802.11-22/0021r14: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https://mentor.ieee.org/802.11/dcn/22/11-22-0021-14-0000-tgbd-mdr-report.docx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TGbd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865504"/>
              </p:ext>
            </p:extLst>
          </p:nvPr>
        </p:nvGraphicFramePr>
        <p:xfrm>
          <a:off x="1271464" y="2060848"/>
          <a:ext cx="9505056" cy="259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xmlns="" val="5030460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xmlns="" val="57180426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D4.0 </a:t>
                      </a:r>
                      <a:r>
                        <a:rPr lang="en-US" baseline="0" dirty="0" smtClean="0"/>
                        <a:t>WG Recirculation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</a:t>
                      </a:r>
                      <a:r>
                        <a:rPr lang="en-US" baseline="0" dirty="0" smtClean="0"/>
                        <a:t> (Conditional)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</a:t>
                      </a:r>
                      <a:r>
                        <a:rPr lang="en-US" baseline="0" dirty="0" smtClean="0"/>
                        <a:t>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</a:t>
                      </a:r>
                      <a:r>
                        <a:rPr lang="en-US" dirty="0" smtClean="0"/>
                        <a:t>5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</a:t>
                      </a:r>
                      <a:r>
                        <a:rPr lang="en-US" dirty="0" smtClean="0"/>
                        <a:t>4 </a:t>
                      </a:r>
                      <a:r>
                        <a:rPr lang="en-US" dirty="0"/>
                        <a:t>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>
                <a:ea typeface="ＭＳ Ｐゴシック" pitchFamily="34" charset="-128"/>
              </a:rPr>
              <a:t>approval to send IEEE </a:t>
            </a:r>
            <a:r>
              <a:rPr lang="en-GB" dirty="0" smtClean="0">
                <a:ea typeface="ＭＳ Ｐゴシック" pitchFamily="34" charset="-128"/>
              </a:rPr>
              <a:t>P802.11bd </a:t>
            </a:r>
            <a:r>
              <a:rPr lang="en-GB" dirty="0">
                <a:ea typeface="ＭＳ Ｐゴシック" pitchFamily="34" charset="-128"/>
              </a:rPr>
              <a:t>D4.0 to SA Ballot</a:t>
            </a:r>
            <a:r>
              <a:rPr lang="en-GB" dirty="0" smtClean="0">
                <a:ea typeface="ＭＳ Ｐゴシック" pitchFamily="34" charset="-128"/>
              </a:rPr>
              <a:t>.</a:t>
            </a: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IEEE P802.11bd drafts </a:t>
            </a:r>
            <a:r>
              <a:rPr lang="en-US" dirty="0"/>
              <a:t>went through </a:t>
            </a:r>
            <a:r>
              <a:rPr lang="en-US" dirty="0" smtClean="0"/>
              <a:t>4 </a:t>
            </a:r>
            <a:r>
              <a:rPr lang="en-US" dirty="0"/>
              <a:t>WG Letter Ballots </a:t>
            </a:r>
            <a:r>
              <a:rPr lang="en-US" dirty="0" smtClean="0"/>
              <a:t>with the first draft D1.0 achieving more than </a:t>
            </a:r>
            <a:r>
              <a:rPr lang="en-US" dirty="0"/>
              <a:t>75% </a:t>
            </a:r>
            <a:r>
              <a:rPr lang="en-US" dirty="0" smtClean="0"/>
              <a:t>supportive ratio needed </a:t>
            </a:r>
            <a:r>
              <a:rPr lang="en-US" dirty="0"/>
              <a:t>for an approved </a:t>
            </a:r>
            <a:r>
              <a:rPr lang="en-US" dirty="0" smtClean="0"/>
              <a:t>draft submitting for SA Ballot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 smtClean="0"/>
              <a:t>TGbd</a:t>
            </a:r>
            <a:r>
              <a:rPr lang="en-US" dirty="0" smtClean="0"/>
              <a:t> </a:t>
            </a:r>
            <a:r>
              <a:rPr lang="en-US" dirty="0"/>
              <a:t>has resolved over </a:t>
            </a:r>
            <a:r>
              <a:rPr lang="en-US" dirty="0" smtClean="0"/>
              <a:t>1200 </a:t>
            </a:r>
            <a:r>
              <a:rPr lang="en-US" dirty="0"/>
              <a:t>comments received </a:t>
            </a:r>
            <a:r>
              <a:rPr lang="en-US" dirty="0" smtClean="0"/>
              <a:t>during WG LBs for IEEE P802.11bd D1.0 </a:t>
            </a:r>
            <a:r>
              <a:rPr lang="en-US" dirty="0"/>
              <a:t>to </a:t>
            </a:r>
            <a:r>
              <a:rPr lang="en-US" dirty="0" smtClean="0"/>
              <a:t>D4.0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ea typeface="ＭＳ Ｐゴシック" pitchFamily="34" charset="-128"/>
              </a:rPr>
              <a:t>802.11 WG Letter Ballot Results –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xmlns="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031707"/>
              </p:ext>
            </p:extLst>
          </p:nvPr>
        </p:nvGraphicFramePr>
        <p:xfrm>
          <a:off x="623392" y="2132856"/>
          <a:ext cx="10868115" cy="388750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30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3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7843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9659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 Nov, 2020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D1.0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Aug,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D2.0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Dec,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D3.0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LB259.1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vote change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Mar,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GB" altLang="zh-CN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rd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Ballot for IEEE P802.11bd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01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</a:t>
            </a:r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IEEE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xmlns="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547447"/>
              </p:ext>
            </p:extLst>
          </p:nvPr>
        </p:nvGraphicFramePr>
        <p:xfrm>
          <a:off x="919493" y="2045883"/>
          <a:ext cx="10361083" cy="39754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32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53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 Nov, 2020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D1.0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846 (465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347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254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Aug,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D2.0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283 (145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133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259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Dec,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D3.0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 (68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Mar,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Ballot for IEEE P802.11bd D4.0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 ( 12 T, 30 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1278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690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34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DISAPPROVE AND MBS Y Comments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691940"/>
              </p:ext>
            </p:extLst>
          </p:nvPr>
        </p:nvGraphicFramePr>
        <p:xfrm>
          <a:off x="1165482" y="2780928"/>
          <a:ext cx="10110004" cy="2993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08481">
                  <a:extLst>
                    <a:ext uri="{9D8B030D-6E8A-4147-A177-3AD203B41FA5}">
                      <a16:colId xmlns:a16="http://schemas.microsoft.com/office/drawing/2014/main" xmlns="" val="310604816"/>
                    </a:ext>
                  </a:extLst>
                </a:gridCol>
                <a:gridCol w="1488631">
                  <a:extLst>
                    <a:ext uri="{9D8B030D-6E8A-4147-A177-3AD203B41FA5}">
                      <a16:colId xmlns:a16="http://schemas.microsoft.com/office/drawing/2014/main" xmlns="" val="2765377680"/>
                    </a:ext>
                  </a:extLst>
                </a:gridCol>
                <a:gridCol w="1291695">
                  <a:extLst>
                    <a:ext uri="{9D8B030D-6E8A-4147-A177-3AD203B41FA5}">
                      <a16:colId xmlns:a16="http://schemas.microsoft.com/office/drawing/2014/main" xmlns="" val="838966622"/>
                    </a:ext>
                  </a:extLst>
                </a:gridCol>
                <a:gridCol w="1223711">
                  <a:extLst>
                    <a:ext uri="{9D8B030D-6E8A-4147-A177-3AD203B41FA5}">
                      <a16:colId xmlns:a16="http://schemas.microsoft.com/office/drawing/2014/main" xmlns="" val="3731898696"/>
                    </a:ext>
                  </a:extLst>
                </a:gridCol>
                <a:gridCol w="1898743"/>
                <a:gridCol w="1898743">
                  <a:extLst>
                    <a:ext uri="{9D8B030D-6E8A-4147-A177-3AD203B41FA5}">
                      <a16:colId xmlns:a16="http://schemas.microsoft.com/office/drawing/2014/main" xmlns="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LB261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</a:t>
                      </a:r>
                      <a:r>
                        <a:rPr lang="en-US" sz="1600" baseline="0" dirty="0" smtClean="0"/>
                        <a:t> AND MBS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466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668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382544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 AND MBS 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9837845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APPROVE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2604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</a:t>
                      </a:r>
                      <a:r>
                        <a:rPr lang="en-US" sz="1600" baseline="0" dirty="0" smtClean="0"/>
                        <a:t> Database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11-20/1887r12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11-21/1296r8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11-21/2018r7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11-22/0561r2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6616532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1278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44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Technical Comments by Commenters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graphicFrame>
        <p:nvGraphicFramePr>
          <p:cNvPr id="8" name="Table 5">
            <a:extLst>
              <a:ext uri="{FF2B5EF4-FFF2-40B4-BE49-F238E27FC236}">
                <a16:creationId xmlns=""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309834"/>
              </p:ext>
            </p:extLst>
          </p:nvPr>
        </p:nvGraphicFramePr>
        <p:xfrm>
          <a:off x="973999" y="2636912"/>
          <a:ext cx="10368142" cy="1926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88432">
                  <a:extLst>
                    <a:ext uri="{9D8B030D-6E8A-4147-A177-3AD203B41FA5}">
                      <a16:colId xmlns="" xmlns:a16="http://schemas.microsoft.com/office/drawing/2014/main" val="310604816"/>
                    </a:ext>
                  </a:extLst>
                </a:gridCol>
                <a:gridCol w="1215758">
                  <a:extLst>
                    <a:ext uri="{9D8B030D-6E8A-4147-A177-3AD203B41FA5}">
                      <a16:colId xmlns="" xmlns:a16="http://schemas.microsoft.com/office/drawing/2014/main" val="2765377680"/>
                    </a:ext>
                  </a:extLst>
                </a:gridCol>
                <a:gridCol w="1540370">
                  <a:extLst>
                    <a:ext uri="{9D8B030D-6E8A-4147-A177-3AD203B41FA5}">
                      <a16:colId xmlns="" xmlns:a16="http://schemas.microsoft.com/office/drawing/2014/main" val="838966622"/>
                    </a:ext>
                  </a:extLst>
                </a:gridCol>
                <a:gridCol w="1459297">
                  <a:extLst>
                    <a:ext uri="{9D8B030D-6E8A-4147-A177-3AD203B41FA5}">
                      <a16:colId xmlns="" xmlns:a16="http://schemas.microsoft.com/office/drawing/2014/main" val="3731898696"/>
                    </a:ext>
                  </a:extLst>
                </a:gridCol>
                <a:gridCol w="2264285">
                  <a:extLst>
                    <a:ext uri="{9D8B030D-6E8A-4147-A177-3AD203B41FA5}">
                      <a16:colId xmlns="" xmlns:a16="http://schemas.microsoft.com/office/drawing/2014/main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Jim Lansford (Qualcomm)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4382544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Mark Rison (Samsung)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3260405"/>
                  </a:ext>
                </a:extLst>
              </a:tr>
              <a:tr h="15357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Srinivas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Kandala</a:t>
                      </a:r>
                      <a:r>
                        <a:rPr lang="en-US" sz="1600" dirty="0" smtClean="0"/>
                        <a:t> (Samsung)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641649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73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Comments by Topics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altLang="zh-CN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Jim Lansford </a:t>
            </a:r>
            <a:r>
              <a:rPr lang="en-US" altLang="zh-CN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(Qualcomm) – Preamble interoperable with other 802.11 PHY (LB251/254). (2 emails sent to the commenter but failed to receive response with which comments are unsatisfied)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altLang="zh-CN" kern="1200" dirty="0" smtClean="0">
                <a:latin typeface="Times New Roman" panose="02020603050405020304" pitchFamily="18" charset="0"/>
                <a:ea typeface="MS Gothic" panose="020B0609070205080204" pitchFamily="49" charset="-128"/>
              </a:rPr>
              <a:t>Mark </a:t>
            </a:r>
            <a:r>
              <a:rPr lang="en-US" altLang="zh-CN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Rison </a:t>
            </a:r>
            <a:r>
              <a:rPr lang="en-US" altLang="zh-CN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(Samsung) – various topics (LB251). (2 emails sent to the commenter but failed to receive response with which comments are unsatisfied)</a:t>
            </a:r>
            <a:endParaRPr lang="en-US" altLang="zh-CN" sz="20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altLang="zh-CN" kern="1200" dirty="0" err="1" smtClean="0">
                <a:latin typeface="Times New Roman" panose="02020603050405020304" pitchFamily="18" charset="0"/>
                <a:ea typeface="MS Gothic" panose="020B0609070205080204" pitchFamily="49" charset="-128"/>
              </a:rPr>
              <a:t>Srinivas</a:t>
            </a:r>
            <a:r>
              <a:rPr lang="en-US" altLang="zh-CN" kern="1200" dirty="0" smtClean="0">
                <a:latin typeface="Times New Roman" panose="02020603050405020304" pitchFamily="18" charset="0"/>
                <a:ea typeface="MS Gothic" panose="020B0609070205080204" pitchFamily="49" charset="-128"/>
              </a:rPr>
              <a:t> </a:t>
            </a:r>
            <a:r>
              <a:rPr lang="en-US" altLang="zh-CN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Kandala</a:t>
            </a:r>
            <a:r>
              <a:rPr lang="en-US" altLang="zh-CN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</a:t>
            </a:r>
            <a:r>
              <a:rPr lang="en-US" altLang="zh-CN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(Samsung) – Spectrum for V2X (LB251). </a:t>
            </a:r>
            <a:r>
              <a:rPr lang="en-US" altLang="zh-CN" b="0" kern="1200" dirty="0" smtClean="0">
                <a:latin typeface="Times New Roman" panose="02020603050405020304" pitchFamily="18" charset="0"/>
                <a:ea typeface="MS Gothic" panose="020B0609070205080204" pitchFamily="49" charset="-128"/>
              </a:rPr>
              <a:t>(3 CIDs unsatisfied, under clarification)</a:t>
            </a:r>
            <a:endParaRPr lang="en-US" altLang="zh-CN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fontAlgn="t">
              <a:spcBef>
                <a:spcPts val="0"/>
              </a:spcBef>
              <a:spcAft>
                <a:spcPts val="600"/>
              </a:spcAft>
            </a:pPr>
            <a:endParaRPr lang="en-US" altLang="zh-CN" b="0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373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Comments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055440" y="1981200"/>
            <a:ext cx="6336704" cy="166382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GB" sz="1800" kern="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kern="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kern="0" dirty="0" smtClean="0">
              <a:ea typeface="ＭＳ Ｐゴシック" pitchFamily="34" charset="-128"/>
            </a:endParaRPr>
          </a:p>
          <a:p>
            <a:endParaRPr lang="en-CA" kern="0" dirty="0"/>
          </a:p>
        </p:txBody>
      </p:sp>
      <p:sp>
        <p:nvSpPr>
          <p:cNvPr id="8" name="TextBox 12">
            <a:extLst>
              <a:ext uri="{FF2B5EF4-FFF2-40B4-BE49-F238E27FC236}">
                <a16:creationId xmlns="" xmlns:a16="http://schemas.microsoft.com/office/drawing/2014/main" id="{74052270-2648-4224-B921-855887F9EA2D}"/>
              </a:ext>
            </a:extLst>
          </p:cNvPr>
          <p:cNvSpPr txBox="1"/>
          <p:nvPr/>
        </p:nvSpPr>
        <p:spPr>
          <a:xfrm>
            <a:off x="7726123" y="1981200"/>
            <a:ext cx="3156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Unsatisfied for LB </a:t>
            </a:r>
            <a:r>
              <a:rPr lang="en-US" sz="1600" dirty="0" smtClean="0">
                <a:solidFill>
                  <a:schemeClr val="tx1"/>
                </a:solidFill>
              </a:rPr>
              <a:t>251 and LB259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762712"/>
              </p:ext>
            </p:extLst>
          </p:nvPr>
        </p:nvGraphicFramePr>
        <p:xfrm>
          <a:off x="8112224" y="3068960"/>
          <a:ext cx="1969368" cy="1736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工作表" showAsIcon="1" r:id="rId3" imgW="914400" imgH="806400" progId="Excel.Sheet.12">
                  <p:embed/>
                </p:oleObj>
              </mc:Choice>
              <mc:Fallback>
                <p:oleObj name="工作表" showAsIcon="1" r:id="rId3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12224" y="3068960"/>
                        <a:ext cx="1969368" cy="17368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6087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28574</TotalTime>
  <Words>815</Words>
  <Application>Microsoft Office PowerPoint</Application>
  <PresentationFormat>宽屏</PresentationFormat>
  <Paragraphs>239</Paragraphs>
  <Slides>11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工作表</vt:lpstr>
      <vt:lpstr>P802.11bd Report to EC on Conditional Approval  to go to SA Ballot</vt:lpstr>
      <vt:lpstr>Introduction</vt:lpstr>
      <vt:lpstr>Status Summary</vt:lpstr>
      <vt:lpstr>802.11 WG Letter Ballot Results – P802.11bd</vt:lpstr>
      <vt:lpstr>802.11 WG Letter Ballot Comments – IEEE P802.11bd</vt:lpstr>
      <vt:lpstr>DISAPPROVE AND MBS Y Comments</vt:lpstr>
      <vt:lpstr>Unsatisfied Technical Comments by Commenters</vt:lpstr>
      <vt:lpstr>Unsatisfied Comments by Topics</vt:lpstr>
      <vt:lpstr>Unsatisfied Comments</vt:lpstr>
      <vt:lpstr>IEEE-SA Mandatory Editorial Coordination</vt:lpstr>
      <vt:lpstr>Current TGbd Timeline</vt:lpstr>
    </vt:vector>
  </TitlesOfParts>
  <Company>ZTE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P802.11bd Report to EC on Approval to go to SA Ballot</dc:title>
  <dc:creator>Bo Sun</dc:creator>
  <cp:keywords/>
  <cp:lastModifiedBy>孙波10013985</cp:lastModifiedBy>
  <cp:revision>250</cp:revision>
  <cp:lastPrinted>1601-01-01T00:00:00Z</cp:lastPrinted>
  <dcterms:created xsi:type="dcterms:W3CDTF">2019-11-09T15:46:46Z</dcterms:created>
  <dcterms:modified xsi:type="dcterms:W3CDTF">2022-04-05T14:28:29Z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