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7" r:id="rId4"/>
    <p:sldId id="285" r:id="rId5"/>
    <p:sldId id="284" r:id="rId6"/>
    <p:sldId id="286" r:id="rId7"/>
    <p:sldId id="281" r:id="rId8"/>
    <p:sldId id="279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1EAC63-DFD5-4FE2-8244-88910012E390}">
          <p14:sldIdLst>
            <p14:sldId id="256"/>
            <p14:sldId id="257"/>
            <p14:sldId id="267"/>
            <p14:sldId id="285"/>
            <p14:sldId id="284"/>
            <p14:sldId id="286"/>
            <p14:sldId id="281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9A9680-B237-4EE5-A1F1-E407ACFD04FA}" v="40" dt="2021-09-20T18:05:14.2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82" autoAdjust="0"/>
    <p:restoredTop sz="94660"/>
  </p:normalViewPr>
  <p:slideViewPr>
    <p:cSldViewPr>
      <p:cViewPr varScale="1">
        <p:scale>
          <a:sx n="78" d="100"/>
          <a:sy n="78" d="100"/>
        </p:scale>
        <p:origin x="248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2022/3/8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Feb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802.11-22/0411r2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021-14-0000-tgbd-mdr-report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P802.11bd Report </a:t>
            </a:r>
            <a:r>
              <a:rPr lang="en-US" dirty="0"/>
              <a:t>to EC on </a:t>
            </a:r>
            <a:r>
              <a:rPr lang="en-US" dirty="0" smtClean="0"/>
              <a:t>Conditional </a:t>
            </a:r>
            <a:r>
              <a:rPr lang="en-US" dirty="0"/>
              <a:t>Approval </a:t>
            </a:r>
            <a:br>
              <a:rPr lang="en-US" dirty="0"/>
            </a:br>
            <a:r>
              <a:rPr lang="en-US" dirty="0"/>
              <a:t>to go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2022-02-23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44724"/>
              </p:ext>
            </p:extLst>
          </p:nvPr>
        </p:nvGraphicFramePr>
        <p:xfrm>
          <a:off x="1419225" y="3195638"/>
          <a:ext cx="9321800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Document" r:id="rId4" imgW="8290738" imgH="1371924" progId="Word.Document.8">
                  <p:embed/>
                </p:oleObj>
              </mc:Choice>
              <mc:Fallback>
                <p:oleObj name="Document" r:id="rId4" imgW="8290738" imgH="1371924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19225" y="3195638"/>
                        <a:ext cx="9321800" cy="15335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</a:t>
            </a:r>
            <a:r>
              <a:rPr lang="en-GB" dirty="0" smtClean="0">
                <a:ea typeface="ＭＳ Ｐゴシック" pitchFamily="34" charset="-128"/>
              </a:rPr>
              <a:t>conditional </a:t>
            </a:r>
            <a:r>
              <a:rPr lang="en-GB" dirty="0">
                <a:ea typeface="ＭＳ Ｐゴシック" pitchFamily="34" charset="-128"/>
              </a:rPr>
              <a:t>approval to send IEEE </a:t>
            </a:r>
            <a:r>
              <a:rPr lang="en-GB" dirty="0" smtClean="0">
                <a:ea typeface="ＭＳ Ｐゴシック" pitchFamily="34" charset="-128"/>
              </a:rPr>
              <a:t>P802.11bd </a:t>
            </a:r>
            <a:r>
              <a:rPr lang="en-GB" dirty="0">
                <a:ea typeface="ＭＳ Ｐゴシック" pitchFamily="34" charset="-128"/>
              </a:rPr>
              <a:t>D4.0 to SA Ballot</a:t>
            </a:r>
            <a:r>
              <a:rPr lang="en-GB" dirty="0" smtClean="0">
                <a:ea typeface="ＭＳ Ｐゴシック" pitchFamily="34" charset="-128"/>
              </a:rPr>
              <a:t>.</a:t>
            </a:r>
            <a:endParaRPr lang="en-GB" dirty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Feb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smtClean="0"/>
              <a:t>IEEE P802.11bd drafts </a:t>
            </a:r>
            <a:r>
              <a:rPr lang="en-US" dirty="0"/>
              <a:t>went through </a:t>
            </a:r>
            <a:r>
              <a:rPr lang="en-US" dirty="0" smtClean="0"/>
              <a:t>3 </a:t>
            </a:r>
            <a:r>
              <a:rPr lang="en-US" dirty="0"/>
              <a:t>WG Letter Ballots </a:t>
            </a:r>
            <a:r>
              <a:rPr lang="en-US" dirty="0" smtClean="0"/>
              <a:t>with the first draft D1.0 achieving more than </a:t>
            </a:r>
            <a:r>
              <a:rPr lang="en-US" dirty="0"/>
              <a:t>75% </a:t>
            </a:r>
            <a:r>
              <a:rPr lang="en-US" dirty="0" smtClean="0"/>
              <a:t>supportive ratio needed </a:t>
            </a:r>
            <a:r>
              <a:rPr lang="en-US" dirty="0"/>
              <a:t>for an approved </a:t>
            </a:r>
            <a:r>
              <a:rPr lang="en-US" dirty="0" smtClean="0"/>
              <a:t>draft submitting for SA Ballot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 smtClean="0"/>
              <a:t>TGbd</a:t>
            </a:r>
            <a:r>
              <a:rPr lang="en-US" dirty="0" smtClean="0"/>
              <a:t> </a:t>
            </a:r>
            <a:r>
              <a:rPr lang="en-US" dirty="0"/>
              <a:t>has resolved over </a:t>
            </a:r>
            <a:r>
              <a:rPr lang="en-US" dirty="0" smtClean="0"/>
              <a:t>1200 </a:t>
            </a:r>
            <a:r>
              <a:rPr lang="en-US" dirty="0"/>
              <a:t>comments received </a:t>
            </a:r>
            <a:r>
              <a:rPr lang="en-US" dirty="0" smtClean="0"/>
              <a:t>during WG LBs for IEEE P802.11bd D1.0 </a:t>
            </a:r>
            <a:r>
              <a:rPr lang="en-US" dirty="0"/>
              <a:t>to </a:t>
            </a:r>
            <a:r>
              <a:rPr lang="en-US" dirty="0" smtClean="0"/>
              <a:t>D3.0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E6E68E77-2030-2644-ACA0-6A2A18D87D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Feb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>
                <a:ea typeface="ＭＳ Ｐゴシック" pitchFamily="34" charset="-128"/>
              </a:rPr>
              <a:t>802.11 WG Letter Ballot Results – P802.11bd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Feb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6" name="Table 6">
            <a:extLst>
              <a:ext uri="{FF2B5EF4-FFF2-40B4-BE49-F238E27FC236}">
                <a16:creationId xmlns=""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470109"/>
              </p:ext>
            </p:extLst>
          </p:nvPr>
        </p:nvGraphicFramePr>
        <p:xfrm>
          <a:off x="623392" y="2132856"/>
          <a:ext cx="10868115" cy="386063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830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9323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803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576064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478432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596595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18 Nov, 2020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D1.0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01 Aug, 2021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D2.0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 Dec, 2021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nd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D3.0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928584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010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 – </a:t>
            </a:r>
            <a:r>
              <a:rPr lang="en-GB" altLang="zh-CN" dirty="0" smtClean="0">
                <a:solidFill>
                  <a:schemeClr val="tx1"/>
                </a:solidFill>
                <a:ea typeface="ＭＳ Ｐゴシック" pitchFamily="34" charset="-128"/>
              </a:rPr>
              <a:t>IEEE P802.11bd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Feb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6" name="Table 7">
            <a:extLst>
              <a:ext uri="{FF2B5EF4-FFF2-40B4-BE49-F238E27FC236}">
                <a16:creationId xmlns=""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592894"/>
              </p:ext>
            </p:extLst>
          </p:nvPr>
        </p:nvGraphicFramePr>
        <p:xfrm>
          <a:off x="919493" y="2045883"/>
          <a:ext cx="10361083" cy="397540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832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053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6149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91096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0609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251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18 Nov, 2020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D1.0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846 (465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347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254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01 Aug, 2021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D2.0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283 (145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133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259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 Dec, 2021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nd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D3.0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107 (68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1236 (678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514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44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2346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>
                <a:ea typeface="ＭＳ Ｐゴシック" pitchFamily="34" charset="-128"/>
              </a:rPr>
              <a:t>Unsatisfied Technical comments by commenter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Feb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742127"/>
              </p:ext>
            </p:extLst>
          </p:nvPr>
        </p:nvGraphicFramePr>
        <p:xfrm>
          <a:off x="1165482" y="2780928"/>
          <a:ext cx="10110003" cy="2261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42286">
                  <a:extLst>
                    <a:ext uri="{9D8B030D-6E8A-4147-A177-3AD203B41FA5}">
                      <a16:colId xmlns="" xmlns:a16="http://schemas.microsoft.com/office/drawing/2014/main" val="310604816"/>
                    </a:ext>
                  </a:extLst>
                </a:gridCol>
                <a:gridCol w="1832857">
                  <a:extLst>
                    <a:ext uri="{9D8B030D-6E8A-4147-A177-3AD203B41FA5}">
                      <a16:colId xmlns="" xmlns:a16="http://schemas.microsoft.com/office/drawing/2014/main" val="2765377680"/>
                    </a:ext>
                  </a:extLst>
                </a:gridCol>
                <a:gridCol w="1590382">
                  <a:extLst>
                    <a:ext uri="{9D8B030D-6E8A-4147-A177-3AD203B41FA5}">
                      <a16:colId xmlns="" xmlns:a16="http://schemas.microsoft.com/office/drawing/2014/main" val="838966622"/>
                    </a:ext>
                  </a:extLst>
                </a:gridCol>
                <a:gridCol w="1506677">
                  <a:extLst>
                    <a:ext uri="{9D8B030D-6E8A-4147-A177-3AD203B41FA5}">
                      <a16:colId xmlns="" xmlns:a16="http://schemas.microsoft.com/office/drawing/2014/main" val="3731898696"/>
                    </a:ext>
                  </a:extLst>
                </a:gridCol>
                <a:gridCol w="2337801">
                  <a:extLst>
                    <a:ext uri="{9D8B030D-6E8A-4147-A177-3AD203B41FA5}">
                      <a16:colId xmlns="" xmlns:a16="http://schemas.microsoft.com/office/drawing/2014/main" val="1299444794"/>
                    </a:ext>
                  </a:extLst>
                </a:gridCol>
              </a:tblGrid>
              <a:tr h="5852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COMMENTS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LB251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LB254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LB259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07050037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DISAPPROVE</a:t>
                      </a:r>
                      <a:r>
                        <a:rPr lang="en-US" sz="1600" baseline="0" dirty="0" smtClean="0"/>
                        <a:t> AND MBS 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466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668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14382544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DISAPPROVE AND MBS 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214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270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89837845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APPROVE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298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53260405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Comment</a:t>
                      </a:r>
                      <a:r>
                        <a:rPr lang="en-US" sz="1600" baseline="0" dirty="0" smtClean="0"/>
                        <a:t> Database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11-20/1887r12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11-20/1296r8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11-21/2018r7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26616532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846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283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1236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441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Editorial Coordination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B402289-072A-43FE-9C5B-9D92DCFBC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82199" cy="4113213"/>
          </a:xfrm>
        </p:spPr>
        <p:txBody>
          <a:bodyPr/>
          <a:lstStyle/>
          <a:p>
            <a:r>
              <a:rPr lang="en-US" dirty="0"/>
              <a:t>Mandatory Draft Review (MDR) and Mandatory Editorial Coordination (MEC) completed in the final report doc.: IEEE </a:t>
            </a:r>
            <a:r>
              <a:rPr lang="en-US" dirty="0" smtClean="0"/>
              <a:t>802.11-22/0021r14: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2"/>
              </a:rPr>
              <a:t>https://mentor.ieee.org/802.11/dcn/22/11-22-0021-14-0000-tgbd-mdr-report.docx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2E3D1BC-18A1-4CE6-B187-45291EF1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8473847-09D7-4389-BE81-AC7B338A85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A822B9B-58A7-4F65-A02F-7A558E196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Feb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5187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</a:t>
            </a:r>
            <a:r>
              <a:rPr lang="en-US" dirty="0" err="1" smtClean="0"/>
              <a:t>TGbd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005803"/>
              </p:ext>
            </p:extLst>
          </p:nvPr>
        </p:nvGraphicFramePr>
        <p:xfrm>
          <a:off x="1271464" y="2060848"/>
          <a:ext cx="9505056" cy="2966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680520">
                  <a:extLst>
                    <a:ext uri="{9D8B030D-6E8A-4147-A177-3AD203B41FA5}">
                      <a16:colId xmlns="" xmlns:a16="http://schemas.microsoft.com/office/drawing/2014/main" val="503046018"/>
                    </a:ext>
                  </a:extLst>
                </a:gridCol>
                <a:gridCol w="2448272">
                  <a:extLst>
                    <a:ext uri="{9D8B030D-6E8A-4147-A177-3AD203B41FA5}">
                      <a16:colId xmlns="" xmlns:a16="http://schemas.microsoft.com/office/drawing/2014/main" val="571804262"/>
                    </a:ext>
                  </a:extLst>
                </a:gridCol>
                <a:gridCol w="2376264">
                  <a:extLst>
                    <a:ext uri="{9D8B030D-6E8A-4147-A177-3AD203B41FA5}">
                      <a16:colId xmlns=""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D4.0 </a:t>
                      </a:r>
                      <a:r>
                        <a:rPr lang="en-US" baseline="0" dirty="0" smtClean="0"/>
                        <a:t>WG Recirculation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 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 30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EC</a:t>
                      </a:r>
                      <a:r>
                        <a:rPr lang="en-US" baseline="0" dirty="0" smtClean="0"/>
                        <a:t> (Conditional) Approval for </a:t>
                      </a:r>
                      <a:r>
                        <a:rPr lang="en-US" baseline="0" dirty="0" smtClean="0"/>
                        <a:t>SA </a:t>
                      </a:r>
                      <a:r>
                        <a:rPr lang="en-US" baseline="0" dirty="0" smtClean="0"/>
                        <a:t>Ballot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D4.0 Unchanged</a:t>
                      </a:r>
                      <a:r>
                        <a:rPr lang="en-US" baseline="0" dirty="0" smtClean="0"/>
                        <a:t> Recirculation (if needed)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 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 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 17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 16 </a:t>
                      </a:r>
                      <a:r>
                        <a:rPr lang="en-US" dirty="0"/>
                        <a:t>(30 days)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 </a:t>
                      </a:r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Oct. </a:t>
                      </a:r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Oct. </a:t>
                      </a:r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 to SASB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27965</TotalTime>
  <Words>541</Words>
  <Application>Microsoft Office PowerPoint</Application>
  <PresentationFormat>宽屏</PresentationFormat>
  <Paragraphs>161</Paragraphs>
  <Slides>8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ＭＳ Ｐゴシック</vt:lpstr>
      <vt:lpstr>Arial</vt:lpstr>
      <vt:lpstr>Times New Roman</vt:lpstr>
      <vt:lpstr>Office Theme</vt:lpstr>
      <vt:lpstr>Document</vt:lpstr>
      <vt:lpstr>P802.11bd Report to EC on Conditional Approval  to go to SA Ballot</vt:lpstr>
      <vt:lpstr>Introduction</vt:lpstr>
      <vt:lpstr>Status Summary</vt:lpstr>
      <vt:lpstr>802.11 WG Letter Ballot Results – P802.11bd</vt:lpstr>
      <vt:lpstr>802.11 WG Letter Ballot Comments – IEEE P802.11bd</vt:lpstr>
      <vt:lpstr>Unsatisfied Technical comments by commenter</vt:lpstr>
      <vt:lpstr>IEEE-SA Mandatory Editorial Coordination</vt:lpstr>
      <vt:lpstr>Current TGbd Timeline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P802.11az Report to EC on Approval to go to SA Ballot</dc:title>
  <dc:creator>Jonathan Segev</dc:creator>
  <cp:keywords/>
  <cp:lastModifiedBy>孙波10013985</cp:lastModifiedBy>
  <cp:revision>228</cp:revision>
  <cp:lastPrinted>1601-01-01T00:00:00Z</cp:lastPrinted>
  <dcterms:created xsi:type="dcterms:W3CDTF">2019-11-09T15:46:46Z</dcterms:created>
  <dcterms:modified xsi:type="dcterms:W3CDTF">2022-03-08T15:12:39Z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