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850" r:id="rId2"/>
    <p:sldId id="851" r:id="rId3"/>
    <p:sldId id="879" r:id="rId4"/>
    <p:sldId id="882" r:id="rId5"/>
    <p:sldId id="880" r:id="rId6"/>
    <p:sldId id="881" r:id="rId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79"/>
            <p14:sldId id="882"/>
            <p14:sldId id="880"/>
            <p14:sldId id="881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E53BA9-109F-4491-A46B-A725E869D83A}" v="7" dt="2022-04-12T13:36:45.5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8024" autoAdjust="0"/>
  </p:normalViewPr>
  <p:slideViewPr>
    <p:cSldViewPr>
      <p:cViewPr varScale="1">
        <p:scale>
          <a:sx n="95" d="100"/>
          <a:sy n="95" d="100"/>
        </p:scale>
        <p:origin x="221" y="67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BEE53BA9-109F-4491-A46B-A725E869D83A}"/>
    <pc:docChg chg="undo custSel addSld delSld modSld modMainMaster modSection">
      <pc:chgData name="Mike Montemurro" userId="40c20c913ca7511e" providerId="LiveId" clId="{BEE53BA9-109F-4491-A46B-A725E869D83A}" dt="2022-04-12T14:01:21.052" v="2130" actId="20577"/>
      <pc:docMkLst>
        <pc:docMk/>
      </pc:docMkLst>
      <pc:sldChg chg="modSp mod">
        <pc:chgData name="Mike Montemurro" userId="40c20c913ca7511e" providerId="LiveId" clId="{BEE53BA9-109F-4491-A46B-A725E869D83A}" dt="2022-04-07T14:35:19.695" v="16" actId="20577"/>
        <pc:sldMkLst>
          <pc:docMk/>
          <pc:sldMk cId="2822743645" sldId="850"/>
        </pc:sldMkLst>
        <pc:spChg chg="mod">
          <ac:chgData name="Mike Montemurro" userId="40c20c913ca7511e" providerId="LiveId" clId="{BEE53BA9-109F-4491-A46B-A725E869D83A}" dt="2022-04-07T14:35:19.695" v="16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modSp mod">
        <pc:chgData name="Mike Montemurro" userId="40c20c913ca7511e" providerId="LiveId" clId="{BEE53BA9-109F-4491-A46B-A725E869D83A}" dt="2022-04-12T13:59:36.408" v="2121" actId="14100"/>
        <pc:sldMkLst>
          <pc:docMk/>
          <pc:sldMk cId="1272141476" sldId="879"/>
        </pc:sldMkLst>
        <pc:graphicFrameChg chg="mod modGraphic">
          <ac:chgData name="Mike Montemurro" userId="40c20c913ca7511e" providerId="LiveId" clId="{BEE53BA9-109F-4491-A46B-A725E869D83A}" dt="2022-04-12T13:59:36.408" v="2121" actId="14100"/>
          <ac:graphicFrameMkLst>
            <pc:docMk/>
            <pc:sldMk cId="1272141476" sldId="879"/>
            <ac:graphicFrameMk id="4" creationId="{0157EBE2-A2F0-49D3-9905-B51CF102FC51}"/>
          </ac:graphicFrameMkLst>
        </pc:graphicFrameChg>
      </pc:sldChg>
      <pc:sldChg chg="add del">
        <pc:chgData name="Mike Montemurro" userId="40c20c913ca7511e" providerId="LiveId" clId="{BEE53BA9-109F-4491-A46B-A725E869D83A}" dt="2022-04-07T14:34:34.108" v="1" actId="47"/>
        <pc:sldMkLst>
          <pc:docMk/>
          <pc:sldMk cId="1799757808" sldId="880"/>
        </pc:sldMkLst>
      </pc:sldChg>
      <pc:sldChg chg="addSp modSp new mod modClrScheme chgLayout">
        <pc:chgData name="Mike Montemurro" userId="40c20c913ca7511e" providerId="LiveId" clId="{BEE53BA9-109F-4491-A46B-A725E869D83A}" dt="2022-04-12T14:01:21.052" v="2130" actId="20577"/>
        <pc:sldMkLst>
          <pc:docMk/>
          <pc:sldMk cId="1863338807" sldId="882"/>
        </pc:sldMkLst>
        <pc:spChg chg="mod ord">
          <ac:chgData name="Mike Montemurro" userId="40c20c913ca7511e" providerId="LiveId" clId="{BEE53BA9-109F-4491-A46B-A725E869D83A}" dt="2022-04-07T14:35:37.383" v="18" actId="700"/>
          <ac:spMkLst>
            <pc:docMk/>
            <pc:sldMk cId="1863338807" sldId="882"/>
            <ac:spMk id="2" creationId="{5ED41D87-365F-494D-95AE-494A03E27485}"/>
          </ac:spMkLst>
        </pc:spChg>
        <pc:spChg chg="mod ord">
          <ac:chgData name="Mike Montemurro" userId="40c20c913ca7511e" providerId="LiveId" clId="{BEE53BA9-109F-4491-A46B-A725E869D83A}" dt="2022-04-07T14:35:37.383" v="18" actId="700"/>
          <ac:spMkLst>
            <pc:docMk/>
            <pc:sldMk cId="1863338807" sldId="882"/>
            <ac:spMk id="3" creationId="{49AF054F-C4F0-408B-A1E1-7E208A283366}"/>
          </ac:spMkLst>
        </pc:spChg>
        <pc:spChg chg="add mod ord">
          <ac:chgData name="Mike Montemurro" userId="40c20c913ca7511e" providerId="LiveId" clId="{BEE53BA9-109F-4491-A46B-A725E869D83A}" dt="2022-04-07T14:38:01.643" v="438" actId="20577"/>
          <ac:spMkLst>
            <pc:docMk/>
            <pc:sldMk cId="1863338807" sldId="882"/>
            <ac:spMk id="4" creationId="{636A50D9-15CD-4C13-B95F-ECC801B69DDF}"/>
          </ac:spMkLst>
        </pc:spChg>
        <pc:spChg chg="add mod ord">
          <ac:chgData name="Mike Montemurro" userId="40c20c913ca7511e" providerId="LiveId" clId="{BEE53BA9-109F-4491-A46B-A725E869D83A}" dt="2022-04-12T14:01:21.052" v="2130" actId="20577"/>
          <ac:spMkLst>
            <pc:docMk/>
            <pc:sldMk cId="1863338807" sldId="882"/>
            <ac:spMk id="5" creationId="{77DABBA8-1DE4-4E1A-AD00-D7617D19405A}"/>
          </ac:spMkLst>
        </pc:spChg>
      </pc:sldChg>
      <pc:sldMasterChg chg="modSp mod">
        <pc:chgData name="Mike Montemurro" userId="40c20c913ca7511e" providerId="LiveId" clId="{BEE53BA9-109F-4491-A46B-A725E869D83A}" dt="2022-04-07T14:34:56.648" v="10" actId="20577"/>
        <pc:sldMasterMkLst>
          <pc:docMk/>
          <pc:sldMasterMk cId="0" sldId="2147483648"/>
        </pc:sldMasterMkLst>
        <pc:spChg chg="mod">
          <ac:chgData name="Mike Montemurro" userId="40c20c913ca7511e" providerId="LiveId" clId="{BEE53BA9-109F-4491-A46B-A725E869D83A}" dt="2022-04-07T14:34:56.648" v="10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Mike Montemurro" userId="40c20c913ca7511e" providerId="LiveId" clId="{BEE53BA9-109F-4491-A46B-A725E869D83A}" dt="2022-04-07T14:34:51.489" v="5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802.11-22/</a:t>
            </a:r>
            <a:r>
              <a:rPr lang="en-US" altLang="zh-CN" sz="1800" b="1" dirty="0"/>
              <a:t>0401</a:t>
            </a:r>
            <a:r>
              <a:rPr lang="en-US" altLang="en-US" sz="1800" b="1" dirty="0"/>
              <a:t>r4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0451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April 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/>
              <a:t>Sensing Security 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2022-04-12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Introduction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It’s important to understand and agree on security requirements for a solution when defining a communications protocol.</a:t>
            </a:r>
            <a:endParaRPr lang="en-CA" altLang="en-US" dirty="0"/>
          </a:p>
          <a:p>
            <a:r>
              <a:rPr lang="en-CA" altLang="en-US" dirty="0"/>
              <a:t>Areas to consider/questions to answer:</a:t>
            </a:r>
          </a:p>
          <a:p>
            <a:pPr lvl="1"/>
            <a:r>
              <a:rPr lang="en-CA" altLang="en-US" dirty="0"/>
              <a:t>Do the parties involved in sensing need to know the identity of the peer they are talking to?</a:t>
            </a:r>
          </a:p>
          <a:p>
            <a:pPr lvl="1"/>
            <a:r>
              <a:rPr lang="en-CA" altLang="en-US" dirty="0"/>
              <a:t>Do we need to protect the communications? Is integrity protection enough? What communications need to be protected?</a:t>
            </a:r>
          </a:p>
          <a:p>
            <a:r>
              <a:rPr lang="en-CA" altLang="en-US" dirty="0"/>
              <a:t>The next slide provides a table that describes security requirements for discussion.</a:t>
            </a:r>
          </a:p>
          <a:p>
            <a:pPr lvl="1"/>
            <a:endParaRPr lang="en-US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02603"/>
            <a:ext cx="10363200" cy="1066800"/>
          </a:xfrm>
        </p:spPr>
        <p:txBody>
          <a:bodyPr/>
          <a:lstStyle/>
          <a:p>
            <a:r>
              <a:rPr lang="en-US" altLang="en-US" dirty="0"/>
              <a:t>Security Requirements Table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157EBE2-A2F0-49D3-9905-B51CF102FC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4210539"/>
              </p:ext>
            </p:extLst>
          </p:nvPr>
        </p:nvGraphicFramePr>
        <p:xfrm>
          <a:off x="914400" y="1371599"/>
          <a:ext cx="10642598" cy="5819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27540215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369094438"/>
                    </a:ext>
                  </a:extLst>
                </a:gridCol>
                <a:gridCol w="1804706">
                  <a:extLst>
                    <a:ext uri="{9D8B030D-6E8A-4147-A177-3AD203B41FA5}">
                      <a16:colId xmlns:a16="http://schemas.microsoft.com/office/drawing/2014/main" val="3689134970"/>
                    </a:ext>
                  </a:extLst>
                </a:gridCol>
                <a:gridCol w="1777564">
                  <a:extLst>
                    <a:ext uri="{9D8B030D-6E8A-4147-A177-3AD203B41FA5}">
                      <a16:colId xmlns:a16="http://schemas.microsoft.com/office/drawing/2014/main" val="629864841"/>
                    </a:ext>
                  </a:extLst>
                </a:gridCol>
                <a:gridCol w="1777564">
                  <a:extLst>
                    <a:ext uri="{9D8B030D-6E8A-4147-A177-3AD203B41FA5}">
                      <a16:colId xmlns:a16="http://schemas.microsoft.com/office/drawing/2014/main" val="192088431"/>
                    </a:ext>
                  </a:extLst>
                </a:gridCol>
                <a:gridCol w="1777564">
                  <a:extLst>
                    <a:ext uri="{9D8B030D-6E8A-4147-A177-3AD203B41FA5}">
                      <a16:colId xmlns:a16="http://schemas.microsoft.com/office/drawing/2014/main" val="1864681450"/>
                    </a:ext>
                  </a:extLst>
                </a:gridCol>
              </a:tblGrid>
              <a:tr h="607844">
                <a:tc>
                  <a:txBody>
                    <a:bodyPr/>
                    <a:lstStyle/>
                    <a:p>
                      <a:r>
                        <a:rPr lang="en-US" sz="1400" dirty="0"/>
                        <a:t>Security Requirement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Discovery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Sensing with unassociated STAs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Sensing with associated STAs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Sensing Proxy</a:t>
                      </a:r>
                      <a:endParaRPr lang="en-CA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STA Expected Behaviour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990279"/>
                  </a:ext>
                </a:extLst>
              </a:tr>
              <a:tr h="1003393">
                <a:tc>
                  <a:txBody>
                    <a:bodyPr/>
                    <a:lstStyle/>
                    <a:p>
                      <a:r>
                        <a:rPr lang="en-US" sz="1200" dirty="0"/>
                        <a:t>Authentication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None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Mutual/ Mandatory</a:t>
                      </a:r>
                    </a:p>
                    <a:p>
                      <a:r>
                        <a:rPr lang="en-US" sz="1200" dirty="0"/>
                        <a:t>*some low capability devices may be excluded</a:t>
                      </a:r>
                    </a:p>
                    <a:p>
                      <a:r>
                        <a:rPr lang="en-US" sz="1200" dirty="0"/>
                        <a:t>- Baseline authentication (</a:t>
                      </a:r>
                      <a:r>
                        <a:rPr lang="en-US" sz="1200" dirty="0" err="1"/>
                        <a:t>e.g</a:t>
                      </a:r>
                      <a:r>
                        <a:rPr lang="en-US" sz="1200" dirty="0"/>
                        <a:t> PASN) should be OK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Mutual/ Mandatory</a:t>
                      </a:r>
                    </a:p>
                    <a:p>
                      <a:r>
                        <a:rPr lang="en-US" sz="1200" dirty="0"/>
                        <a:t>- Baseline authentication (</a:t>
                      </a:r>
                      <a:r>
                        <a:rPr lang="en-US" sz="1200" dirty="0" err="1"/>
                        <a:t>e.g</a:t>
                      </a:r>
                      <a:r>
                        <a:rPr lang="en-US" sz="1200" dirty="0"/>
                        <a:t> RSN) should be OK.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Mutual / Mandatory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(need to establish trust between SBP, sensing initiator and sensing responder through proxy)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629313"/>
                  </a:ext>
                </a:extLst>
              </a:tr>
              <a:tr h="1003393">
                <a:tc>
                  <a:txBody>
                    <a:bodyPr/>
                    <a:lstStyle/>
                    <a:p>
                      <a:r>
                        <a:rPr lang="en-US" sz="1200" dirty="0"/>
                        <a:t>Data confidentiality/ integrity/ replay detection </a:t>
                      </a:r>
                    </a:p>
                    <a:p>
                      <a:r>
                        <a:rPr lang="en-US" sz="1200" dirty="0"/>
                        <a:t>(MAC)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None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Mandatory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200" dirty="0"/>
                        <a:t>RSN with PMF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200" dirty="0"/>
                        <a:t>Need to address new replay counter for PASN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Mandatory</a:t>
                      </a:r>
                    </a:p>
                    <a:p>
                      <a:r>
                        <a:rPr lang="en-US" sz="1200" dirty="0"/>
                        <a:t>- RSN with PMF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Mandatory</a:t>
                      </a:r>
                      <a:endParaRPr lang="en-CA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2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65436"/>
                  </a:ext>
                </a:extLst>
              </a:tr>
              <a:tr h="13682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Data confidentiality/ integrity/ replay detection  </a:t>
                      </a:r>
                    </a:p>
                    <a:p>
                      <a:r>
                        <a:rPr lang="en-US" sz="1200" dirty="0"/>
                        <a:t>(PHY) (Need to understand the attack surface)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None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Optional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200" dirty="0"/>
                        <a:t>Need to understand the threat model.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200" dirty="0"/>
                        <a:t>Not to put effort on PHY security until we understand the problem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Optional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200" dirty="0"/>
                        <a:t>Need to understand the threat model.</a:t>
                      </a:r>
                      <a:endParaRPr lang="en-CA" sz="1200" dirty="0"/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200" dirty="0"/>
                        <a:t>Not to put effort on PHY security until we understand the problem.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Is it applicable in this case?</a:t>
                      </a:r>
                      <a:endParaRPr lang="en-CA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2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61892"/>
                  </a:ext>
                </a:extLst>
              </a:tr>
              <a:tr h="1003393">
                <a:tc>
                  <a:txBody>
                    <a:bodyPr/>
                    <a:lstStyle/>
                    <a:p>
                      <a:r>
                        <a:rPr lang="en-US" sz="1200" dirty="0"/>
                        <a:t>Privacy (prevent tracking of sensing STAs)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Minimize what the STA has to expose with respect to sensing in the probe request.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200" dirty="0"/>
                        <a:t>Leverage features of 11bi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200" dirty="0"/>
                        <a:t>Understand any unique use cases for sensing privacy 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200" dirty="0"/>
                        <a:t>Leverage features of 11bi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sz="1200" dirty="0"/>
                        <a:t>Understand any unique use cases for sensing privacy </a:t>
                      </a:r>
                      <a:endParaRPr lang="en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en-CA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2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108627"/>
                  </a:ext>
                </a:extLst>
              </a:tr>
              <a:tr h="820958">
                <a:tc>
                  <a:txBody>
                    <a:bodyPr/>
                    <a:lstStyle/>
                    <a:p>
                      <a:r>
                        <a:rPr lang="en-CA" sz="1200" dirty="0">
                          <a:solidFill>
                            <a:schemeClr val="tx1"/>
                          </a:solidFill>
                        </a:rPr>
                        <a:t>Availability</a:t>
                      </a:r>
                      <a:r>
                        <a:rPr lang="en-CA" sz="1200" baseline="0" dirty="0">
                          <a:solidFill>
                            <a:schemeClr val="tx1"/>
                          </a:solidFill>
                        </a:rPr>
                        <a:t> (Prevent sensing devices from being captured or disabled, and prevent denial of service attacks)</a:t>
                      </a:r>
                      <a:endParaRPr lang="en-CA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None </a:t>
                      </a:r>
                      <a:endParaRPr lang="en-CA" altLang="zh-CN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CA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Mandatory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- Understand use cases </a:t>
                      </a:r>
                      <a:endParaRPr lang="en-CA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Mandatory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- Understand use cases </a:t>
                      </a:r>
                      <a:endParaRPr lang="en-CA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CA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Mandatory</a:t>
                      </a:r>
                    </a:p>
                    <a:p>
                      <a:endParaRPr lang="en-CA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2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36A50D9-15CD-4C13-B95F-ECC801B69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Sensing Proxy Discussion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7DABBA8-1DE4-4E1A-AD00-D7617D1940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075" y="1524000"/>
            <a:ext cx="10363200" cy="4114800"/>
          </a:xfrm>
        </p:spPr>
        <p:txBody>
          <a:bodyPr/>
          <a:lstStyle/>
          <a:p>
            <a:r>
              <a:rPr lang="en-CA" sz="1800" dirty="0"/>
              <a:t>Proxy Initiator has a Security Association with the AP</a:t>
            </a:r>
          </a:p>
          <a:p>
            <a:pPr lvl="1"/>
            <a:r>
              <a:rPr lang="en-CA" sz="1600" dirty="0"/>
              <a:t>Initiator can decide whether it needs to trust the responder. Responder is trustworthy to Proxy Initiator.</a:t>
            </a:r>
          </a:p>
          <a:p>
            <a:r>
              <a:rPr lang="en-CA" sz="1800" dirty="0"/>
              <a:t>Responder has a Security Association with the AP</a:t>
            </a:r>
          </a:p>
          <a:p>
            <a:r>
              <a:rPr lang="en-CA" sz="1800" dirty="0"/>
              <a:t>AP can act as trusted third party</a:t>
            </a:r>
          </a:p>
          <a:p>
            <a:r>
              <a:rPr lang="en-CA" sz="1800" dirty="0"/>
              <a:t>Responders should authorize proxy sensing capability</a:t>
            </a:r>
          </a:p>
          <a:p>
            <a:pPr lvl="1"/>
            <a:r>
              <a:rPr lang="en-CA" sz="1600" dirty="0"/>
              <a:t>Implies that the responder should inform the trusted AP that would allow sensing by proxy</a:t>
            </a:r>
          </a:p>
          <a:p>
            <a:pPr lvl="1"/>
            <a:r>
              <a:rPr lang="en-CA" sz="1600" dirty="0"/>
              <a:t>Initiator should be able to discover Responder STAs through the AP</a:t>
            </a:r>
          </a:p>
          <a:p>
            <a:r>
              <a:rPr lang="en-CA" sz="1800" dirty="0"/>
              <a:t>Need SBP Initiator to establish an SA with Responder (optional)</a:t>
            </a:r>
          </a:p>
          <a:p>
            <a:pPr lvl="1"/>
            <a:r>
              <a:rPr lang="en-CA" sz="1400" dirty="0"/>
              <a:t>Related to the setup ID? </a:t>
            </a:r>
            <a:r>
              <a:rPr lang="en-CA" sz="1400"/>
              <a:t>Could establish </a:t>
            </a:r>
            <a:r>
              <a:rPr lang="en-CA" sz="1400" dirty="0"/>
              <a:t>keying material and setup ID is a hash of the key</a:t>
            </a:r>
          </a:p>
          <a:p>
            <a:pPr lvl="1"/>
            <a:r>
              <a:rPr lang="en-CA" sz="1400" dirty="0"/>
              <a:t>Pairwise key (initiator/responder) </a:t>
            </a:r>
          </a:p>
          <a:p>
            <a:pPr lvl="1"/>
            <a:r>
              <a:rPr lang="en-CA" sz="1400" dirty="0"/>
              <a:t>Could use public key</a:t>
            </a:r>
          </a:p>
          <a:p>
            <a:r>
              <a:rPr lang="en-CA" sz="1800" dirty="0"/>
              <a:t>AP may authorize a SBP Initiator for proxy sensing</a:t>
            </a:r>
          </a:p>
          <a:p>
            <a:r>
              <a:rPr lang="en-CA" sz="1800" dirty="0"/>
              <a:t>Does the connection between the Initiator and the Responder (for reporting) need to be protected (i.e. the AP cannot see the report)?</a:t>
            </a:r>
          </a:p>
          <a:p>
            <a:r>
              <a:rPr lang="en-CA" sz="1800" dirty="0"/>
              <a:t>Need to understand the proxy sensing message flow in detail</a:t>
            </a:r>
            <a:endParaRPr lang="en-CA" sz="2000" dirty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ED41D87-365F-494D-95AE-494A03E274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9AF054F-C4F0-408B-A1E1-7E208A2833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3338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Next Steps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Should we establish consensus on these requirements?</a:t>
            </a:r>
          </a:p>
          <a:p>
            <a:r>
              <a:rPr lang="en-US" altLang="en-US" dirty="0"/>
              <a:t>Should we include a table like this in the </a:t>
            </a:r>
            <a:r>
              <a:rPr lang="en-US" altLang="en-US"/>
              <a:t>Spec Framework?</a:t>
            </a:r>
            <a:endParaRPr lang="en-US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9757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52096FE-1E68-4714-8A42-5993D9579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Discussion topics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874A4C1-C094-4FD1-BE81-5D56C0730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Use cases – what can be solved, what cannot be solved.</a:t>
            </a:r>
          </a:p>
          <a:p>
            <a:r>
              <a:rPr lang="en-CA" dirty="0"/>
              <a:t>Security can be different from privacy.</a:t>
            </a:r>
          </a:p>
          <a:p>
            <a:r>
              <a:rPr lang="en-CA" dirty="0"/>
              <a:t>Are there unique privacy and security issues associated with sensing?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76C2497-B706-4CF7-8264-167D4BFA8D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0FDD05B-FCE3-470F-AEFE-B8A8B61FC8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07560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106599</TotalTime>
  <Words>625</Words>
  <Application>Microsoft Office PowerPoint</Application>
  <PresentationFormat>Widescreen</PresentationFormat>
  <Paragraphs>100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802-11-Submission</vt:lpstr>
      <vt:lpstr>Document</vt:lpstr>
      <vt:lpstr>PowerPoint Presentation</vt:lpstr>
      <vt:lpstr>Introduction</vt:lpstr>
      <vt:lpstr>Security Requirements Table</vt:lpstr>
      <vt:lpstr>Sensing Proxy Discussion</vt:lpstr>
      <vt:lpstr>Next Steps</vt:lpstr>
      <vt:lpstr>Discussion topics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11-22/401r1</dc:title>
  <dc:subject>Task Group AY November 2015 Meeting Agenda</dc:subject>
  <dc:creator>"mmontemurro@blackberry.com" &lt;mmontemurro@blackberry.com&gt;</dc:creator>
  <cp:keywords>March 2022</cp:keywords>
  <dc:description/>
  <cp:lastModifiedBy>Mike Montemurro</cp:lastModifiedBy>
  <cp:revision>4613</cp:revision>
  <cp:lastPrinted>2014-11-04T15:04:57Z</cp:lastPrinted>
  <dcterms:created xsi:type="dcterms:W3CDTF">2007-04-17T18:10:23Z</dcterms:created>
  <dcterms:modified xsi:type="dcterms:W3CDTF">2022-04-12T14:01:27Z</dcterms:modified>
  <cp:category>Presentation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(3)NJfGtG0vJllaWMOtnq/697wufTPo08s5/OewOKMvd2psV41WSU+WCpD1s3ZKXVCWVavu53If
xD9xxCqr6IEQ5emHOwXhMSDCPinygrPSc6AItGBhxoTOGGVjRl2Fi0UUEO1eiWKHikMaxTOI
wUWeS6VOd5QrJod53AGHNgvUdSMJJb8fvVfql7mEdWRa76hsZXnAs8H9Mz2aPyiYalslQTRB
XX9XLslpUNUoZkv236</vt:lpwstr>
  </property>
  <property fmtid="{D5CDD505-2E9C-101B-9397-08002B2CF9AE}" pid="27" name="_2015_ms_pID_7253431">
    <vt:lpwstr>SNK/P3Zls96h66hZ4TJLGY/C27/rKgcosaoA0YltUlaNaI3favaT7K
0cSBs9VUZAcx11Vq6q3+qTzrxmGdtUV8w90kq/myroC1BgoHrofKdZYuJg7ueEQQ5y2FHIol
Qc/Eo3SgdBS0e9CNehQFrnvBIBReNW0IosKIsYf+qj8ec9ijVhSccXnpV6xydnmHZ5dVt5Bl
Gn+MuVCAOVB9CxRPMezsQTDH87DzlTHh5Imi</vt:lpwstr>
  </property>
  <property fmtid="{D5CDD505-2E9C-101B-9397-08002B2CF9AE}" pid="28" name="_2015_ms_pID_7253432">
    <vt:lpwstr>rg==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