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73" r:id="rId20"/>
    <p:sldId id="354" r:id="rId21"/>
    <p:sldId id="351" r:id="rId22"/>
    <p:sldId id="346" r:id="rId23"/>
    <p:sldId id="369" r:id="rId24"/>
    <p:sldId id="370" r:id="rId25"/>
    <p:sldId id="347" r:id="rId26"/>
    <p:sldId id="344" r:id="rId27"/>
    <p:sldId id="333" r:id="rId28"/>
    <p:sldId id="371" r:id="rId29"/>
    <p:sldId id="322" r:id="rId30"/>
    <p:sldId id="320" r:id="rId31"/>
    <p:sldId id="327" r:id="rId32"/>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802.11-22/0395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802.11-22/0395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802.11-22/0395</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802.11-22/0395</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March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802.11-22/0395r00</a:t>
            </a:r>
          </a:p>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March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March 01,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2022-03-01</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221"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4EB4AFC2-2E9B-E241-946D-82F35E171B14}"/>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D89F3-A437-CB44-9A6E-D2A1BBBD4FCE}"/>
              </a:ext>
            </a:extLst>
          </p:cNvPr>
          <p:cNvSpPr>
            <a:spLocks noGrp="1"/>
          </p:cNvSpPr>
          <p:nvPr>
            <p:ph type="title"/>
          </p:nvPr>
        </p:nvSpPr>
        <p:spPr/>
        <p:txBody>
          <a:bodyPr/>
          <a:lstStyle/>
          <a:p>
            <a:r>
              <a:rPr lang="en-US" dirty="0"/>
              <a:t>Participation in MAY meeting</a:t>
            </a:r>
          </a:p>
        </p:txBody>
      </p:sp>
      <p:sp>
        <p:nvSpPr>
          <p:cNvPr id="3" name="Content Placeholder 2">
            <a:extLst>
              <a:ext uri="{FF2B5EF4-FFF2-40B4-BE49-F238E27FC236}">
                <a16:creationId xmlns:a16="http://schemas.microsoft.com/office/drawing/2014/main" id="{82BDD20D-CAD5-B64B-9F06-D3A889F83186}"/>
              </a:ext>
            </a:extLst>
          </p:cNvPr>
          <p:cNvSpPr>
            <a:spLocks noGrp="1"/>
          </p:cNvSpPr>
          <p:nvPr>
            <p:ph idx="1"/>
          </p:nvPr>
        </p:nvSpPr>
        <p:spPr/>
        <p:txBody>
          <a:bodyPr/>
          <a:lstStyle/>
          <a:p>
            <a:r>
              <a:rPr lang="en-US" dirty="0"/>
              <a:t>Straw poll next week, March 1</a:t>
            </a:r>
            <a:r>
              <a:rPr lang="en-US" baseline="30000" dirty="0"/>
              <a:t>st</a:t>
            </a:r>
            <a:r>
              <a:rPr lang="en-US" dirty="0"/>
              <a:t>, to check if you plan to</a:t>
            </a:r>
          </a:p>
          <a:p>
            <a:endParaRPr lang="en-US" dirty="0"/>
          </a:p>
          <a:p>
            <a:r>
              <a:rPr lang="en-US" dirty="0"/>
              <a:t>	attend the MAY meeting (Warsaw) </a:t>
            </a:r>
          </a:p>
          <a:p>
            <a:r>
              <a:rPr lang="en-US" dirty="0"/>
              <a:t>			a) in person</a:t>
            </a:r>
          </a:p>
          <a:p>
            <a:r>
              <a:rPr lang="en-US" dirty="0"/>
              <a:t>			b) remotely</a:t>
            </a:r>
          </a:p>
          <a:p>
            <a:r>
              <a:rPr lang="en-US" dirty="0"/>
              <a:t>			c) not decided yes</a:t>
            </a:r>
          </a:p>
          <a:p>
            <a:endParaRPr lang="en-US" dirty="0"/>
          </a:p>
          <a:p>
            <a:r>
              <a:rPr lang="en-US" dirty="0"/>
              <a:t>Please check your company travel policy, so that we can plan the time slots and agenda for MAY</a:t>
            </a:r>
          </a:p>
        </p:txBody>
      </p:sp>
      <p:sp>
        <p:nvSpPr>
          <p:cNvPr id="4" name="Slide Number Placeholder 3">
            <a:extLst>
              <a:ext uri="{FF2B5EF4-FFF2-40B4-BE49-F238E27FC236}">
                <a16:creationId xmlns:a16="http://schemas.microsoft.com/office/drawing/2014/main" id="{422F8587-902E-A742-B4C3-F5A44116EE5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761F9E4-4923-634C-86EB-8207E6CF6C3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E416859-6914-7146-A748-42A87D8754C8}"/>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104025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March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March 01,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Status Quo Comment Resolution process</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B9B89-F37E-A840-A3BD-C5568A74F2EB}"/>
              </a:ext>
            </a:extLst>
          </p:cNvPr>
          <p:cNvSpPr>
            <a:spLocks noGrp="1"/>
          </p:cNvSpPr>
          <p:nvPr>
            <p:ph type="title"/>
          </p:nvPr>
        </p:nvSpPr>
        <p:spPr/>
        <p:txBody>
          <a:bodyPr/>
          <a:lstStyle/>
          <a:p>
            <a:r>
              <a:rPr lang="en-US" dirty="0"/>
              <a:t>Status Quo comment resolution process</a:t>
            </a:r>
          </a:p>
        </p:txBody>
      </p:sp>
      <p:sp>
        <p:nvSpPr>
          <p:cNvPr id="3" name="Content Placeholder 2">
            <a:extLst>
              <a:ext uri="{FF2B5EF4-FFF2-40B4-BE49-F238E27FC236}">
                <a16:creationId xmlns:a16="http://schemas.microsoft.com/office/drawing/2014/main" id="{2817C346-4C04-784F-A48E-F1BB5BE3F91E}"/>
              </a:ext>
            </a:extLst>
          </p:cNvPr>
          <p:cNvSpPr>
            <a:spLocks noGrp="1"/>
          </p:cNvSpPr>
          <p:nvPr>
            <p:ph idx="1"/>
          </p:nvPr>
        </p:nvSpPr>
        <p:spPr>
          <a:xfrm>
            <a:off x="467544" y="4155926"/>
            <a:ext cx="4318247" cy="693704"/>
          </a:xfrm>
        </p:spPr>
        <p:txBody>
          <a:bodyPr/>
          <a:lstStyle/>
          <a:p>
            <a:r>
              <a:rPr lang="en-US" sz="1050" dirty="0"/>
              <a:t>Suggested order to address comments: </a:t>
            </a:r>
            <a:r>
              <a:rPr lang="en-US" sz="1050" dirty="0" err="1"/>
              <a:t>cls</a:t>
            </a:r>
            <a:r>
              <a:rPr lang="en-US" sz="1050" dirty="0"/>
              <a:t>. 11, 4, 9, other</a:t>
            </a:r>
          </a:p>
          <a:p>
            <a:r>
              <a:rPr lang="en-US" sz="1050" dirty="0"/>
              <a:t>Please prepare suggested resolutions</a:t>
            </a:r>
          </a:p>
          <a:p>
            <a:pPr marL="285750" indent="-285750">
              <a:buFont typeface="Arial" panose="020B0604020202020204" pitchFamily="34" charset="0"/>
              <a:buChar char="•"/>
            </a:pPr>
            <a:r>
              <a:rPr lang="en-US" sz="1050" dirty="0"/>
              <a:t>for _all_ assigned CIDS</a:t>
            </a:r>
          </a:p>
        </p:txBody>
      </p:sp>
      <p:sp>
        <p:nvSpPr>
          <p:cNvPr id="4" name="Slide Number Placeholder 3">
            <a:extLst>
              <a:ext uri="{FF2B5EF4-FFF2-40B4-BE49-F238E27FC236}">
                <a16:creationId xmlns:a16="http://schemas.microsoft.com/office/drawing/2014/main" id="{27DF15AE-2181-A74E-9AF8-6C7E99C2D72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937C2A5-BF6D-E04F-AB2E-FB4D83D742E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681965E-FF46-CA4D-8135-21B87ADCC7B7}"/>
              </a:ext>
            </a:extLst>
          </p:cNvPr>
          <p:cNvSpPr>
            <a:spLocks noGrp="1"/>
          </p:cNvSpPr>
          <p:nvPr>
            <p:ph type="dt" idx="15"/>
          </p:nvPr>
        </p:nvSpPr>
        <p:spPr/>
        <p:txBody>
          <a:bodyPr/>
          <a:lstStyle/>
          <a:p>
            <a:r>
              <a:rPr lang="en-GB"/>
              <a:t>March 2022</a:t>
            </a:r>
            <a:endParaRPr lang="en-GB" dirty="0"/>
          </a:p>
        </p:txBody>
      </p:sp>
      <p:sp>
        <p:nvSpPr>
          <p:cNvPr id="9" name="Content Placeholder 2">
            <a:extLst>
              <a:ext uri="{FF2B5EF4-FFF2-40B4-BE49-F238E27FC236}">
                <a16:creationId xmlns:a16="http://schemas.microsoft.com/office/drawing/2014/main" id="{76E04A34-CE22-364E-8DC9-B2EEE35EC2C6}"/>
              </a:ext>
            </a:extLst>
          </p:cNvPr>
          <p:cNvSpPr txBox="1">
            <a:spLocks/>
          </p:cNvSpPr>
          <p:nvPr/>
        </p:nvSpPr>
        <p:spPr bwMode="auto">
          <a:xfrm>
            <a:off x="5640397" y="3514742"/>
            <a:ext cx="2673787" cy="128236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r>
              <a:rPr lang="en-US" sz="1050" kern="0" dirty="0"/>
              <a:t>Note: the list of CIDs per volunteer contains all CIDs that are NOT MOTIONED / not finally approved.  The list might include CIDs, which were discussed but the comment resolution document as a whole is still marked as “to be revisited”.</a:t>
            </a:r>
          </a:p>
        </p:txBody>
      </p:sp>
      <p:graphicFrame>
        <p:nvGraphicFramePr>
          <p:cNvPr id="10" name="Table 9">
            <a:extLst>
              <a:ext uri="{FF2B5EF4-FFF2-40B4-BE49-F238E27FC236}">
                <a16:creationId xmlns:a16="http://schemas.microsoft.com/office/drawing/2014/main" id="{288960F9-BCD5-C149-A670-1BD4DE53DD4C}"/>
              </a:ext>
            </a:extLst>
          </p:cNvPr>
          <p:cNvGraphicFramePr>
            <a:graphicFrameLocks noGrp="1"/>
          </p:cNvGraphicFramePr>
          <p:nvPr>
            <p:extLst>
              <p:ext uri="{D42A27DB-BD31-4B8C-83A1-F6EECF244321}">
                <p14:modId xmlns:p14="http://schemas.microsoft.com/office/powerpoint/2010/main" val="3071918769"/>
              </p:ext>
            </p:extLst>
          </p:nvPr>
        </p:nvGraphicFramePr>
        <p:xfrm>
          <a:off x="539552" y="1214696"/>
          <a:ext cx="3049713" cy="2900105"/>
        </p:xfrm>
        <a:graphic>
          <a:graphicData uri="http://schemas.openxmlformats.org/drawingml/2006/table">
            <a:tbl>
              <a:tblPr>
                <a:tableStyleId>{5C22544A-7EE6-4342-B048-85BDC9FD1C3A}</a:tableStyleId>
              </a:tblPr>
              <a:tblGrid>
                <a:gridCol w="2505573">
                  <a:extLst>
                    <a:ext uri="{9D8B030D-6E8A-4147-A177-3AD203B41FA5}">
                      <a16:colId xmlns:a16="http://schemas.microsoft.com/office/drawing/2014/main" val="1972790112"/>
                    </a:ext>
                  </a:extLst>
                </a:gridCol>
                <a:gridCol w="544140">
                  <a:extLst>
                    <a:ext uri="{9D8B030D-6E8A-4147-A177-3AD203B41FA5}">
                      <a16:colId xmlns:a16="http://schemas.microsoft.com/office/drawing/2014/main" val="2255499204"/>
                    </a:ext>
                  </a:extLst>
                </a:gridCol>
              </a:tblGrid>
              <a:tr h="401553">
                <a:tc>
                  <a:txBody>
                    <a:bodyPr/>
                    <a:lstStyle/>
                    <a:p>
                      <a:pPr algn="ctr" fontAlgn="b"/>
                      <a:r>
                        <a:rPr lang="en-GB" sz="1100" u="none" strike="noStrike">
                          <a:effectLst/>
                        </a:rPr>
                        <a:t>Owning Ad-hoc</a:t>
                      </a:r>
                      <a:endParaRPr lang="en-GB" sz="1100" b="1" i="0" u="none" strike="noStrike">
                        <a:solidFill>
                          <a:srgbClr val="FFFFFF"/>
                        </a:solidFill>
                        <a:effectLst/>
                        <a:latin typeface="Calibri" panose="020F0502020204030204" pitchFamily="34" charset="0"/>
                      </a:endParaRPr>
                    </a:p>
                  </a:txBody>
                  <a:tcPr marL="9491" marR="9491" marT="9491" marB="0" anchor="b"/>
                </a:tc>
                <a:tc>
                  <a:txBody>
                    <a:bodyPr/>
                    <a:lstStyle/>
                    <a:p>
                      <a:pPr algn="ctr" fontAlgn="ctr"/>
                      <a:r>
                        <a:rPr lang="en-GB" sz="1000" u="none" strike="noStrike">
                          <a:effectLst/>
                        </a:rPr>
                        <a:t>Count of CID</a:t>
                      </a:r>
                      <a:endParaRPr lang="en-GB" sz="1000" b="1" i="0" u="none" strike="noStrike">
                        <a:solidFill>
                          <a:srgbClr val="FFFFFF"/>
                        </a:solidFill>
                        <a:effectLst/>
                        <a:latin typeface="Calibri" panose="020F0502020204030204" pitchFamily="34" charset="0"/>
                      </a:endParaRPr>
                    </a:p>
                  </a:txBody>
                  <a:tcPr marL="9491" marR="9491" marT="9491" marB="0" anchor="ctr"/>
                </a:tc>
                <a:extLst>
                  <a:ext uri="{0D108BD9-81ED-4DB2-BD59-A6C34878D82A}">
                    <a16:rowId xmlns:a16="http://schemas.microsoft.com/office/drawing/2014/main" val="1222478387"/>
                  </a:ext>
                </a:extLst>
              </a:tr>
              <a:tr h="178468">
                <a:tc>
                  <a:txBody>
                    <a:bodyPr/>
                    <a:lstStyle/>
                    <a:p>
                      <a:pPr algn="l" fontAlgn="b"/>
                      <a:r>
                        <a:rPr lang="en-GB" sz="1100" u="none" strike="noStrike">
                          <a:effectLst/>
                        </a:rPr>
                        <a:t>EDITOR</a:t>
                      </a:r>
                      <a:endParaRPr lang="en-GB" sz="1100" b="1" i="0" u="none" strike="noStrike">
                        <a:solidFill>
                          <a:srgbClr val="000000"/>
                        </a:solidFill>
                        <a:effectLst/>
                        <a:latin typeface="Calibri" panose="020F0502020204030204" pitchFamily="34" charset="0"/>
                      </a:endParaRPr>
                    </a:p>
                  </a:txBody>
                  <a:tcPr marL="9491" marR="9491" marT="9491" marB="0" anchor="b"/>
                </a:tc>
                <a:tc>
                  <a:txBody>
                    <a:bodyPr/>
                    <a:lstStyle/>
                    <a:p>
                      <a:pPr algn="ctr" fontAlgn="b"/>
                      <a:r>
                        <a:rPr lang="en-GB" sz="1100" u="none" strike="noStrike">
                          <a:effectLst/>
                        </a:rPr>
                        <a:t>200</a:t>
                      </a:r>
                      <a:endParaRPr lang="en-GB" sz="1100" b="1"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3380609318"/>
                  </a:ext>
                </a:extLst>
              </a:tr>
              <a:tr h="178468">
                <a:tc>
                  <a:txBody>
                    <a:bodyPr/>
                    <a:lstStyle/>
                    <a:p>
                      <a:pPr algn="l" fontAlgn="b"/>
                      <a:r>
                        <a:rPr lang="en-GB" sz="1100" u="none" strike="noStrike">
                          <a:effectLst/>
                        </a:rPr>
                        <a:t>2021-11-11 -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62</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112301263"/>
                  </a:ext>
                </a:extLst>
              </a:tr>
              <a:tr h="178468">
                <a:tc>
                  <a:txBody>
                    <a:bodyPr/>
                    <a:lstStyle/>
                    <a:p>
                      <a:pPr algn="l" fontAlgn="b"/>
                      <a:r>
                        <a:rPr lang="en-GB" sz="1100" u="none" strike="noStrike">
                          <a:effectLst/>
                        </a:rPr>
                        <a:t>2021-11-12 -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4</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506754972"/>
                  </a:ext>
                </a:extLst>
              </a:tr>
              <a:tr h="178468">
                <a:tc>
                  <a:txBody>
                    <a:bodyPr/>
                    <a:lstStyle/>
                    <a:p>
                      <a:pPr algn="l" fontAlgn="b"/>
                      <a:r>
                        <a:rPr lang="en-GB" sz="1100" u="none" strike="noStrike">
                          <a:effectLst/>
                        </a:rPr>
                        <a:t>2021-11-23 -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18</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1696137196"/>
                  </a:ext>
                </a:extLst>
              </a:tr>
              <a:tr h="178468">
                <a:tc>
                  <a:txBody>
                    <a:bodyPr/>
                    <a:lstStyle/>
                    <a:p>
                      <a:pPr algn="l" fontAlgn="b"/>
                      <a:r>
                        <a:rPr lang="en-GB" sz="1100" u="none" strike="noStrike">
                          <a:effectLst/>
                        </a:rPr>
                        <a:t>2022-01-04 -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15</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176047457"/>
                  </a:ext>
                </a:extLst>
              </a:tr>
              <a:tr h="178468">
                <a:tc>
                  <a:txBody>
                    <a:bodyPr/>
                    <a:lstStyle/>
                    <a:p>
                      <a:pPr algn="l" fontAlgn="b"/>
                      <a:r>
                        <a:rPr lang="en-GB" sz="1100" u="none" strike="noStrike">
                          <a:effectLst/>
                        </a:rPr>
                        <a:t>2022-01-19 -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67</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16471004"/>
                  </a:ext>
                </a:extLst>
              </a:tr>
              <a:tr h="178468">
                <a:tc>
                  <a:txBody>
                    <a:bodyPr/>
                    <a:lstStyle/>
                    <a:p>
                      <a:pPr algn="l" fontAlgn="b"/>
                      <a:r>
                        <a:rPr lang="en-GB" sz="1100" u="none" strike="noStrike">
                          <a:effectLst/>
                        </a:rPr>
                        <a:t>2022-01-20 -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16</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77415532"/>
                  </a:ext>
                </a:extLst>
              </a:tr>
              <a:tr h="178468">
                <a:tc>
                  <a:txBody>
                    <a:bodyPr/>
                    <a:lstStyle/>
                    <a:p>
                      <a:pPr algn="l" fontAlgn="b"/>
                      <a:r>
                        <a:rPr lang="en-GB" sz="1100" u="none" strike="noStrike">
                          <a:effectLst/>
                        </a:rPr>
                        <a:t>2022-01-20 - motion 144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1253322937"/>
                  </a:ext>
                </a:extLst>
              </a:tr>
              <a:tr h="178468">
                <a:tc>
                  <a:txBody>
                    <a:bodyPr/>
                    <a:lstStyle/>
                    <a:p>
                      <a:pPr algn="l" fontAlgn="b"/>
                      <a:r>
                        <a:rPr lang="en-GB" sz="1100" u="none" strike="noStrike">
                          <a:effectLst/>
                        </a:rPr>
                        <a:t>2022-02-01 -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14</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088941033"/>
                  </a:ext>
                </a:extLst>
              </a:tr>
              <a:tr h="178468">
                <a:tc>
                  <a:txBody>
                    <a:bodyPr/>
                    <a:lstStyle/>
                    <a:p>
                      <a:pPr algn="l" fontAlgn="b"/>
                      <a:r>
                        <a:rPr lang="en-GB" sz="1100" u="none" strike="noStrike">
                          <a:effectLst/>
                        </a:rPr>
                        <a:t>2022-02-15 - Motion 147</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3</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3888022309"/>
                  </a:ext>
                </a:extLst>
              </a:tr>
              <a:tr h="178468">
                <a:tc>
                  <a:txBody>
                    <a:bodyPr/>
                    <a:lstStyle/>
                    <a:p>
                      <a:pPr algn="l" fontAlgn="b"/>
                      <a:r>
                        <a:rPr lang="en-GB" sz="1100" u="none" strike="noStrike">
                          <a:effectLst/>
                        </a:rPr>
                        <a:t>CHAIR</a:t>
                      </a:r>
                      <a:endParaRPr lang="en-GB" sz="1100" b="1" i="0" u="none" strike="noStrike">
                        <a:solidFill>
                          <a:srgbClr val="000000"/>
                        </a:solidFill>
                        <a:effectLst/>
                        <a:latin typeface="Calibri" panose="020F0502020204030204" pitchFamily="34" charset="0"/>
                      </a:endParaRPr>
                    </a:p>
                  </a:txBody>
                  <a:tcPr marL="9491" marR="9491" marT="9491" marB="0" anchor="b"/>
                </a:tc>
                <a:tc>
                  <a:txBody>
                    <a:bodyPr/>
                    <a:lstStyle/>
                    <a:p>
                      <a:pPr algn="ctr" fontAlgn="b"/>
                      <a:r>
                        <a:rPr lang="en-GB" sz="1100" u="none" strike="noStrike">
                          <a:effectLst/>
                        </a:rPr>
                        <a:t>94</a:t>
                      </a:r>
                      <a:endParaRPr lang="en-GB" sz="1100" b="1"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24409775"/>
                  </a:ext>
                </a:extLst>
              </a:tr>
              <a:tr h="178468">
                <a:tc>
                  <a:txBody>
                    <a:bodyPr/>
                    <a:lstStyle/>
                    <a:p>
                      <a:pPr algn="l" fontAlgn="b"/>
                      <a:r>
                        <a:rPr lang="en-GB" sz="1100" u="none" strike="noStrike">
                          <a:effectLst/>
                        </a:rPr>
                        <a:t>2022-03-01 - ready for motion</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17</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549273388"/>
                  </a:ext>
                </a:extLst>
              </a:tr>
              <a:tr h="178468">
                <a:tc>
                  <a:txBody>
                    <a:bodyPr/>
                    <a:lstStyle/>
                    <a:p>
                      <a:pPr algn="l" fontAlgn="b"/>
                      <a:r>
                        <a:rPr lang="en-GB" sz="1100" u="none" strike="noStrike">
                          <a:effectLst/>
                        </a:rPr>
                        <a:t>(Leer)</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77</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996631919"/>
                  </a:ext>
                </a:extLst>
              </a:tr>
              <a:tr h="178468">
                <a:tc>
                  <a:txBody>
                    <a:bodyPr/>
                    <a:lstStyle/>
                    <a:p>
                      <a:pPr algn="l" fontAlgn="b"/>
                      <a:r>
                        <a:rPr lang="en-GB" sz="1100" u="none" strike="noStrike">
                          <a:effectLst/>
                        </a:rPr>
                        <a:t>Gesamtergebnis</a:t>
                      </a:r>
                      <a:endParaRPr lang="en-GB" sz="1100" b="1" i="0" u="none" strike="noStrike">
                        <a:solidFill>
                          <a:srgbClr val="000000"/>
                        </a:solidFill>
                        <a:effectLst/>
                        <a:latin typeface="Calibri" panose="020F0502020204030204" pitchFamily="34" charset="0"/>
                      </a:endParaRPr>
                    </a:p>
                  </a:txBody>
                  <a:tcPr marL="9491" marR="9491" marT="9491" marB="0" anchor="b"/>
                </a:tc>
                <a:tc>
                  <a:txBody>
                    <a:bodyPr/>
                    <a:lstStyle/>
                    <a:p>
                      <a:pPr algn="ctr" fontAlgn="b"/>
                      <a:r>
                        <a:rPr lang="en-GB" sz="1100" u="none" strike="noStrike" dirty="0">
                          <a:effectLst/>
                        </a:rPr>
                        <a:t>294</a:t>
                      </a:r>
                      <a:endParaRPr lang="en-GB" sz="1100" b="1" i="0" u="none" strike="noStrike" dirty="0">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854500245"/>
                  </a:ext>
                </a:extLst>
              </a:tr>
            </a:tbl>
          </a:graphicData>
        </a:graphic>
      </p:graphicFrame>
      <p:graphicFrame>
        <p:nvGraphicFramePr>
          <p:cNvPr id="11" name="Table 10">
            <a:extLst>
              <a:ext uri="{FF2B5EF4-FFF2-40B4-BE49-F238E27FC236}">
                <a16:creationId xmlns:a16="http://schemas.microsoft.com/office/drawing/2014/main" id="{B589508A-D007-524F-B5A9-4DD262305981}"/>
              </a:ext>
            </a:extLst>
          </p:cNvPr>
          <p:cNvGraphicFramePr>
            <a:graphicFrameLocks noGrp="1"/>
          </p:cNvGraphicFramePr>
          <p:nvPr>
            <p:extLst>
              <p:ext uri="{D42A27DB-BD31-4B8C-83A1-F6EECF244321}">
                <p14:modId xmlns:p14="http://schemas.microsoft.com/office/powerpoint/2010/main" val="802248813"/>
              </p:ext>
            </p:extLst>
          </p:nvPr>
        </p:nvGraphicFramePr>
        <p:xfrm>
          <a:off x="5724128" y="1419622"/>
          <a:ext cx="2181820" cy="1806307"/>
        </p:xfrm>
        <a:graphic>
          <a:graphicData uri="http://schemas.openxmlformats.org/drawingml/2006/table">
            <a:tbl>
              <a:tblPr>
                <a:tableStyleId>{5C22544A-7EE6-4342-B048-85BDC9FD1C3A}</a:tableStyleId>
              </a:tblPr>
              <a:tblGrid>
                <a:gridCol w="1245716">
                  <a:extLst>
                    <a:ext uri="{9D8B030D-6E8A-4147-A177-3AD203B41FA5}">
                      <a16:colId xmlns:a16="http://schemas.microsoft.com/office/drawing/2014/main" val="3929474296"/>
                    </a:ext>
                  </a:extLst>
                </a:gridCol>
                <a:gridCol w="936104">
                  <a:extLst>
                    <a:ext uri="{9D8B030D-6E8A-4147-A177-3AD203B41FA5}">
                      <a16:colId xmlns:a16="http://schemas.microsoft.com/office/drawing/2014/main" val="4234088020"/>
                    </a:ext>
                  </a:extLst>
                </a:gridCol>
              </a:tblGrid>
              <a:tr h="406400">
                <a:tc>
                  <a:txBody>
                    <a:bodyPr/>
                    <a:lstStyle/>
                    <a:p>
                      <a:pPr algn="l" fontAlgn="b"/>
                      <a:r>
                        <a:rPr lang="en-GB" sz="1100" u="none" strike="noStrike">
                          <a:effectLst/>
                        </a:rPr>
                        <a:t>Owning Ad-hoc</a:t>
                      </a:r>
                      <a:endParaRPr lang="en-GB" sz="1100" b="1" i="0" u="none" strike="noStrike">
                        <a:solidFill>
                          <a:srgbClr val="FFFFFF"/>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CHAIR</a:t>
                      </a:r>
                      <a:endParaRPr lang="en-GB" sz="1100" b="1" i="0" u="none" strike="noStrike">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57371739"/>
                  </a:ext>
                </a:extLst>
              </a:tr>
              <a:tr h="190500">
                <a:tc>
                  <a:txBody>
                    <a:bodyPr/>
                    <a:lstStyle/>
                    <a:p>
                      <a:pPr algn="l" fontAlgn="b"/>
                      <a:r>
                        <a:rPr lang="en-GB" sz="1100" u="none" strike="noStrike">
                          <a:effectLst/>
                        </a:rPr>
                        <a:t>Mark Rison</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3</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51979138"/>
                  </a:ext>
                </a:extLst>
              </a:tr>
              <a:tr h="256907">
                <a:tc>
                  <a:txBody>
                    <a:bodyPr/>
                    <a:lstStyle/>
                    <a:p>
                      <a:pPr algn="l" fontAlgn="b"/>
                      <a:r>
                        <a:rPr lang="en-GB" sz="1100" u="none" strike="noStrike">
                          <a:effectLst/>
                        </a:rPr>
                        <a:t>Stephen McCann</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606597"/>
                  </a:ext>
                </a:extLst>
              </a:tr>
              <a:tr h="190500">
                <a:tc>
                  <a:txBody>
                    <a:bodyPr/>
                    <a:lstStyle/>
                    <a:p>
                      <a:pPr algn="l" fontAlgn="b"/>
                      <a:r>
                        <a:rPr lang="en-GB" sz="1100" u="none" strike="noStrike">
                          <a:effectLst/>
                        </a:rPr>
                        <a:t>Abhishek Patil</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4266892"/>
                  </a:ext>
                </a:extLst>
              </a:tr>
              <a:tr h="190500">
                <a:tc>
                  <a:txBody>
                    <a:bodyPr/>
                    <a:lstStyle/>
                    <a:p>
                      <a:pPr algn="l" fontAlgn="b"/>
                      <a:r>
                        <a:rPr lang="en-GB" sz="1100" u="none" strike="noStrike">
                          <a:effectLst/>
                        </a:rPr>
                        <a:t>Hitoshi Morioka</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51</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66658038"/>
                  </a:ext>
                </a:extLst>
              </a:tr>
              <a:tr h="190500">
                <a:tc>
                  <a:txBody>
                    <a:bodyPr/>
                    <a:lstStyle/>
                    <a:p>
                      <a:pPr algn="l" fontAlgn="b"/>
                      <a:r>
                        <a:rPr lang="en-GB" sz="1100" u="none" strike="noStrike">
                          <a:effectLst/>
                        </a:rPr>
                        <a:t>Xiaofei Wang</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29</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35164225"/>
                  </a:ext>
                </a:extLst>
              </a:tr>
              <a:tr h="190500">
                <a:tc>
                  <a:txBody>
                    <a:bodyPr/>
                    <a:lstStyle/>
                    <a:p>
                      <a:pPr algn="l" fontAlgn="b"/>
                      <a:r>
                        <a:rPr lang="en-GB" sz="1100" u="none" strike="noStrike">
                          <a:effectLst/>
                        </a:rPr>
                        <a:t>Antonio de la Oliva</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8</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84258966"/>
                  </a:ext>
                </a:extLst>
              </a:tr>
              <a:tr h="190500">
                <a:tc>
                  <a:txBody>
                    <a:bodyPr/>
                    <a:lstStyle/>
                    <a:p>
                      <a:pPr algn="l" fontAlgn="b"/>
                      <a:r>
                        <a:rPr lang="en-GB" sz="1100" u="none" strike="noStrike">
                          <a:effectLst/>
                        </a:rPr>
                        <a:t>Gesamtergebnis</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94</a:t>
                      </a:r>
                      <a:endParaRPr lang="en-GB"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93073801"/>
                  </a:ext>
                </a:extLst>
              </a:tr>
            </a:tbl>
          </a:graphicData>
        </a:graphic>
      </p:graphicFrame>
      <p:cxnSp>
        <p:nvCxnSpPr>
          <p:cNvPr id="13" name="Straight Arrow Connector 12">
            <a:extLst>
              <a:ext uri="{FF2B5EF4-FFF2-40B4-BE49-F238E27FC236}">
                <a16:creationId xmlns:a16="http://schemas.microsoft.com/office/drawing/2014/main" id="{CDF0044B-9087-EE48-A22F-0F5A287EDC37}"/>
              </a:ext>
            </a:extLst>
          </p:cNvPr>
          <p:cNvCxnSpPr/>
          <p:nvPr/>
        </p:nvCxnSpPr>
        <p:spPr bwMode="auto">
          <a:xfrm flipV="1">
            <a:off x="3523921" y="2581864"/>
            <a:ext cx="2116476" cy="10700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254998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dirty="0"/>
              <a:t>Current </a:t>
            </a:r>
            <a:r>
              <a:rPr lang="en-US" dirty="0" err="1"/>
              <a:t>TGbc</a:t>
            </a:r>
            <a:r>
              <a:rPr lang="en-US" dirty="0"/>
              <a:t> Schedule (per Jan 2022 Interim)</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 Recirculation LB</a:t>
            </a:r>
          </a:p>
          <a:p>
            <a:pPr marL="0" indent="0">
              <a:lnSpc>
                <a:spcPct val="80000"/>
              </a:lnSpc>
            </a:pPr>
            <a:r>
              <a:rPr lang="en-US" altLang="en-US" dirty="0">
                <a:solidFill>
                  <a:schemeClr val="tx1"/>
                </a:solidFill>
                <a:highlight>
                  <a:srgbClr val="FFFF00"/>
                </a:highlight>
              </a:rPr>
              <a:t>March 2022		D3.0 WG Recirculation LB</a:t>
            </a:r>
          </a:p>
          <a:p>
            <a:pPr marL="0" indent="0">
              <a:lnSpc>
                <a:spcPct val="80000"/>
              </a:lnSpc>
            </a:pPr>
            <a:r>
              <a:rPr lang="en-US" altLang="en-US" dirty="0">
                <a:solidFill>
                  <a:schemeClr val="tx1"/>
                </a:solidFill>
                <a:highlight>
                  <a:srgbClr val="FFFF00"/>
                </a:highlight>
              </a:rPr>
              <a:t>March 2022		Editorial review / MEC/MDR on D3.0</a:t>
            </a:r>
          </a:p>
          <a:p>
            <a:pPr marL="0" indent="0">
              <a:lnSpc>
                <a:spcPct val="80000"/>
              </a:lnSpc>
            </a:pPr>
            <a:r>
              <a:rPr lang="en-US" altLang="en-US" dirty="0">
                <a:solidFill>
                  <a:schemeClr val="tx1"/>
                </a:solidFill>
                <a:highlight>
                  <a:srgbClr val="FFFF00"/>
                </a:highlight>
              </a:rPr>
              <a:t>May	2022		D4.0 WG Recirculation LB</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2022			Form SAB Pool</a:t>
            </a:r>
          </a:p>
          <a:p>
            <a:pPr marL="0" indent="0">
              <a:lnSpc>
                <a:spcPct val="80000"/>
              </a:lnSpc>
            </a:pPr>
            <a:r>
              <a:rPr lang="en-US" altLang="en-US" dirty="0">
                <a:solidFill>
                  <a:schemeClr val="tx1"/>
                </a:solidFill>
                <a:highlight>
                  <a:srgbClr val="FFFF00"/>
                </a:highlight>
              </a:rPr>
              <a:t>Jul 2022			D4.0-unchanged WG Recirculation LB</a:t>
            </a:r>
          </a:p>
          <a:p>
            <a:pPr marL="0" indent="0">
              <a:lnSpc>
                <a:spcPct val="80000"/>
              </a:lnSpc>
            </a:pPr>
            <a:r>
              <a:rPr lang="en-US" altLang="en-US" dirty="0">
                <a:solidFill>
                  <a:schemeClr val="tx1"/>
                </a:solidFill>
                <a:highlight>
                  <a:srgbClr val="FFFF00"/>
                </a:highlight>
              </a:rPr>
              <a:t>Jul</a:t>
            </a:r>
            <a:r>
              <a:rPr lang="en-US" altLang="en-US" dirty="0">
                <a:solidFill>
                  <a:schemeClr val="tx1"/>
                </a:solidFill>
              </a:rPr>
              <a:t> 2022			Initial SAB (4.0)</a:t>
            </a:r>
          </a:p>
          <a:p>
            <a:pPr marL="0" indent="0">
              <a:lnSpc>
                <a:spcPct val="80000"/>
              </a:lnSpc>
            </a:pPr>
            <a:r>
              <a:rPr lang="en-US" altLang="en-US" dirty="0">
                <a:solidFill>
                  <a:schemeClr val="tx1"/>
                </a:solidFill>
                <a:highlight>
                  <a:srgbClr val="FFFF00"/>
                </a:highlight>
              </a:rPr>
              <a:t>November</a:t>
            </a:r>
            <a:r>
              <a:rPr lang="en-US" altLang="en-US" dirty="0">
                <a:solidFill>
                  <a:schemeClr val="tx1"/>
                </a:solidFill>
              </a:rPr>
              <a:t> 2022	Recirculation SAB</a:t>
            </a:r>
          </a:p>
          <a:p>
            <a:pPr marL="0" indent="0">
              <a:lnSpc>
                <a:spcPct val="80000"/>
              </a:lnSpc>
            </a:pPr>
            <a:r>
              <a:rPr lang="en-US" altLang="en-US" dirty="0">
                <a:solidFill>
                  <a:schemeClr val="tx1"/>
                </a:solidFill>
                <a:highlight>
                  <a:srgbClr val="FFFF00"/>
                </a:highlight>
              </a:rPr>
              <a:t>March</a:t>
            </a:r>
            <a:r>
              <a:rPr lang="en-US" altLang="en-US" dirty="0">
                <a:solidFill>
                  <a:schemeClr val="tx1"/>
                </a:solidFill>
              </a:rPr>
              <a:t> 2023		Final WG/EC approval</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(Additions TG Chair and WG VC)</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					Editorial review / MEC/MDR on D3.0</a:t>
            </a:r>
          </a:p>
          <a:p>
            <a:pPr marL="0" indent="0">
              <a:lnSpc>
                <a:spcPct val="80000"/>
              </a:lnSpc>
            </a:pPr>
            <a:r>
              <a:rPr lang="en-US" altLang="en-US" sz="1400" dirty="0">
                <a:solidFill>
                  <a:schemeClr val="tx1"/>
                </a:solidFill>
                <a:highlight>
                  <a:srgbClr val="FFFF00"/>
                </a:highlight>
              </a:rPr>
              <a:t>May	2022		D4.0 WG Recirculation LB</a:t>
            </a:r>
          </a:p>
          <a:p>
            <a:pPr marL="0" indent="0">
              <a:lnSpc>
                <a:spcPct val="80000"/>
              </a:lnSpc>
            </a:pPr>
            <a:r>
              <a:rPr lang="en-US" altLang="en-US" sz="1400" dirty="0">
                <a:solidFill>
                  <a:schemeClr val="tx1"/>
                </a:solidFill>
                <a:highlight>
                  <a:srgbClr val="FFFF00"/>
                </a:highlight>
              </a:rPr>
              <a:t>					Prepare PAR extension</a:t>
            </a:r>
          </a:p>
          <a:p>
            <a:pPr marL="0" indent="0">
              <a:lnSpc>
                <a:spcPct val="80000"/>
              </a:lnSpc>
            </a:pPr>
            <a:r>
              <a:rPr lang="en-US" altLang="en-US" sz="1400" dirty="0">
                <a:solidFill>
                  <a:schemeClr val="tx1"/>
                </a:solidFill>
              </a:rPr>
              <a:t>					Form SAB Pool</a:t>
            </a:r>
          </a:p>
          <a:p>
            <a:pPr marL="0" indent="0">
              <a:lnSpc>
                <a:spcPct val="80000"/>
              </a:lnSpc>
            </a:pPr>
            <a:r>
              <a:rPr lang="en-US" altLang="en-US" sz="1400" dirty="0">
                <a:solidFill>
                  <a:schemeClr val="tx1"/>
                </a:solidFill>
                <a:highlight>
                  <a:srgbClr val="FFFF00"/>
                </a:highlight>
              </a:rPr>
              <a:t>Jul 2022				D4.0-unchanged WG Recirculation LB</a:t>
            </a:r>
          </a:p>
          <a:p>
            <a:pPr marL="0" indent="0">
              <a:lnSpc>
                <a:spcPct val="80000"/>
              </a:lnSpc>
            </a:pPr>
            <a:r>
              <a:rPr lang="en-US" altLang="en-US" sz="1400" dirty="0">
                <a:solidFill>
                  <a:schemeClr val="tx1"/>
                </a:solidFill>
                <a:highlight>
                  <a:srgbClr val="FFFF00"/>
                </a:highlight>
              </a:rPr>
              <a:t>					WG/EC Unconditional approval</a:t>
            </a:r>
          </a:p>
          <a:p>
            <a:pPr marL="0" indent="0">
              <a:lnSpc>
                <a:spcPct val="80000"/>
              </a:lnSpc>
            </a:pPr>
            <a:r>
              <a:rPr lang="en-US" altLang="en-US" sz="1400" dirty="0">
                <a:solidFill>
                  <a:schemeClr val="tx1"/>
                </a:solidFill>
              </a:rPr>
              <a:t>					Initial SAB (4.0)</a:t>
            </a:r>
          </a:p>
          <a:p>
            <a:pPr marL="0" indent="0">
              <a:lnSpc>
                <a:spcPct val="80000"/>
              </a:lnSpc>
            </a:pPr>
            <a:r>
              <a:rPr lang="en-US" altLang="en-US" sz="1400" dirty="0">
                <a:solidFill>
                  <a:schemeClr val="tx1"/>
                </a:solidFill>
                <a:highlight>
                  <a:srgbClr val="FFFF00"/>
                </a:highlight>
              </a:rPr>
              <a:t>September/November</a:t>
            </a:r>
            <a:r>
              <a:rPr lang="en-US" altLang="en-US" sz="1400" dirty="0">
                <a:solidFill>
                  <a:schemeClr val="tx1"/>
                </a:solidFill>
              </a:rPr>
              <a:t> 2022	</a:t>
            </a:r>
            <a:r>
              <a:rPr lang="en-US" altLang="en-US" sz="1400" dirty="0" err="1">
                <a:solidFill>
                  <a:schemeClr val="tx1"/>
                </a:solidFill>
              </a:rPr>
              <a:t>Recirculations</a:t>
            </a:r>
            <a:r>
              <a:rPr lang="en-US" altLang="en-US" sz="1400" dirty="0">
                <a:solidFill>
                  <a:schemeClr val="tx1"/>
                </a:solidFill>
              </a:rPr>
              <a:t> SAB</a:t>
            </a:r>
          </a:p>
          <a:p>
            <a:pPr marL="0" indent="0">
              <a:lnSpc>
                <a:spcPct val="80000"/>
              </a:lnSpc>
            </a:pPr>
            <a:r>
              <a:rPr lang="en-US" altLang="en-US" sz="1400" dirty="0">
                <a:solidFill>
                  <a:schemeClr val="tx1"/>
                </a:solidFill>
                <a:highlight>
                  <a:srgbClr val="FFFF00"/>
                </a:highlight>
              </a:rPr>
              <a:t>Jan</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March</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6804306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March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29</a:t>
            </a:fld>
            <a:endParaRPr lang="en-GB"/>
          </a:p>
        </p:txBody>
      </p:sp>
    </p:spTree>
    <p:extLst>
      <p:ext uri="{BB962C8B-B14F-4D97-AF65-F5344CB8AC3E}">
        <p14:creationId xmlns:p14="http://schemas.microsoft.com/office/powerpoint/2010/main" val="3438742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=m399ecedf8ecf445b30b7f8105c545a2a</a:t>
            </a:r>
          </a:p>
          <a:p>
            <a:endParaRPr lang="en-GB" sz="1600" dirty="0"/>
          </a:p>
          <a:p>
            <a:r>
              <a:rPr lang="en-GB" sz="1600" dirty="0"/>
              <a:t>Meeting number: 234 206 90977</a:t>
            </a:r>
          </a:p>
          <a:p>
            <a:r>
              <a:rPr lang="en-GB" sz="16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a:t>
            </a:r>
          </a:p>
          <a:p>
            <a:pPr>
              <a:buFont typeface="Arial" panose="020B0604020202020204" pitchFamily="34" charset="0"/>
              <a:buChar char="•"/>
            </a:pPr>
            <a:r>
              <a:rPr lang="en-US" strike="sngStrike" dirty="0"/>
              <a:t>Announcements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Status Quo comment resolution process</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March 2022</a:t>
            </a:r>
            <a:endParaRPr lang="en-GB" dirty="0"/>
          </a:p>
        </p:txBody>
      </p:sp>
      <p:graphicFrame>
        <p:nvGraphicFramePr>
          <p:cNvPr id="3" name="Table 2">
            <a:extLst>
              <a:ext uri="{FF2B5EF4-FFF2-40B4-BE49-F238E27FC236}">
                <a16:creationId xmlns:a16="http://schemas.microsoft.com/office/drawing/2014/main" id="{9B632C03-F540-D74B-8B54-86D816AA7FB2}"/>
              </a:ext>
            </a:extLst>
          </p:cNvPr>
          <p:cNvGraphicFramePr>
            <a:graphicFrameLocks noGrp="1"/>
          </p:cNvGraphicFramePr>
          <p:nvPr/>
        </p:nvGraphicFramePr>
        <p:xfrm>
          <a:off x="687388" y="1700213"/>
          <a:ext cx="7770813" cy="1744226"/>
        </p:xfrm>
        <a:graphic>
          <a:graphicData uri="http://schemas.openxmlformats.org/drawingml/2006/table">
            <a:tbl>
              <a:tblPr>
                <a:tableStyleId>{5C22544A-7EE6-4342-B048-85BDC9FD1C3A}</a:tableStyleId>
              </a:tblPr>
              <a:tblGrid>
                <a:gridCol w="784293">
                  <a:extLst>
                    <a:ext uri="{9D8B030D-6E8A-4147-A177-3AD203B41FA5}">
                      <a16:colId xmlns:a16="http://schemas.microsoft.com/office/drawing/2014/main" val="2963565947"/>
                    </a:ext>
                  </a:extLst>
                </a:gridCol>
                <a:gridCol w="408674">
                  <a:extLst>
                    <a:ext uri="{9D8B030D-6E8A-4147-A177-3AD203B41FA5}">
                      <a16:colId xmlns:a16="http://schemas.microsoft.com/office/drawing/2014/main" val="1359274821"/>
                    </a:ext>
                  </a:extLst>
                </a:gridCol>
                <a:gridCol w="408674">
                  <a:extLst>
                    <a:ext uri="{9D8B030D-6E8A-4147-A177-3AD203B41FA5}">
                      <a16:colId xmlns:a16="http://schemas.microsoft.com/office/drawing/2014/main" val="3430583084"/>
                    </a:ext>
                  </a:extLst>
                </a:gridCol>
                <a:gridCol w="408674">
                  <a:extLst>
                    <a:ext uri="{9D8B030D-6E8A-4147-A177-3AD203B41FA5}">
                      <a16:colId xmlns:a16="http://schemas.microsoft.com/office/drawing/2014/main" val="1988077516"/>
                    </a:ext>
                  </a:extLst>
                </a:gridCol>
                <a:gridCol w="3236336">
                  <a:extLst>
                    <a:ext uri="{9D8B030D-6E8A-4147-A177-3AD203B41FA5}">
                      <a16:colId xmlns:a16="http://schemas.microsoft.com/office/drawing/2014/main" val="1060072702"/>
                    </a:ext>
                  </a:extLst>
                </a:gridCol>
                <a:gridCol w="2524162">
                  <a:extLst>
                    <a:ext uri="{9D8B030D-6E8A-4147-A177-3AD203B41FA5}">
                      <a16:colId xmlns:a16="http://schemas.microsoft.com/office/drawing/2014/main" val="2176907179"/>
                    </a:ext>
                  </a:extLst>
                </a:gridCol>
              </a:tblGrid>
              <a:tr h="336815">
                <a:tc>
                  <a:txBody>
                    <a:bodyPr/>
                    <a:lstStyle/>
                    <a:p>
                      <a:pPr algn="l" fontAlgn="b"/>
                      <a:r>
                        <a:rPr lang="en-GB" sz="900" u="none" strike="noStrike">
                          <a:effectLst/>
                        </a:rPr>
                        <a:t>Discussion Order</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Year</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DCN</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Rev</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Title</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Author (Affiliation)</a:t>
                      </a:r>
                      <a:endParaRPr lang="en-GB" sz="900" b="0" i="0" u="none" strike="noStrike">
                        <a:effectLst/>
                        <a:latin typeface="Arial" panose="020B0604020202020204" pitchFamily="34" charset="0"/>
                      </a:endParaRPr>
                    </a:p>
                  </a:txBody>
                  <a:tcPr marL="9022" marR="9022" marT="9022" marB="0" anchor="b"/>
                </a:tc>
                <a:extLst>
                  <a:ext uri="{0D108BD9-81ED-4DB2-BD59-A6C34878D82A}">
                    <a16:rowId xmlns:a16="http://schemas.microsoft.com/office/drawing/2014/main" val="519930688"/>
                  </a:ext>
                </a:extLst>
              </a:tr>
              <a:tr h="156379">
                <a:tc>
                  <a:txBody>
                    <a:bodyPr/>
                    <a:lstStyle/>
                    <a:p>
                      <a:pPr algn="r" fontAlgn="b"/>
                      <a:r>
                        <a:rPr lang="en-GB" sz="900" u="none" strike="noStrike">
                          <a:effectLst/>
                        </a:rPr>
                        <a:t>100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220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Proposed Spec text for CR Part 3</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Xiaofei WANG (InterDigital)</a:t>
                      </a:r>
                      <a:endParaRPr lang="en-GB" sz="900" b="0" i="0" u="none" strike="noStrike">
                        <a:effectLst/>
                        <a:latin typeface="Arial" panose="020B0604020202020204" pitchFamily="34" charset="0"/>
                      </a:endParaRPr>
                    </a:p>
                  </a:txBody>
                  <a:tcPr marL="9022" marR="9022" marT="9022" marB="0" anchor="b"/>
                </a:tc>
                <a:extLst>
                  <a:ext uri="{0D108BD9-81ED-4DB2-BD59-A6C34878D82A}">
                    <a16:rowId xmlns:a16="http://schemas.microsoft.com/office/drawing/2014/main" val="1939779813"/>
                  </a:ext>
                </a:extLst>
              </a:tr>
              <a:tr h="156379">
                <a:tc>
                  <a:txBody>
                    <a:bodyPr/>
                    <a:lstStyle/>
                    <a:p>
                      <a:pPr algn="r" fontAlgn="b"/>
                      <a:r>
                        <a:rPr lang="en-GB" sz="900" u="none" strike="noStrike">
                          <a:effectLst/>
                        </a:rPr>
                        <a:t>101</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219</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CR for Misc CIDs Part 3</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Xiaofei WANG (InterDigital)</a:t>
                      </a:r>
                      <a:endParaRPr lang="en-GB" sz="900" b="0" i="0" u="none" strike="noStrike">
                        <a:effectLst/>
                        <a:latin typeface="Arial" panose="020B0604020202020204" pitchFamily="34" charset="0"/>
                      </a:endParaRPr>
                    </a:p>
                  </a:txBody>
                  <a:tcPr marL="9022" marR="9022" marT="9022" marB="0" anchor="b"/>
                </a:tc>
                <a:extLst>
                  <a:ext uri="{0D108BD9-81ED-4DB2-BD59-A6C34878D82A}">
                    <a16:rowId xmlns:a16="http://schemas.microsoft.com/office/drawing/2014/main" val="947086193"/>
                  </a:ext>
                </a:extLst>
              </a:tr>
              <a:tr h="156379">
                <a:tc>
                  <a:txBody>
                    <a:bodyPr/>
                    <a:lstStyle/>
                    <a:p>
                      <a:pPr algn="r" fontAlgn="b"/>
                      <a:r>
                        <a:rPr lang="en-GB" sz="900" u="none" strike="noStrike">
                          <a:effectLst/>
                        </a:rPr>
                        <a:t>110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387</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Proposed CR for CIDs assigned to Xiaofei Part 2</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Xiaofei WANG (InterDigital)</a:t>
                      </a:r>
                      <a:endParaRPr lang="en-GB" sz="900" b="0" i="0" u="none" strike="noStrike">
                        <a:effectLst/>
                        <a:latin typeface="Arial" panose="020B0604020202020204" pitchFamily="34" charset="0"/>
                      </a:endParaRPr>
                    </a:p>
                  </a:txBody>
                  <a:tcPr marL="9022" marR="9022" marT="9022" marB="0" anchor="b"/>
                </a:tc>
                <a:extLst>
                  <a:ext uri="{0D108BD9-81ED-4DB2-BD59-A6C34878D82A}">
                    <a16:rowId xmlns:a16="http://schemas.microsoft.com/office/drawing/2014/main" val="2573618790"/>
                  </a:ext>
                </a:extLst>
              </a:tr>
              <a:tr h="156379">
                <a:tc>
                  <a:txBody>
                    <a:bodyPr/>
                    <a:lstStyle/>
                    <a:p>
                      <a:pPr algn="r" fontAlgn="b"/>
                      <a:r>
                        <a:rPr lang="en-GB" sz="900" u="none" strike="noStrike">
                          <a:effectLst/>
                        </a:rPr>
                        <a:t>300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389</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AP Group Concept</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9022" marR="9022" marT="9022" marB="0" anchor="b"/>
                </a:tc>
                <a:extLst>
                  <a:ext uri="{0D108BD9-81ED-4DB2-BD59-A6C34878D82A}">
                    <a16:rowId xmlns:a16="http://schemas.microsoft.com/office/drawing/2014/main" val="2491242110"/>
                  </a:ext>
                </a:extLst>
              </a:tr>
              <a:tr h="156379">
                <a:tc>
                  <a:txBody>
                    <a:bodyPr/>
                    <a:lstStyle/>
                    <a:p>
                      <a:pPr algn="r" fontAlgn="b"/>
                      <a:r>
                        <a:rPr lang="en-GB" sz="900" u="none" strike="noStrike">
                          <a:effectLst/>
                        </a:rPr>
                        <a:t>310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390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EBCS Data Frame Discussion</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9022" marR="9022" marT="9022" marB="0" anchor="b"/>
                </a:tc>
                <a:extLst>
                  <a:ext uri="{0D108BD9-81ED-4DB2-BD59-A6C34878D82A}">
                    <a16:rowId xmlns:a16="http://schemas.microsoft.com/office/drawing/2014/main" val="414551422"/>
                  </a:ext>
                </a:extLst>
              </a:tr>
              <a:tr h="156379">
                <a:tc>
                  <a:txBody>
                    <a:bodyPr/>
                    <a:lstStyle/>
                    <a:p>
                      <a:pPr algn="r" fontAlgn="b"/>
                      <a:r>
                        <a:rPr lang="en-GB" sz="900" u="none" strike="noStrike">
                          <a:effectLst/>
                        </a:rPr>
                        <a:t>400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393</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Comment resolution CID 2163, 2165, 2279 Docx</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Antonio de la Oliva (InterDigital, UC3M)</a:t>
                      </a:r>
                      <a:endParaRPr lang="en-GB" sz="900" b="0" i="0" u="none" strike="noStrike">
                        <a:effectLst/>
                        <a:latin typeface="Arial" panose="020B0604020202020204" pitchFamily="34" charset="0"/>
                      </a:endParaRPr>
                    </a:p>
                  </a:txBody>
                  <a:tcPr marL="9022" marR="9022" marT="9022" marB="0" anchor="b"/>
                </a:tc>
                <a:extLst>
                  <a:ext uri="{0D108BD9-81ED-4DB2-BD59-A6C34878D82A}">
                    <a16:rowId xmlns:a16="http://schemas.microsoft.com/office/drawing/2014/main" val="712413468"/>
                  </a:ext>
                </a:extLst>
              </a:tr>
              <a:tr h="156379">
                <a:tc>
                  <a:txBody>
                    <a:bodyPr/>
                    <a:lstStyle/>
                    <a:p>
                      <a:pPr algn="r" fontAlgn="b"/>
                      <a:r>
                        <a:rPr lang="en-GB" sz="900" u="none" strike="noStrike">
                          <a:effectLst/>
                        </a:rPr>
                        <a:t>401</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394</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Comment resolution CID 2163, 2165, 2279 XLS</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Antonio de la Oliva (InterDigital, UC3M)</a:t>
                      </a:r>
                      <a:endParaRPr lang="en-GB" sz="900" b="0" i="0" u="none" strike="noStrike">
                        <a:effectLst/>
                        <a:latin typeface="Arial" panose="020B0604020202020204" pitchFamily="34" charset="0"/>
                      </a:endParaRPr>
                    </a:p>
                  </a:txBody>
                  <a:tcPr marL="9022" marR="9022" marT="9022" marB="0" anchor="b"/>
                </a:tc>
                <a:extLst>
                  <a:ext uri="{0D108BD9-81ED-4DB2-BD59-A6C34878D82A}">
                    <a16:rowId xmlns:a16="http://schemas.microsoft.com/office/drawing/2014/main" val="1171187717"/>
                  </a:ext>
                </a:extLst>
              </a:tr>
              <a:tr h="156379">
                <a:tc>
                  <a:txBody>
                    <a:bodyPr/>
                    <a:lstStyle/>
                    <a:p>
                      <a:pPr algn="r" fontAlgn="b"/>
                      <a:r>
                        <a:rPr lang="en-GB" sz="900" u="none" strike="noStrike">
                          <a:effectLst/>
                        </a:rPr>
                        <a:t>500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1772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21</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LB257 Resolutions Assigned to Hitoshi</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9022" marR="9022" marT="9022" marB="0" anchor="b"/>
                </a:tc>
                <a:extLst>
                  <a:ext uri="{0D108BD9-81ED-4DB2-BD59-A6C34878D82A}">
                    <a16:rowId xmlns:a16="http://schemas.microsoft.com/office/drawing/2014/main" val="3758805808"/>
                  </a:ext>
                </a:extLst>
              </a:tr>
              <a:tr h="156379">
                <a:tc>
                  <a:txBody>
                    <a:bodyPr/>
                    <a:lstStyle/>
                    <a:p>
                      <a:pPr algn="r" fontAlgn="b"/>
                      <a:r>
                        <a:rPr lang="en-GB" sz="900" u="none" strike="noStrike">
                          <a:effectLst/>
                        </a:rPr>
                        <a:t>600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143</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1</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Resolution Text for PHY Type Related Comments</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dirty="0">
                          <a:effectLst/>
                        </a:rPr>
                        <a:t>Hitoshi Morioka (SRC Software)</a:t>
                      </a:r>
                      <a:endParaRPr lang="en-GB" sz="900" b="0" i="0" u="none" strike="noStrike" dirty="0">
                        <a:effectLst/>
                        <a:latin typeface="Arial" panose="020B0604020202020204" pitchFamily="34" charset="0"/>
                      </a:endParaRPr>
                    </a:p>
                  </a:txBody>
                  <a:tcPr marL="9022" marR="9022" marT="9022" marB="0" anchor="b"/>
                </a:tc>
                <a:extLst>
                  <a:ext uri="{0D108BD9-81ED-4DB2-BD59-A6C34878D82A}">
                    <a16:rowId xmlns:a16="http://schemas.microsoft.com/office/drawing/2014/main" val="712366636"/>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4190</TotalTime>
  <Words>2698</Words>
  <Application>Microsoft Macintosh PowerPoint</Application>
  <PresentationFormat>On-screen Show (16:9)</PresentationFormat>
  <Paragraphs>389</Paragraphs>
  <Slides>31</Slides>
  <Notes>2</Notes>
  <HiddenSlides>2</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Arial</vt:lpstr>
      <vt:lpstr>Calibri</vt:lpstr>
      <vt:lpstr>Monotype Sorts</vt:lpstr>
      <vt:lpstr>Times New Roman</vt:lpstr>
      <vt:lpstr>802-11-BCS-Chair-Slides-Template</vt:lpstr>
      <vt:lpstr>Document</vt:lpstr>
      <vt:lpstr>Agenda TGbc Telco March 01,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Participation in MAY meeting</vt:lpstr>
      <vt:lpstr>Editor’s Report</vt:lpstr>
      <vt:lpstr>Submissions</vt:lpstr>
      <vt:lpstr>Status Quo Comment Resolution process</vt:lpstr>
      <vt:lpstr>Status Quo comment resolution process</vt:lpstr>
      <vt:lpstr>AOB</vt:lpstr>
      <vt:lpstr>Adjourn</vt:lpstr>
      <vt:lpstr>Timeline</vt:lpstr>
      <vt:lpstr>Current TGbc Schedule (per Jan 2022 Interim)</vt:lpstr>
      <vt:lpstr>Current TGbc Schedule (Additions TG Chair and WG VC)</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401</cp:revision>
  <cp:lastPrinted>1601-01-01T00:00:00Z</cp:lastPrinted>
  <dcterms:created xsi:type="dcterms:W3CDTF">2020-02-25T15:01:23Z</dcterms:created>
  <dcterms:modified xsi:type="dcterms:W3CDTF">2022-03-01T12:49:13Z</dcterms:modified>
  <cp:category/>
</cp:coreProperties>
</file>