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514" r:id="rId3"/>
    <p:sldId id="515" r:id="rId4"/>
    <p:sldId id="779" r:id="rId5"/>
    <p:sldId id="516" r:id="rId6"/>
    <p:sldId id="517" r:id="rId7"/>
    <p:sldId id="775" r:id="rId8"/>
    <p:sldId id="777" r:id="rId9"/>
    <p:sldId id="778" r:id="rId10"/>
    <p:sldId id="776" r:id="rId11"/>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37" autoAdjust="0"/>
    <p:restoredTop sz="96754" autoAdjust="0"/>
  </p:normalViewPr>
  <p:slideViewPr>
    <p:cSldViewPr>
      <p:cViewPr varScale="1">
        <p:scale>
          <a:sx n="122" d="100"/>
          <a:sy n="122" d="100"/>
        </p:scale>
        <p:origin x="426"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07-Mar-22</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07mar22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07mar22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doc.:11-22/0391r01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91b36f4c80de69b002c6b1e7296833ef" TargetMode="External"/><Relationship Id="rId2" Type="http://schemas.openxmlformats.org/officeDocument/2006/relationships/hyperlink" Target="https://mentor.ieee.org/802.18/dcn/22/18-22-0027.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22/18-22-0010-00-0000-apac-update-march-2022.ppt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itu.int/hub/publication/r-act-arr-1-2022/" TargetMode="External"/><Relationship Id="rId2" Type="http://schemas.openxmlformats.org/officeDocument/2006/relationships/hyperlink" Target="https://www.itu.int/wrc-23/booklet-wrc-23/"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hyperlink" Target="https://6ghz.wirelessinnovation.org/work-group-products" TargetMode="Externa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30" TargetMode="External"/><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07mar22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Plenary</a:t>
            </a:r>
            <a:br>
              <a:rPr lang="en-US" sz="2400" dirty="0"/>
            </a:br>
            <a:r>
              <a:rPr lang="en-GB" sz="2400" dirty="0"/>
              <a:t>Liaison  from 802.18 to 802.11</a:t>
            </a:r>
            <a:endParaRPr lang="en-GB" sz="2400" dirty="0">
              <a:latin typeface="+mn-lt"/>
            </a:endParaRPr>
          </a:p>
        </p:txBody>
      </p:sp>
      <p:sp>
        <p:nvSpPr>
          <p:cNvPr id="3074" name="Rectangle 2"/>
          <p:cNvSpPr>
            <a:spLocks noGrp="1" noChangeArrowheads="1"/>
          </p:cNvSpPr>
          <p:nvPr>
            <p:ph type="body" idx="1"/>
          </p:nvPr>
        </p:nvSpPr>
        <p:spPr>
          <a:xfrm>
            <a:off x="2169326" y="1905000"/>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07 March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054"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10</a:t>
            </a:r>
            <a:r>
              <a:rPr lang="en-US" baseline="30000" dirty="0">
                <a:cs typeface="+mn-cs"/>
              </a:rPr>
              <a: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17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400" dirty="0"/>
              <a:t>	this is the call-in used for the weekly 802.18 call </a:t>
            </a:r>
            <a:r>
              <a:rPr lang="en-US" sz="1400" dirty="0" err="1"/>
              <a:t>thursday’s</a:t>
            </a:r>
            <a:r>
              <a:rPr lang="en-US" sz="1400" dirty="0"/>
              <a:t> at 1500et )  </a:t>
            </a:r>
          </a:p>
          <a:p>
            <a:r>
              <a:rPr lang="en-US" sz="1100" dirty="0"/>
              <a:t>	</a:t>
            </a:r>
          </a:p>
          <a:p>
            <a:r>
              <a:rPr lang="en-US" sz="1800" dirty="0"/>
              <a:t>******which btw all are welcomed at the .18 weekly meetings on Thursdays. ******</a:t>
            </a:r>
          </a:p>
          <a:p>
            <a:endParaRPr lang="en-US" sz="1600" dirty="0"/>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07mar22</a:t>
            </a:r>
            <a:endParaRPr lang="en-GB" dirty="0"/>
          </a:p>
        </p:txBody>
      </p:sp>
    </p:spTree>
    <p:extLst>
      <p:ext uri="{BB962C8B-B14F-4D97-AF65-F5344CB8AC3E}">
        <p14:creationId xmlns:p14="http://schemas.microsoft.com/office/powerpoint/2010/main" val="61776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40 (8 on LMSC)</a:t>
            </a:r>
            <a:r>
              <a:rPr lang="en-US" altLang="en-US" sz="2000" dirty="0">
                <a:solidFill>
                  <a:schemeClr val="tx1"/>
                </a:solidFill>
              </a:rPr>
              <a:t>;  Nearly Voters: 6;  Aspirant members: 5</a:t>
            </a:r>
          </a:p>
          <a:p>
            <a:pPr eaLnBrk="1" hangingPunct="1">
              <a:buFont typeface="Arial" panose="020B0604020202020204" pitchFamily="34" charset="0"/>
              <a:buChar char="•"/>
              <a:defRPr/>
            </a:pPr>
            <a:r>
              <a:rPr lang="en-US" sz="2000" dirty="0">
                <a:ea typeface="+mn-ea"/>
                <a:cs typeface="+mn-cs"/>
              </a:rPr>
              <a:t>Officers or the RR-TAG / IEEE 802.18:</a:t>
            </a:r>
          </a:p>
          <a:p>
            <a:pPr marL="742950" lvl="2" indent="-342900">
              <a:spcBef>
                <a:spcPts val="600"/>
              </a:spcBef>
              <a:buFont typeface="Arial" panose="020B0604020202020204" pitchFamily="34" charset="0"/>
              <a:buChar char="•"/>
              <a:defRPr/>
            </a:pPr>
            <a:r>
              <a:rPr lang="en-US" dirty="0">
                <a:cs typeface="+mn-cs"/>
              </a:rPr>
              <a:t>Chair is Jay Holcomb (Itron) </a:t>
            </a:r>
          </a:p>
          <a:p>
            <a:pPr marL="742950" lvl="2" indent="-342900">
              <a:spcBef>
                <a:spcPts val="600"/>
              </a:spcBef>
              <a:buFont typeface="Arial" panose="020B0604020202020204" pitchFamily="34" charset="0"/>
              <a:buChar char="•"/>
              <a:defRPr/>
            </a:pPr>
            <a:r>
              <a:rPr lang="en-US" dirty="0">
                <a:cs typeface="+mn-cs"/>
              </a:rPr>
              <a:t>Co-Vice-chair  Stuart Kerry (OK-Brit, self)</a:t>
            </a:r>
          </a:p>
          <a:p>
            <a:pPr marL="742950" lvl="2" indent="-342900">
              <a:spcBef>
                <a:spcPts val="600"/>
              </a:spcBef>
              <a:buFont typeface="Arial" panose="020B0604020202020204" pitchFamily="34" charset="0"/>
              <a:buChar char="•"/>
              <a:defRPr/>
            </a:pPr>
            <a:r>
              <a:rPr lang="en-US" dirty="0">
                <a:cs typeface="+mn-cs"/>
              </a:rPr>
              <a:t>Co-Vice-Chair Al Petrick (Skyworks Solutions) </a:t>
            </a:r>
          </a:p>
          <a:p>
            <a:pPr marL="742950" lvl="2" indent="-342900">
              <a:spcBef>
                <a:spcPts val="600"/>
              </a:spcBef>
              <a:buFont typeface="Arial" panose="020B0604020202020204" pitchFamily="34" charset="0"/>
              <a:buChar char="•"/>
              <a:defRPr/>
            </a:pPr>
            <a:r>
              <a:rPr lang="en-US" dirty="0">
                <a:cs typeface="+mn-cs"/>
              </a:rPr>
              <a:t>Secretary is open –  </a:t>
            </a:r>
            <a:endParaRPr lang="en-US" sz="2000" dirty="0">
              <a:cs typeface="+mn-cs"/>
            </a:endParaRPr>
          </a:p>
          <a:p>
            <a:pPr marL="1657350" lvl="4" indent="-342900">
              <a:spcBef>
                <a:spcPts val="600"/>
              </a:spcBef>
              <a:buFont typeface="Arial" panose="020B0604020202020204" pitchFamily="34" charset="0"/>
              <a:buChar char="•"/>
              <a:defRPr/>
            </a:pPr>
            <a:endParaRPr lang="en-US" sz="1400" dirty="0"/>
          </a:p>
          <a:p>
            <a:pPr marL="342900" lvl="1" indent="-342900">
              <a:spcBef>
                <a:spcPts val="600"/>
              </a:spcBef>
              <a:buFont typeface="Arial" panose="020B0604020202020204" pitchFamily="34" charset="0"/>
              <a:buChar char="•"/>
              <a:defRPr/>
            </a:pPr>
            <a:r>
              <a:rPr lang="en-US" b="1" dirty="0">
                <a:cs typeface="+mn-cs"/>
              </a:rPr>
              <a:t>Schedule this plenary (same as weekly calls) </a:t>
            </a:r>
          </a:p>
          <a:p>
            <a:pPr marL="742950" lvl="2" indent="-342900">
              <a:spcBef>
                <a:spcPts val="600"/>
              </a:spcBef>
              <a:buFont typeface="Arial" panose="020B0604020202020204" pitchFamily="34" charset="0"/>
              <a:buChar char="•"/>
              <a:defRPr/>
            </a:pPr>
            <a:r>
              <a:rPr lang="en-US" dirty="0">
                <a:cs typeface="+mn-cs"/>
              </a:rPr>
              <a:t>Thursday 10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17</a:t>
            </a:r>
            <a:r>
              <a:rPr lang="en-US" baseline="30000" dirty="0">
                <a:cs typeface="+mn-cs"/>
              </a:rPr>
              <a:t>th</a:t>
            </a:r>
            <a:r>
              <a:rPr lang="en-US" dirty="0">
                <a:cs typeface="+mn-cs"/>
              </a:rPr>
              <a:t>  15:00et, 1hr, closing</a:t>
            </a:r>
          </a:p>
          <a:p>
            <a:pPr lvl="1">
              <a:spcBef>
                <a:spcPts val="0"/>
              </a:spcBef>
              <a:buFont typeface="Arial" panose="020B0604020202020204" pitchFamily="34" charset="0"/>
              <a:buChar char="•"/>
            </a:pPr>
            <a:r>
              <a:rPr lang="en-US" sz="1800" dirty="0">
                <a:cs typeface="+mn-cs"/>
              </a:rPr>
              <a:t>Agenda:  </a:t>
            </a:r>
            <a:r>
              <a:rPr lang="en-US" sz="1800" dirty="0">
                <a:cs typeface="+mn-cs"/>
                <a:hlinkClick r:id="rId2"/>
              </a:rPr>
              <a:t>https://mentor.ieee.org/802.18/dcn/22/18-22-0027.pptx</a:t>
            </a:r>
            <a:r>
              <a:rPr lang="en-US" sz="1800" dirty="0">
                <a:cs typeface="+mn-cs"/>
              </a:rPr>
              <a:t> </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effectLst/>
                <a:ea typeface="Times New Roman" panose="02020603050405020304" pitchFamily="18" charset="0"/>
              </a:rPr>
              <a:t>See IEEE 802 overall calendar ( &amp; under 802.18) (same as weekly calls) </a:t>
            </a:r>
          </a:p>
          <a:p>
            <a:pPr>
              <a:spcBef>
                <a:spcPts val="0"/>
              </a:spcBef>
              <a:buFont typeface="Arial" panose="020B0604020202020204" pitchFamily="34" charset="0"/>
              <a:buChar char="•"/>
            </a:pPr>
            <a:r>
              <a:rPr lang="en-US" sz="1600" b="0" i="0" u="sng" dirty="0">
                <a:solidFill>
                  <a:srgbClr val="1A73E8"/>
                </a:solidFill>
                <a:effectLst/>
                <a:hlinkClick r:id="rId3"/>
              </a:rPr>
              <a:t>https://ieeesa.webex.com/ieeesa/j.php?MTID=m91b36f4c80de69b002c6b1e7296833ef</a:t>
            </a:r>
            <a:r>
              <a:rPr lang="en-US" sz="1600" b="0" i="0" u="sng" dirty="0">
                <a:solidFill>
                  <a:srgbClr val="1A73E8"/>
                </a:solidFill>
                <a:effectLst/>
              </a:rPr>
              <a:t> </a:t>
            </a:r>
          </a:p>
          <a:p>
            <a:pPr>
              <a:spcBef>
                <a:spcPts val="0"/>
              </a:spcBef>
              <a:buFont typeface="Arial" panose="020B0604020202020204" pitchFamily="34" charset="0"/>
              <a:buChar char="•"/>
            </a:pPr>
            <a:r>
              <a:rPr lang="en-US" sz="1600" b="0" i="0" dirty="0">
                <a:solidFill>
                  <a:srgbClr val="3C4043"/>
                </a:solidFill>
                <a:effectLst/>
              </a:rPr>
              <a:t>Meeting number (access code): 2348 296 5390 		Meeting password: rrtag22a</a:t>
            </a:r>
          </a:p>
          <a:p>
            <a:pPr>
              <a:spcBef>
                <a:spcPts val="0"/>
              </a:spcBef>
              <a:buFont typeface="Arial" panose="020B0604020202020204" pitchFamily="34" charset="0"/>
              <a:buChar char="•"/>
            </a:pPr>
            <a:endParaRPr lang="en-US" sz="1200" b="0" i="0" u="sng" dirty="0">
              <a:solidFill>
                <a:srgbClr val="1A73E8"/>
              </a:solidFill>
              <a:effectLst/>
              <a:latin typeface="Roboto" panose="02000000000000000000" pitchFamily="2" charset="0"/>
            </a:endParaRPr>
          </a:p>
          <a:p>
            <a:pPr>
              <a:spcBef>
                <a:spcPts val="0"/>
              </a:spcBef>
              <a:buFont typeface="Arial" panose="020B0604020202020204" pitchFamily="34" charset="0"/>
              <a:buChar char="•"/>
            </a:pP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general items </a:t>
            </a:r>
            <a:endParaRPr lang="en-US" altLang="en-US" sz="2000" dirty="0">
              <a:solidFill>
                <a:schemeClr val="tx1"/>
              </a:solidFill>
            </a:endParaRP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Approve teleconferences moving forward</a:t>
            </a:r>
          </a:p>
          <a:p>
            <a:pPr marL="457200" lvl="1" indent="0">
              <a:spcBef>
                <a:spcPts val="0"/>
              </a:spcBef>
            </a:pP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Elections for Chair </a:t>
            </a:r>
          </a:p>
          <a:p>
            <a:pPr lvl="1">
              <a:spcBef>
                <a:spcPts val="0"/>
              </a:spcBef>
              <a:buFont typeface="Arial" panose="020B0604020202020204" pitchFamily="34" charset="0"/>
              <a:buChar char="•"/>
            </a:pPr>
            <a:r>
              <a:rPr lang="en-US" b="0" dirty="0">
                <a:solidFill>
                  <a:schemeClr val="tx1"/>
                </a:solidFill>
              </a:rPr>
              <a:t>Tuncer Baykas (Kadir Has University) </a:t>
            </a:r>
            <a:endParaRPr lang="en-US" dirty="0">
              <a:solidFill>
                <a:schemeClr val="tx1"/>
              </a:solidFill>
            </a:endParaRPr>
          </a:p>
          <a:p>
            <a:pPr lvl="1">
              <a:spcBef>
                <a:spcPts val="0"/>
              </a:spcBef>
              <a:buFont typeface="Arial" panose="020B0604020202020204" pitchFamily="34" charset="0"/>
              <a:buChar char="•"/>
            </a:pPr>
            <a:r>
              <a:rPr lang="en-US" b="0" dirty="0">
                <a:solidFill>
                  <a:schemeClr val="tx1"/>
                </a:solidFill>
              </a:rPr>
              <a:t>Edward Au (Huawei Technologies Co., Ltd) </a:t>
            </a:r>
            <a:endParaRPr lang="en-US" altLang="en-US"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and Vice-Chairs (Stuart Kerry and Al Petrick) </a:t>
            </a:r>
          </a:p>
          <a:p>
            <a:pPr lvl="1">
              <a:spcBef>
                <a:spcPts val="0"/>
              </a:spcBef>
              <a:spcAft>
                <a:spcPts val="0"/>
              </a:spcAft>
              <a:buFont typeface="Arial" panose="020B0604020202020204" pitchFamily="34" charset="0"/>
              <a:buChar char="•"/>
            </a:pPr>
            <a:r>
              <a:rPr lang="en-US" b="0" dirty="0">
                <a:solidFill>
                  <a:schemeClr val="tx1"/>
                </a:solidFill>
              </a:rPr>
              <a:t>Stuart Kerry (OK-Brit / self )</a:t>
            </a:r>
          </a:p>
          <a:p>
            <a:pPr lvl="1">
              <a:spcBef>
                <a:spcPts val="0"/>
              </a:spcBef>
              <a:spcAft>
                <a:spcPts val="0"/>
              </a:spcAft>
              <a:buFont typeface="Arial" panose="020B0604020202020204" pitchFamily="34" charset="0"/>
              <a:buChar char="•"/>
            </a:pPr>
            <a:r>
              <a:rPr lang="en-US" b="0" dirty="0">
                <a:solidFill>
                  <a:schemeClr val="tx1"/>
                </a:solidFill>
              </a:rPr>
              <a:t>Al Petrick (Skyworks Solutions)</a:t>
            </a:r>
            <a:endParaRPr lang="en-US" dirty="0">
              <a:solidFill>
                <a:schemeClr val="tx1"/>
              </a:solidFill>
            </a:endParaRPr>
          </a:p>
          <a:p>
            <a:pPr lvl="1">
              <a:spcBef>
                <a:spcPts val="0"/>
              </a:spcBef>
              <a:spcAft>
                <a:spcPts val="0"/>
              </a:spcAft>
              <a:buFont typeface="Arial" panose="020B0604020202020204" pitchFamily="34" charset="0"/>
              <a:buChar char="•"/>
            </a:pPr>
            <a:endParaRPr lang="en-US" dirty="0">
              <a:solidFill>
                <a:schemeClr val="tx1"/>
              </a:solidFill>
            </a:endParaRPr>
          </a:p>
          <a:p>
            <a:pPr lvl="1">
              <a:spcBef>
                <a:spcPts val="0"/>
              </a:spcBef>
              <a:spcAft>
                <a:spcPts val="0"/>
              </a:spcAft>
              <a:buFont typeface="Arial" panose="020B0604020202020204" pitchFamily="34" charset="0"/>
              <a:buChar char="•"/>
            </a:pPr>
            <a:r>
              <a:rPr lang="en-US" dirty="0">
                <a:solidFill>
                  <a:schemeClr val="tx1"/>
                </a:solidFill>
              </a:rPr>
              <a:t>Election will be this Thursday, 10 Mar 2022</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2000" dirty="0">
                <a:solidFill>
                  <a:schemeClr val="tx1"/>
                </a:solidFill>
              </a:rPr>
              <a:t>ETSI – </a:t>
            </a:r>
            <a:r>
              <a:rPr lang="en-US" altLang="en-US" sz="2000" b="0" dirty="0">
                <a:hlinkClick r:id="rId2"/>
              </a:rPr>
              <a:t>&lt;BRAN&gt;</a:t>
            </a:r>
            <a:r>
              <a:rPr lang="en-US" altLang="en-US" sz="2000" b="0" dirty="0"/>
              <a:t> </a:t>
            </a:r>
            <a:r>
              <a:rPr lang="en-US" altLang="en-US" sz="2000" dirty="0">
                <a:solidFill>
                  <a:schemeClr val="tx1"/>
                </a:solidFill>
                <a:sym typeface="Wingdings" panose="05000000000000000000" pitchFamily="2" charset="2"/>
              </a:rPr>
              <a:t>ne</a:t>
            </a:r>
            <a:r>
              <a:rPr lang="en-US" sz="2000" dirty="0">
                <a:solidFill>
                  <a:schemeClr val="tx1"/>
                </a:solidFill>
                <a:sym typeface="Wingdings" panose="05000000000000000000" pitchFamily="2" charset="2"/>
              </a:rPr>
              <a:t>xt meeting </a:t>
            </a:r>
            <a:r>
              <a:rPr lang="en-US" sz="2000" b="1" dirty="0">
                <a:effectLst/>
                <a:latin typeface="Times New Roman" panose="02020603050405020304" pitchFamily="18" charset="0"/>
                <a:ea typeface="SimSun" panose="02010600030101010101" pitchFamily="2" charset="-122"/>
              </a:rPr>
              <a:t>#114, 03-10jun22 </a:t>
            </a:r>
            <a:r>
              <a:rPr lang="en-US" sz="1200" b="0" i="0" dirty="0">
                <a:solidFill>
                  <a:srgbClr val="222222"/>
                </a:solidFill>
                <a:effectLst/>
                <a:latin typeface="Arial" panose="020B0604020202020204" pitchFamily="34" charset="0"/>
              </a:rPr>
              <a:t>(Sophia-Antipolis, FR - tbd)</a:t>
            </a:r>
            <a:endParaRPr lang="en-US" sz="1600" b="1" dirty="0">
              <a:solidFill>
                <a:schemeClr val="tx1"/>
              </a:solidFill>
            </a:endParaRP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In between ad </a:t>
            </a:r>
            <a:r>
              <a:rPr lang="en-US" dirty="0" err="1">
                <a:solidFill>
                  <a:schemeClr val="tx1"/>
                </a:solidFill>
                <a:ea typeface="Calibri" panose="020F0502020204030204" pitchFamily="34" charset="0"/>
                <a:cs typeface="Times New Roman" panose="02020603050405020304" pitchFamily="18" charset="0"/>
              </a:rPr>
              <a:t>hocs</a:t>
            </a:r>
            <a:r>
              <a:rPr lang="en-US" dirty="0">
                <a:solidFill>
                  <a:schemeClr val="tx1"/>
                </a:solidFill>
                <a:ea typeface="Calibri" panose="020F0502020204030204" pitchFamily="34" charset="0"/>
                <a:cs typeface="Times New Roman" panose="02020603050405020304" pitchFamily="18" charset="0"/>
              </a:rPr>
              <a:t> at this point, next couple of many:  </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21mar–112e on TR 103 721 (mitigation at 5.8 GHz;</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21mar–113e on EN 303 687 (6 GHz);	     </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22mar–113d on EN 303 722 (60 GHz); 	</a:t>
            </a:r>
            <a:r>
              <a:rPr lang="en-US" dirty="0">
                <a:solidFill>
                  <a:schemeClr val="tx1"/>
                </a:solidFill>
                <a:effectLst/>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#59  28jun-01jul22,  where tbd</a:t>
            </a: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2000" dirty="0">
                <a:solidFill>
                  <a:schemeClr val="tx1"/>
                </a:solidFill>
              </a:rPr>
              <a:t>CEPT – ECC </a:t>
            </a:r>
            <a:r>
              <a:rPr lang="en-US" altLang="en-US" sz="2000" b="0" dirty="0">
                <a:hlinkClick r:id="rId4"/>
              </a:rPr>
              <a:t>&lt;SE45&gt;</a:t>
            </a:r>
            <a:r>
              <a:rPr lang="en-US" altLang="en-US" sz="2000" b="0" dirty="0"/>
              <a:t> 	(5925-7125 MHz)  </a:t>
            </a:r>
            <a:r>
              <a:rPr lang="en-US" altLang="en-US" sz="2000" dirty="0"/>
              <a:t>last call was #15, 03-04mar22, web-meeting</a:t>
            </a:r>
          </a:p>
          <a:p>
            <a:pPr lvl="1">
              <a:spcBef>
                <a:spcPts val="0"/>
              </a:spcBef>
              <a:spcAft>
                <a:spcPts val="0"/>
              </a:spcAft>
              <a:buFont typeface="Arial" panose="020B0604020202020204" pitchFamily="34" charset="0"/>
              <a:buChar char="•"/>
            </a:pPr>
            <a:r>
              <a:rPr lang="en-US" altLang="en-US" sz="1800" dirty="0"/>
              <a:t>WI SE45_03 CBTC, communications-based train control, train to track side.  </a:t>
            </a:r>
          </a:p>
          <a:p>
            <a:pPr lvl="1">
              <a:spcBef>
                <a:spcPts val="0"/>
              </a:spcBef>
              <a:spcAft>
                <a:spcPts val="0"/>
              </a:spcAft>
              <a:buFont typeface="Arial" panose="020B0604020202020204" pitchFamily="34" charset="0"/>
              <a:buChar char="•"/>
            </a:pPr>
            <a:r>
              <a:rPr lang="en-US" altLang="en-US" sz="1800" dirty="0"/>
              <a:t>WI SE45_04 is on the 6425-7125  MHz, Std. Power</a:t>
            </a:r>
            <a:endParaRPr lang="en-US" altLang="en-US" sz="18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endParaRPr lang="en-US" sz="1200" dirty="0">
              <a:solidFill>
                <a:schemeClr val="bg1">
                  <a:lumMod val="75000"/>
                </a:schemeClr>
              </a:solidFill>
            </a:endParaRPr>
          </a:p>
          <a:p>
            <a:pPr marL="0">
              <a:spcBef>
                <a:spcPts val="0"/>
              </a:spcBef>
              <a:spcAft>
                <a:spcPts val="0"/>
              </a:spcAft>
              <a:buFont typeface="Arial" panose="020B0604020202020204" pitchFamily="34" charset="0"/>
              <a:buChar char="•"/>
            </a:pPr>
            <a:r>
              <a:rPr lang="en-US" sz="2000" dirty="0">
                <a:solidFill>
                  <a:schemeClr val="tx1"/>
                </a:solidFill>
              </a:rPr>
              <a:t>CEPT – ECC </a:t>
            </a:r>
            <a:r>
              <a:rPr lang="en-US" sz="2000" dirty="0">
                <a:solidFill>
                  <a:schemeClr val="tx1"/>
                </a:solidFill>
                <a:hlinkClick r:id="rId5"/>
              </a:rPr>
              <a:t>&lt;WGFM&gt; </a:t>
            </a:r>
            <a:r>
              <a:rPr lang="en-US" sz="2000" dirty="0">
                <a:solidFill>
                  <a:schemeClr val="tx1"/>
                </a:solidFill>
              </a:rPr>
              <a:t> next meeting #102 06-10jun22, where tbd</a:t>
            </a:r>
          </a:p>
          <a:p>
            <a:pPr lvl="1">
              <a:spcBef>
                <a:spcPts val="0"/>
              </a:spcBef>
              <a:spcAft>
                <a:spcPts val="0"/>
              </a:spcAft>
              <a:buFont typeface="Arial" panose="020B0604020202020204" pitchFamily="34" charset="0"/>
              <a:buChar char="•"/>
            </a:pPr>
            <a:r>
              <a:rPr lang="en-US" sz="1800" dirty="0">
                <a:solidFill>
                  <a:schemeClr val="tx1"/>
                </a:solidFill>
              </a:rPr>
              <a:t>WI on high power outdoor 6425-7125MHz </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50392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a:buFont typeface="Arial" panose="020B0604020202020204" pitchFamily="34" charset="0"/>
              <a:buChar char="•"/>
            </a:pPr>
            <a:r>
              <a:rPr lang="en-US" sz="2000" i="0" u="none" strike="noStrike" baseline="0" dirty="0">
                <a:solidFill>
                  <a:srgbClr val="000000"/>
                </a:solidFill>
              </a:rPr>
              <a:t>APAC update coming up </a:t>
            </a:r>
            <a:r>
              <a:rPr lang="en-US" sz="2000" dirty="0"/>
              <a:t>next</a:t>
            </a:r>
            <a:r>
              <a:rPr lang="en-US" sz="2000" i="0" u="none" strike="noStrike" baseline="0" dirty="0">
                <a:solidFill>
                  <a:srgbClr val="000000"/>
                </a:solidFill>
              </a:rPr>
              <a:t> week: </a:t>
            </a:r>
          </a:p>
          <a:p>
            <a:pPr lvl="1">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2"/>
              </a:rPr>
              <a:t>https://mentor.ieee.org/802.18/dcn/22/18-22-0010-00-0000-apac-update-march-2022.pptx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sz="1600" b="0" i="0" u="none" strike="noStrike" baseline="0" dirty="0">
                <a:solidFill>
                  <a:srgbClr val="000000"/>
                </a:solidFill>
              </a:rPr>
              <a:t>  </a:t>
            </a:r>
            <a:endParaRPr lang="en-US" sz="1600" dirty="0">
              <a:effectLst/>
              <a:ea typeface="Calibri" panose="020F0502020204030204" pitchFamily="34" charset="0"/>
            </a:endParaRPr>
          </a:p>
          <a:p>
            <a:pPr lvl="2">
              <a:buFont typeface="Arial" panose="020B0604020202020204" pitchFamily="34" charset="0"/>
              <a:buChar char="•"/>
            </a:pPr>
            <a:endParaRPr lang="en-US" sz="1600" dirty="0">
              <a:ea typeface="Calibri" panose="020F0502020204030204" pitchFamily="34" charset="0"/>
            </a:endParaRPr>
          </a:p>
          <a:p>
            <a:pPr lvl="2">
              <a:buFont typeface="Arial" panose="020B0604020202020204" pitchFamily="34" charset="0"/>
              <a:buChar char="•"/>
            </a:pPr>
            <a:endParaRPr lang="en-US" sz="1600" dirty="0">
              <a:effectLst/>
              <a:ea typeface="Calibri" panose="020F0502020204030204" pitchFamily="34" charset="0"/>
            </a:endParaRPr>
          </a:p>
          <a:p>
            <a:pPr marL="914400" lvl="2" indent="0"/>
            <a:r>
              <a:rPr lang="en-US" dirty="0">
                <a:effectLst/>
                <a:ea typeface="Calibri" panose="020F0502020204030204" pitchFamily="34" charset="0"/>
              </a:rPr>
              <a:t> </a:t>
            </a:r>
            <a:endParaRPr lang="en-US" i="0" dirty="0">
              <a:solidFill>
                <a:srgbClr val="222222"/>
              </a:solidFill>
              <a:effectLst/>
            </a:endParaRPr>
          </a:p>
          <a:p>
            <a:pPr>
              <a:spcBef>
                <a:spcPts val="0"/>
              </a:spcBef>
              <a:buFont typeface="Arial" panose="020B0604020202020204" pitchFamily="34" charset="0"/>
              <a:buChar char="•"/>
            </a:pPr>
            <a:r>
              <a:rPr lang="en-US" altLang="en-US" sz="2000" dirty="0"/>
              <a:t>Recent consultations / activities: </a:t>
            </a:r>
          </a:p>
          <a:p>
            <a:pPr lvl="1">
              <a:spcBef>
                <a:spcPts val="0"/>
              </a:spcBef>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UK-Ofcom on sharing in upper 6 GHz band</a:t>
            </a:r>
          </a:p>
          <a:p>
            <a:pPr lvl="1">
              <a:spcBef>
                <a:spcPts val="0"/>
              </a:spcBef>
              <a:buFont typeface="Arial" panose="020B0604020202020204" pitchFamily="34" charset="0"/>
              <a:buChar char="•"/>
            </a:pPr>
            <a:endParaRPr lang="en-US" sz="1800" dirty="0">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Canada has 2;	 &gt;95 GHz and 5.9 GHz ITS</a:t>
            </a:r>
            <a:endParaRPr lang="en-US" sz="1800" dirty="0">
              <a:effectLst/>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endParaRPr lang="en-US" sz="1800" dirty="0">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UK-Ofcom also on what is needed for mobile markets and mobile data moving forward</a:t>
            </a:r>
            <a:endParaRPr lang="en-US" sz="2000" b="1" dirty="0">
              <a:effectLst/>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rPr>
              <a:t>  </a:t>
            </a:r>
          </a:p>
          <a:p>
            <a:pPr lvl="1">
              <a:spcBef>
                <a:spcPts val="0"/>
              </a:spcBef>
              <a:buFont typeface="Arial" panose="020B0604020202020204" pitchFamily="34" charset="0"/>
              <a:buChar char="•"/>
            </a:pPr>
            <a:endParaRPr lang="en-US" sz="1400" i="0" dirty="0">
              <a:solidFill>
                <a:srgbClr val="222222"/>
              </a:solidFill>
              <a:effectLst/>
            </a:endParaRPr>
          </a:p>
          <a:p>
            <a:pPr>
              <a:spcBef>
                <a:spcPts val="0"/>
              </a:spcBef>
              <a:buFont typeface="Arial" panose="020B0604020202020204" pitchFamily="34" charset="0"/>
              <a:buChar char="•"/>
            </a:pPr>
            <a:endParaRPr lang="en-US" sz="1600" b="0" i="0" dirty="0">
              <a:solidFill>
                <a:srgbClr val="0000FF"/>
              </a:solidFill>
              <a:effectLst/>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Will discuss what members have to share on ITU-R, </a:t>
            </a:r>
          </a:p>
          <a:p>
            <a:pPr lvl="1">
              <a:spcBef>
                <a:spcPts val="0"/>
              </a:spcBef>
              <a:buFont typeface="Arial" panose="020B0604020202020204" pitchFamily="34" charset="0"/>
              <a:buChar char="•"/>
            </a:pPr>
            <a:r>
              <a:rPr lang="en-US" altLang="en-US" sz="1800" b="0" dirty="0"/>
              <a:t>ITU-R has put together a booklet on the agenda items for WRC-23,  history is these are very useful </a:t>
            </a:r>
            <a:r>
              <a:rPr lang="en-US" dirty="0">
                <a:solidFill>
                  <a:srgbClr val="212121"/>
                </a:solidFill>
                <a:effectLst/>
                <a:ea typeface="Calibri" panose="020F0502020204030204" pitchFamily="34" charset="0"/>
              </a:rPr>
              <a:t>to those who are following WRC-23 prep. It is based on the very useful booklets originally done by the radio amateurs and later by Radiocommunication Bureau (BR).  You do not need a ties account and</a:t>
            </a:r>
            <a:r>
              <a:rPr lang="en-US" dirty="0">
                <a:effectLst/>
                <a:ea typeface="Calibri" panose="020F0502020204030204" pitchFamily="34" charset="0"/>
              </a:rPr>
              <a:t> have been found to be extremely useful and handy. Home</a:t>
            </a:r>
            <a:r>
              <a:rPr lang="en-US" dirty="0">
                <a:ea typeface="Calibri" panose="020F0502020204030204" pitchFamily="34" charset="0"/>
              </a:rPr>
              <a:t>: </a:t>
            </a:r>
            <a:r>
              <a:rPr lang="en-US" dirty="0">
                <a:ea typeface="Calibri" panose="020F0502020204030204" pitchFamily="34" charset="0"/>
                <a:hlinkClick r:id="rId2"/>
              </a:rPr>
              <a:t>https://www.itu.int/wrc-23/booklet-wrc-23/</a:t>
            </a:r>
            <a:r>
              <a:rPr lang="en-US" dirty="0">
                <a:ea typeface="Calibri" panose="020F0502020204030204" pitchFamily="34" charset="0"/>
              </a:rPr>
              <a:t> </a:t>
            </a:r>
          </a:p>
          <a:p>
            <a:pPr marL="857250" lvl="3">
              <a:spcBef>
                <a:spcPts val="0"/>
              </a:spcBef>
              <a:buFont typeface="Arial" panose="020B0604020202020204" pitchFamily="34" charset="0"/>
              <a:buChar char="•"/>
            </a:pPr>
            <a:r>
              <a:rPr lang="en-US" dirty="0">
                <a:ea typeface="Calibri" panose="020F0502020204030204" pitchFamily="34" charset="0"/>
              </a:rPr>
              <a:t>The download:  </a:t>
            </a:r>
            <a:r>
              <a:rPr lang="en-US" dirty="0">
                <a:ea typeface="Calibri" panose="020F0502020204030204" pitchFamily="34" charset="0"/>
                <a:hlinkClick r:id="rId3"/>
              </a:rPr>
              <a:t>https://www.itu.int/hub/publication/r-act-arr-1-2022/</a:t>
            </a:r>
            <a:r>
              <a:rPr lang="en-US" dirty="0">
                <a:ea typeface="Calibri" panose="020F0502020204030204" pitchFamily="34" charset="0"/>
              </a:rPr>
              <a:t> </a:t>
            </a:r>
            <a:endParaRPr lang="en-US" b="1" dirty="0">
              <a:ea typeface="Calibri" panose="020F0502020204030204" pitchFamily="34" charset="0"/>
            </a:endParaRP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APT will be meeting in August to work on WRC-23 prep. </a:t>
            </a:r>
            <a:r>
              <a:rPr lang="en-US" altLang="en-US" sz="18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802.11 ITU ad hoc is close to next 2 contribution for WP5A, on M.1450/M.1801 recommendations.  </a:t>
            </a:r>
          </a:p>
          <a:p>
            <a:pPr marL="457200" lvl="1" indent="0">
              <a:spcBef>
                <a:spcPts val="0"/>
              </a:spcBef>
            </a:pPr>
            <a:endParaRPr lang="en-US" altLang="en-US" sz="1800" dirty="0"/>
          </a:p>
          <a:p>
            <a:pPr marL="457200" lvl="1" indent="0">
              <a:spcBef>
                <a:spcPts val="0"/>
              </a:spcBef>
            </a:pPr>
            <a:endParaRPr lang="en-US" altLang="en-US" sz="1800" b="0" dirty="0"/>
          </a:p>
          <a:p>
            <a:pPr>
              <a:spcBef>
                <a:spcPts val="0"/>
              </a:spcBef>
              <a:buFont typeface="Arial" panose="020B0604020202020204" pitchFamily="34" charset="0"/>
              <a:buChar char="•"/>
            </a:pPr>
            <a:r>
              <a:rPr lang="en-US" sz="2000" dirty="0">
                <a:ea typeface="Calibri" panose="020F0502020204030204" pitchFamily="34" charset="0"/>
              </a:rPr>
              <a:t>802.18 does have standing by for this spring (2022):  </a:t>
            </a:r>
          </a:p>
          <a:p>
            <a:pPr lvl="1">
              <a:spcBef>
                <a:spcPts val="0"/>
              </a:spcBef>
              <a:buFont typeface="Arial" panose="020B0604020202020204" pitchFamily="34" charset="0"/>
              <a:buChar char="•"/>
            </a:pPr>
            <a:r>
              <a:rPr lang="en-US" sz="1800" b="0" dirty="0">
                <a:ea typeface="Calibri" panose="020F0502020204030204" pitchFamily="34" charset="0"/>
              </a:rPr>
              <a:t>Additional WP1A light communications contributions. </a:t>
            </a: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1066800"/>
          </a:xfrm>
        </p:spPr>
        <p:txBody>
          <a:bodyPr/>
          <a:lstStyle/>
          <a:p>
            <a:r>
              <a:rPr lang="en-US" altLang="en-US" sz="2400" dirty="0"/>
              <a:t>General Discussion Items</a:t>
            </a:r>
            <a:endParaRPr lang="en-US" altLang="en-US" sz="2000" dirty="0">
              <a:solidFill>
                <a:schemeClr val="tx1"/>
              </a:solidFill>
            </a:endParaRPr>
          </a:p>
        </p:txBody>
      </p:sp>
      <p:sp>
        <p:nvSpPr>
          <p:cNvPr id="31746" name="Content Placeholder 2"/>
          <p:cNvSpPr>
            <a:spLocks noGrp="1"/>
          </p:cNvSpPr>
          <p:nvPr>
            <p:ph idx="1"/>
          </p:nvPr>
        </p:nvSpPr>
        <p:spPr>
          <a:xfrm>
            <a:off x="914400" y="1302611"/>
            <a:ext cx="11125200" cy="517280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2000" dirty="0"/>
              <a:t>USA FCC Chairwomen announced last week that coming soon will be a Notice of Inquiry to explore receiver performance.   </a:t>
            </a:r>
          </a:p>
          <a:p>
            <a:pPr lvl="4">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The EU RED (Radio Equipment Directive) already has receiver performance and current ETSI standards are adding this. </a:t>
            </a:r>
          </a:p>
          <a:p>
            <a:pPr lvl="3">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How the FCC approaches this, including with respect to ETSI, IEEE 802 should monitor closely. </a:t>
            </a:r>
          </a:p>
          <a:p>
            <a:pPr marL="457200" lvl="1" indent="0"/>
            <a:endParaRPr lang="en-US" altLang="en-US" sz="1800" dirty="0"/>
          </a:p>
          <a:p>
            <a:pPr>
              <a:buFont typeface="Arial" panose="020B0604020202020204" pitchFamily="34" charset="0"/>
              <a:buChar char="•"/>
            </a:pPr>
            <a:endParaRPr lang="en-US" altLang="en-US" sz="20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990600"/>
          </a:xfrm>
        </p:spPr>
        <p:txBody>
          <a:bodyPr/>
          <a:lstStyle/>
          <a:p>
            <a:r>
              <a:rPr lang="en-US" altLang="en-US" sz="2400" dirty="0"/>
              <a:t>General Discussion Items – ongoing – Multi-Stake holder groups</a:t>
            </a:r>
            <a:endParaRPr lang="en-US" altLang="en-US" sz="2000" dirty="0">
              <a:solidFill>
                <a:schemeClr val="tx1"/>
              </a:solidFill>
            </a:endParaRPr>
          </a:p>
        </p:txBody>
      </p:sp>
      <p:sp>
        <p:nvSpPr>
          <p:cNvPr id="31746" name="Content Placeholder 2"/>
          <p:cNvSpPr>
            <a:spLocks noGrp="1"/>
          </p:cNvSpPr>
          <p:nvPr>
            <p:ph idx="1"/>
          </p:nvPr>
        </p:nvSpPr>
        <p:spPr>
          <a:xfrm>
            <a:off x="914400" y="1371600"/>
            <a:ext cx="11125200" cy="5103814"/>
          </a:xfrm>
        </p:spPr>
        <p:txBody>
          <a:bodyPr/>
          <a:lstStyle/>
          <a:p>
            <a:pPr>
              <a:buFont typeface="Arial" panose="020B0604020202020204" pitchFamily="34" charset="0"/>
              <a:buChar char="•"/>
            </a:pPr>
            <a:r>
              <a:rPr lang="en-US" altLang="en-US" sz="2000" dirty="0"/>
              <a:t> </a:t>
            </a:r>
            <a:r>
              <a:rPr lang="en-US" sz="1800" dirty="0"/>
              <a:t> 1. The </a:t>
            </a:r>
            <a:r>
              <a:rPr lang="en-US" sz="1800" dirty="0" err="1"/>
              <a:t>WInnforum</a:t>
            </a:r>
            <a:r>
              <a:rPr lang="en-US" sz="1800" dirty="0"/>
              <a:t> “6 GHz </a:t>
            </a:r>
            <a:r>
              <a:rPr lang="en-US" sz="1800" u="sng" dirty="0"/>
              <a:t>Committee</a:t>
            </a:r>
            <a:r>
              <a:rPr lang="en-US" sz="1800" dirty="0"/>
              <a:t>”, 	   some </a:t>
            </a:r>
            <a:r>
              <a:rPr lang="en-US" sz="1600" dirty="0"/>
              <a:t>docs:  </a:t>
            </a:r>
            <a:r>
              <a:rPr lang="en-US" sz="1600" u="sng" dirty="0">
                <a:solidFill>
                  <a:srgbClr val="0000FF"/>
                </a:solidFill>
                <a:effectLst/>
                <a:ea typeface="Calibri" panose="020F0502020204030204" pitchFamily="34" charset="0"/>
                <a:hlinkClick r:id="rId2"/>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“Group”  below.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1) AFC Functional Specification -WG – includes: Interference-TG,  Incumbent Info-TG,  security and Protocols TG</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a:t>
            </a:r>
            <a:endParaRPr lang="en-US" dirty="0">
              <a:solidFill>
                <a:schemeClr val="bg1">
                  <a:lumMod val="50000"/>
                </a:schemeClr>
              </a:solidFill>
            </a:endParaRPr>
          </a:p>
          <a:p>
            <a:pPr marL="866775" lvl="2">
              <a:spcBef>
                <a:spcPts val="0"/>
              </a:spcBef>
              <a:spcAft>
                <a:spcPts val="0"/>
              </a:spcAft>
              <a:buFont typeface="Arial" panose="020B0604020202020204" pitchFamily="34" charset="0"/>
              <a:buChar char="•"/>
            </a:pPr>
            <a:endParaRPr lang="en-GB"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Much discussion of late on AFC testing and approval methods.  </a:t>
            </a:r>
          </a:p>
          <a:p>
            <a:pPr marL="866775" lvl="2">
              <a:spcBef>
                <a:spcPts val="0"/>
              </a:spcBef>
              <a:spcAft>
                <a:spcPts val="0"/>
              </a:spcAft>
              <a:buFont typeface="Arial" panose="020B0604020202020204" pitchFamily="34" charset="0"/>
              <a:buChar char="•"/>
            </a:pPr>
            <a:endParaRPr lang="en-GB" dirty="0">
              <a:solidFill>
                <a:schemeClr val="tx1"/>
              </a:solidFill>
              <a:ea typeface="Calibri" panose="020F0502020204030204" pitchFamily="34" charset="0"/>
            </a:endParaRPr>
          </a:p>
          <a:p>
            <a:pPr>
              <a:buFont typeface="Arial" panose="020B0604020202020204" pitchFamily="34" charset="0"/>
              <a:buChar char="•"/>
            </a:pPr>
            <a:r>
              <a:rPr lang="en-US" sz="1800" dirty="0">
                <a:ea typeface="Calibri" panose="020F0502020204030204" pitchFamily="34" charset="0"/>
              </a:rPr>
              <a:t>2.  From the FCC 6 GHz R&amp;O, an informal MSG (“Group”)</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dirty="0">
                <a:solidFill>
                  <a:schemeClr val="tx1"/>
                </a:solidFill>
              </a:rPr>
              <a:t>Work stream 1 - interference protection and resolution (</a:t>
            </a:r>
            <a:r>
              <a:rPr lang="en-US" dirty="0" err="1">
                <a:solidFill>
                  <a:schemeClr val="tx1"/>
                </a:solidFill>
              </a:rPr>
              <a:t>CableLabs</a:t>
            </a:r>
            <a:r>
              <a:rPr lang="en-US" dirty="0">
                <a:solidFill>
                  <a:schemeClr val="tx1"/>
                </a:solidFill>
              </a:rPr>
              <a:t>, EPRI, Lake </a:t>
            </a:r>
            <a:r>
              <a:rPr lang="en-US" dirty="0" err="1">
                <a:solidFill>
                  <a:schemeClr val="tx1"/>
                </a:solidFill>
              </a:rPr>
              <a:t>Cty</a:t>
            </a:r>
            <a:r>
              <a:rPr lang="en-US" dirty="0">
                <a:solidFill>
                  <a:schemeClr val="tx1"/>
                </a:solidFill>
              </a:rPr>
              <a:t>, APCO)</a:t>
            </a:r>
          </a:p>
          <a:p>
            <a:pPr marL="1323975" lvl="3">
              <a:spcBef>
                <a:spcPts val="0"/>
              </a:spcBef>
              <a:spcAft>
                <a:spcPts val="0"/>
              </a:spcAft>
              <a:buFont typeface="Arial" panose="020B0604020202020204" pitchFamily="34" charset="0"/>
              <a:buChar char="•"/>
            </a:pPr>
            <a:r>
              <a:rPr lang="en-US" dirty="0">
                <a:solidFill>
                  <a:schemeClr val="tx1"/>
                </a:solidFill>
              </a:rPr>
              <a:t>Work stream 2 - correct incumbent data (ULS) (</a:t>
            </a:r>
            <a:r>
              <a:rPr lang="en-US" dirty="0" err="1">
                <a:solidFill>
                  <a:schemeClr val="tx1"/>
                </a:solidFill>
              </a:rPr>
              <a:t>Comsearch</a:t>
            </a:r>
            <a:r>
              <a:rPr lang="en-US" dirty="0">
                <a:solidFill>
                  <a:schemeClr val="tx1"/>
                </a:solidFill>
              </a:rPr>
              <a:t>, APCO) </a:t>
            </a:r>
          </a:p>
          <a:p>
            <a:pPr marL="1323975" lvl="3">
              <a:spcBef>
                <a:spcPts val="0"/>
              </a:spcBef>
              <a:spcAft>
                <a:spcPts val="0"/>
              </a:spcAft>
              <a:buFont typeface="Arial" panose="020B0604020202020204" pitchFamily="34" charset="0"/>
              <a:buChar char="•"/>
            </a:pPr>
            <a:r>
              <a:rPr lang="en-US"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dirty="0">
                <a:solidFill>
                  <a:schemeClr val="tx1"/>
                </a:solidFill>
              </a:rPr>
              <a:t>Overall Co-chairs:  NPSTC, UTC, WFA, WISPA. </a:t>
            </a:r>
            <a:r>
              <a:rPr lang="en-US" dirty="0">
                <a:solidFill>
                  <a:schemeClr val="tx1"/>
                </a:solidFill>
                <a:ea typeface="Times New Roman" panose="02020603050405020304" pitchFamily="18" charset="0"/>
              </a:rPr>
              <a:t> </a:t>
            </a:r>
          </a:p>
          <a:p>
            <a:pPr marL="638175" lvl="2" indent="0">
              <a:spcBef>
                <a:spcPts val="0"/>
              </a:spcBef>
              <a:spcAft>
                <a:spcPts val="0"/>
              </a:spcAft>
            </a:pPr>
            <a:r>
              <a:rPr lang="en-GB"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WS1, interference protection, is working on how to report the dissenting responses between incumbents  and others, as not getting to consensus. </a:t>
            </a:r>
          </a:p>
          <a:p>
            <a:pPr marL="466725" lvl="1">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0" indent="0">
              <a:spcBef>
                <a:spcPts val="0"/>
              </a:spcBef>
            </a:pPr>
            <a:endParaRPr lang="en-US" altLang="en-US" sz="18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72945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2000"/>
            <a:ext cx="7770813" cy="457200"/>
          </a:xfrm>
        </p:spPr>
        <p:txBody>
          <a:bodyPr/>
          <a:lstStyle/>
          <a:p>
            <a:r>
              <a:rPr lang="en-US" altLang="en-US" sz="2400" dirty="0"/>
              <a:t>General Discussion Items – ongoing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483584"/>
            <a:ext cx="10896600" cy="4991829"/>
          </a:xfrm>
        </p:spPr>
        <p:txBody>
          <a:bodyPr/>
          <a:lstStyle/>
          <a:p>
            <a:pPr>
              <a:spcBef>
                <a:spcPts val="0"/>
              </a:spcBef>
              <a:buFont typeface="Arial" panose="020B0604020202020204" pitchFamily="34" charset="0"/>
              <a:buChar char="•"/>
            </a:pPr>
            <a:r>
              <a:rPr lang="en-US" altLang="en-US" sz="18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Ad hoc calls, the 4</a:t>
            </a:r>
            <a:r>
              <a:rPr lang="en-US" sz="1600" baseline="30000" dirty="0">
                <a:solidFill>
                  <a:schemeClr val="tx1"/>
                </a:solidFill>
                <a:ea typeface="Times New Roman" panose="02020603050405020304" pitchFamily="18" charset="0"/>
              </a:rPr>
              <a:t>th</a:t>
            </a:r>
            <a:r>
              <a:rPr lang="en-US" sz="1600" dirty="0">
                <a:solidFill>
                  <a:schemeClr val="tx1"/>
                </a:solidFill>
                <a:ea typeface="Times New Roman" panose="02020603050405020304" pitchFamily="18" charset="0"/>
              </a:rPr>
              <a:t> Tuesday of the month, the next is 22mar22, 15:00et. (though maybe cancelled waiting on comments)</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rPr>
              <a:t>The format of the spreadsheet and initial list of Frequency Ranges has stabilized and the ad hoc is setting up a </a:t>
            </a:r>
            <a:r>
              <a:rPr lang="en-US" sz="2000" u="sng" dirty="0">
                <a:solidFill>
                  <a:schemeClr val="tx1"/>
                </a:solidFill>
                <a:ea typeface="Times New Roman" panose="02020603050405020304" pitchFamily="18" charset="0"/>
              </a:rPr>
              <a:t>non-mandatory</a:t>
            </a:r>
            <a:r>
              <a:rPr lang="en-US" sz="2000" dirty="0">
                <a:solidFill>
                  <a:schemeClr val="tx1"/>
                </a:solidFill>
                <a:ea typeface="Times New Roman" panose="02020603050405020304" pitchFamily="18" charset="0"/>
              </a:rPr>
              <a:t> comment collection from all wireless members.   The current spreadsheet. </a:t>
            </a:r>
          </a:p>
          <a:p>
            <a:pPr lvl="1">
              <a:spcBef>
                <a:spcPts val="0"/>
              </a:spcBef>
              <a:buFont typeface="Arial" panose="020B0604020202020204" pitchFamily="34" charset="0"/>
              <a:buChar char="•"/>
            </a:pPr>
            <a:r>
              <a:rPr lang="en-US" dirty="0">
                <a:solidFill>
                  <a:srgbClr val="333333"/>
                </a:solidFill>
                <a:ea typeface="Times New Roman" panose="02020603050405020304" pitchFamily="18" charset="0"/>
                <a:hlinkClick r:id="rId2"/>
              </a:rPr>
              <a:t>https://mentor.ieee.org/802.18/dcn/22/18-22-0009-00-0000-ieee-802-wireless-standards-table-of-frequency-ranges.xlsx</a:t>
            </a:r>
            <a:endParaRPr lang="en-US" dirty="0">
              <a:solidFill>
                <a:srgbClr val="333333"/>
              </a:solidFill>
              <a:ea typeface="Times New Roman" panose="02020603050405020304" pitchFamily="18" charset="0"/>
            </a:endParaRPr>
          </a:p>
          <a:p>
            <a:pPr lvl="1">
              <a:spcBef>
                <a:spcPts val="0"/>
              </a:spcBef>
              <a:buFont typeface="Arial" panose="020B0604020202020204" pitchFamily="34" charset="0"/>
              <a:buChar char="•"/>
            </a:pPr>
            <a:endParaRPr lang="en-US"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2000" b="0" dirty="0">
                <a:solidFill>
                  <a:srgbClr val="333333"/>
                </a:solidFill>
                <a:ea typeface="Times New Roman" panose="02020603050405020304" pitchFamily="18" charset="0"/>
                <a:hlinkClick r:id="rId3"/>
              </a:rPr>
              <a:t>https://mentor.ieee.org/802.18/dcn/22/18-22-0030</a:t>
            </a:r>
            <a:r>
              <a:rPr lang="en-US" sz="2000" b="0" dirty="0">
                <a:solidFill>
                  <a:srgbClr val="333333"/>
                </a:solidFill>
                <a:ea typeface="Times New Roman" panose="02020603050405020304" pitchFamily="18" charset="0"/>
              </a:rPr>
              <a:t> </a:t>
            </a:r>
          </a:p>
          <a:p>
            <a:pPr>
              <a:spcBef>
                <a:spcPts val="0"/>
              </a:spcBef>
              <a:buFont typeface="Arial" panose="020B0604020202020204" pitchFamily="34" charset="0"/>
              <a:buChar char="•"/>
            </a:pPr>
            <a:endParaRPr lang="en-US" sz="20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All to be getting an email on it. </a:t>
            </a:r>
          </a:p>
          <a:p>
            <a:pPr>
              <a:spcBef>
                <a:spcPts val="0"/>
              </a:spcBef>
              <a:buFont typeface="Arial" panose="020B0604020202020204" pitchFamily="34" charset="0"/>
              <a:buChar char="•"/>
            </a:pPr>
            <a:endParaRPr lang="en-US" altLang="en-US" sz="22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28454910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67973</TotalTime>
  <Words>1332</Words>
  <Application>Microsoft Office PowerPoint</Application>
  <PresentationFormat>Widescreen</PresentationFormat>
  <Paragraphs>171</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Roboto</vt:lpstr>
      <vt:lpstr>Times New Roman</vt:lpstr>
      <vt:lpstr>Office Theme</vt:lpstr>
      <vt:lpstr>Document</vt:lpstr>
      <vt:lpstr>IEEE 802.18 RR-TAG Electronic Plenary Liaison  from 802.18 to 802.11</vt:lpstr>
      <vt:lpstr>802.18 Radio Regulatory Technical Advisory Group – RR-TAG</vt:lpstr>
      <vt:lpstr>802.18 meeting general items </vt:lpstr>
      <vt:lpstr>802.18 meeting discussion items – EU Standards</vt:lpstr>
      <vt:lpstr>802.18 meeting discussion items - non-EU stds and USA activities</vt:lpstr>
      <vt:lpstr>802.18 meeting discussion items – ITU-R </vt:lpstr>
      <vt:lpstr>General Discussion Items</vt:lpstr>
      <vt:lpstr>General Discussion Items – ongoing – Multi-Stake holder groups</vt:lpstr>
      <vt:lpstr>General Discussion Items – ongoing  –  IEEE 802 Wireless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author</cp:lastModifiedBy>
  <cp:revision>524</cp:revision>
  <cp:lastPrinted>2017-08-03T16:59:47Z</cp:lastPrinted>
  <dcterms:created xsi:type="dcterms:W3CDTF">2016-03-03T14:54:45Z</dcterms:created>
  <dcterms:modified xsi:type="dcterms:W3CDTF">2022-03-07T15:36:48Z</dcterms:modified>
</cp:coreProperties>
</file>