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514" r:id="rId3"/>
    <p:sldId id="515" r:id="rId4"/>
    <p:sldId id="779" r:id="rId5"/>
    <p:sldId id="516" r:id="rId6"/>
    <p:sldId id="517" r:id="rId7"/>
    <p:sldId id="775" r:id="rId8"/>
    <p:sldId id="777" r:id="rId9"/>
    <p:sldId id="778" r:id="rId10"/>
    <p:sldId id="776" r:id="rId11"/>
  </p:sldIdLst>
  <p:sldSz cx="12192000" cy="6858000"/>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237" autoAdjust="0"/>
    <p:restoredTop sz="96754" autoAdjust="0"/>
  </p:normalViewPr>
  <p:slideViewPr>
    <p:cSldViewPr>
      <p:cViewPr varScale="1">
        <p:scale>
          <a:sx n="100" d="100"/>
          <a:sy n="100" d="100"/>
        </p:scale>
        <p:origin x="978" y="9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04-Mar-22</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433388" y="709613"/>
            <a:ext cx="623411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588001" y="6475414"/>
            <a:ext cx="9101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07mar22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6" y="333375"/>
            <a:ext cx="293158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07mar22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4" y="6475413"/>
            <a:ext cx="1383392"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802.18 Liaison 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doc.:11-22/0391r00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ieeesa.webex.com/ieeesa/j.php?MTID=m91b36f4c80de69b002c6b1e7296833e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91b36f4c80de69b002c6b1e7296833ef" TargetMode="External"/><Relationship Id="rId2" Type="http://schemas.openxmlformats.org/officeDocument/2006/relationships/hyperlink" Target="https://mentor.ieee.org/802.18/dcn/22/18-22-0027.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cept.org/ecc/groups/ecc/client/introduction/"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1.xm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8/dcn/22/18-22-0010-00-0000-apac-update-march-2022.ppt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hyperlink" Target="https://6ghz.wirelessinnovation.org/work-group-products" TargetMode="Externa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2/18-22-0030" TargetMode="External"/><Relationship Id="rId2" Type="http://schemas.openxmlformats.org/officeDocument/2006/relationships/hyperlink" Target="https://mentor.ieee.org/802.18/dcn/22/18-22-0009-00-0000-ieee-802-wireless-standards-table-of-frequency-ranges.xls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4645"/>
            <a:ext cx="2303451" cy="273050"/>
          </a:xfrm>
        </p:spPr>
        <p:txBody>
          <a:bodyPr/>
          <a:lstStyle/>
          <a:p>
            <a:r>
              <a:rPr lang="en-US"/>
              <a:t>07mar22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90678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latin typeface="+mn-lt"/>
              </a:rPr>
              <a:t>IEEE 802.18 RR-TAG</a:t>
            </a:r>
            <a:br>
              <a:rPr lang="en-US" sz="2400" dirty="0">
                <a:latin typeface="+mn-lt"/>
              </a:rPr>
            </a:br>
            <a:r>
              <a:rPr lang="en-US" sz="2400" dirty="0"/>
              <a:t>Electronic Plenary</a:t>
            </a:r>
            <a:br>
              <a:rPr lang="en-US" sz="2400" dirty="0"/>
            </a:br>
            <a:r>
              <a:rPr lang="en-GB" sz="2400" dirty="0"/>
              <a:t>Liaison  from 802.18 to 802.11</a:t>
            </a:r>
            <a:endParaRPr lang="en-GB" sz="2400" dirty="0">
              <a:latin typeface="+mn-lt"/>
            </a:endParaRPr>
          </a:p>
        </p:txBody>
      </p:sp>
      <p:sp>
        <p:nvSpPr>
          <p:cNvPr id="3074" name="Rectangle 2"/>
          <p:cNvSpPr>
            <a:spLocks noGrp="1" noChangeArrowheads="1"/>
          </p:cNvSpPr>
          <p:nvPr>
            <p:ph type="body" idx="1"/>
          </p:nvPr>
        </p:nvSpPr>
        <p:spPr>
          <a:xfrm>
            <a:off x="2169326" y="1905000"/>
            <a:ext cx="90678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07 March 2022</a:t>
            </a:r>
          </a:p>
        </p:txBody>
      </p:sp>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 </a:t>
            </a:r>
            <a:endParaRPr lang="en-GB" sz="2000" dirty="0">
              <a:solidFill>
                <a:srgbClr val="000000"/>
              </a:solidFill>
            </a:endParaRP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extLst>
              <p:ext uri="{D42A27DB-BD31-4B8C-83A1-F6EECF244321}">
                <p14:modId xmlns:p14="http://schemas.microsoft.com/office/powerpoint/2010/main" val="3763194650"/>
              </p:ext>
            </p:extLst>
          </p:nvPr>
        </p:nvGraphicFramePr>
        <p:xfrm>
          <a:off x="1600200" y="3365500"/>
          <a:ext cx="9636124" cy="1739901"/>
        </p:xfrm>
        <a:graphic>
          <a:graphicData uri="http://schemas.openxmlformats.org/presentationml/2006/ole">
            <mc:AlternateContent xmlns:mc="http://schemas.openxmlformats.org/markup-compatibility/2006">
              <mc:Choice xmlns:v="urn:schemas-microsoft-com:vml" Requires="v">
                <p:oleObj spid="_x0000_s1053" name="Document" r:id="rId4" imgW="8468318" imgH="1903886" progId="Word.Document.8">
                  <p:embed/>
                </p:oleObj>
              </mc:Choice>
              <mc:Fallback>
                <p:oleObj name="Document" r:id="rId4" imgW="8468318" imgH="1903886" progId="Word.Document.8">
                  <p:embed/>
                  <p:pic>
                    <p:nvPicPr>
                      <p:cNvPr id="9" name="Object 3">
                        <a:extLst>
                          <a:ext uri="{FF2B5EF4-FFF2-40B4-BE49-F238E27FC236}">
                            <a16:creationId xmlns:a16="http://schemas.microsoft.com/office/drawing/2014/main" id="{A9943946-CAC7-4B5F-A0AD-61A516AFFB3A}"/>
                          </a:ext>
                        </a:extLst>
                      </p:cNvPr>
                      <p:cNvPicPr>
                        <a:picLocks noChangeAspect="1" noChangeArrowheads="1"/>
                      </p:cNvPicPr>
                      <p:nvPr/>
                    </p:nvPicPr>
                    <p:blipFill>
                      <a:blip r:embed="rId5"/>
                      <a:srcRect/>
                      <a:stretch>
                        <a:fillRect/>
                      </a:stretch>
                    </p:blipFill>
                    <p:spPr bwMode="auto">
                      <a:xfrm>
                        <a:off x="1600200" y="3365500"/>
                        <a:ext cx="9636124" cy="1739901"/>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7FEC4E-D58D-4A00-A290-A9FAA1966072}"/>
              </a:ext>
            </a:extLst>
          </p:cNvPr>
          <p:cNvSpPr>
            <a:spLocks noGrp="1"/>
          </p:cNvSpPr>
          <p:nvPr>
            <p:ph idx="1"/>
          </p:nvPr>
        </p:nvSpPr>
        <p:spPr>
          <a:xfrm>
            <a:off x="915458" y="990600"/>
            <a:ext cx="10361084" cy="5410200"/>
          </a:xfrm>
        </p:spPr>
        <p:txBody>
          <a:bodyPr/>
          <a:lstStyle/>
          <a:p>
            <a:r>
              <a:rPr lang="en-US" dirty="0"/>
              <a:t>Thank You</a:t>
            </a:r>
          </a:p>
          <a:p>
            <a:pPr marL="342900" lvl="1" indent="-342900">
              <a:spcBef>
                <a:spcPts val="600"/>
              </a:spcBef>
              <a:buFont typeface="Arial" panose="020B0604020202020204" pitchFamily="34" charset="0"/>
              <a:buChar char="•"/>
              <a:defRPr/>
            </a:pPr>
            <a:r>
              <a:rPr lang="en-US" b="1" dirty="0">
                <a:cs typeface="+mn-cs"/>
              </a:rPr>
              <a:t>Schedule this Wireless Interim </a:t>
            </a:r>
          </a:p>
          <a:p>
            <a:pPr marL="742950" lvl="2" indent="-342900">
              <a:spcBef>
                <a:spcPts val="600"/>
              </a:spcBef>
              <a:buFont typeface="Arial" panose="020B0604020202020204" pitchFamily="34" charset="0"/>
              <a:buChar char="•"/>
              <a:defRPr/>
            </a:pPr>
            <a:r>
              <a:rPr lang="en-US" dirty="0">
                <a:cs typeface="+mn-cs"/>
              </a:rPr>
              <a:t>Thursday 10</a:t>
            </a:r>
            <a:r>
              <a:rPr lang="en-US" baseline="30000" dirty="0">
                <a:cs typeface="+mn-cs"/>
              </a:rPr>
              <a:t>h</a:t>
            </a:r>
            <a:r>
              <a:rPr lang="en-US" dirty="0">
                <a:cs typeface="+mn-cs"/>
              </a:rPr>
              <a:t>  15:00et, 1hr, opening</a:t>
            </a:r>
          </a:p>
          <a:p>
            <a:pPr marL="742950" lvl="2" indent="-342900">
              <a:spcBef>
                <a:spcPts val="600"/>
              </a:spcBef>
              <a:buFont typeface="Arial" panose="020B0604020202020204" pitchFamily="34" charset="0"/>
              <a:buChar char="•"/>
              <a:defRPr/>
            </a:pPr>
            <a:r>
              <a:rPr lang="en-US" dirty="0">
                <a:cs typeface="+mn-cs"/>
              </a:rPr>
              <a:t>Thursday 17</a:t>
            </a:r>
            <a:r>
              <a:rPr lang="en-US" baseline="30000" dirty="0">
                <a:cs typeface="+mn-cs"/>
              </a:rPr>
              <a:t>th</a:t>
            </a:r>
            <a:r>
              <a:rPr lang="en-US" dirty="0">
                <a:cs typeface="+mn-cs"/>
              </a:rPr>
              <a:t>  15:00et, 1hr, closing</a:t>
            </a:r>
          </a:p>
          <a:p>
            <a:pPr>
              <a:spcBef>
                <a:spcPts val="0"/>
              </a:spcBef>
              <a:buFont typeface="Arial" panose="020B0604020202020204" pitchFamily="34" charset="0"/>
              <a:buChar char="•"/>
            </a:pPr>
            <a:endParaRPr lang="en-US" sz="1600" dirty="0">
              <a:latin typeface="Times New Roman" pitchFamily="16" charset="0"/>
            </a:endParaRPr>
          </a:p>
          <a:p>
            <a:pPr>
              <a:spcBef>
                <a:spcPts val="0"/>
              </a:spcBef>
              <a:buFont typeface="Arial" panose="020B0604020202020204" pitchFamily="34" charset="0"/>
              <a:buChar char="•"/>
            </a:pPr>
            <a:r>
              <a:rPr lang="en-US" sz="1800" dirty="0"/>
              <a:t>WEBEX MEETING</a:t>
            </a:r>
          </a:p>
          <a:p>
            <a:pPr>
              <a:spcBef>
                <a:spcPts val="0"/>
              </a:spcBef>
              <a:buFont typeface="Arial" panose="020B0604020202020204" pitchFamily="34" charset="0"/>
              <a:buChar char="•"/>
            </a:pPr>
            <a:r>
              <a:rPr lang="en-US" sz="1800" dirty="0">
                <a:ea typeface="Times New Roman" panose="02020603050405020304" pitchFamily="18" charset="0"/>
              </a:rPr>
              <a:t>See 802.18 webpage or IEEE 802 overall calendar ( &amp; under 802.18 calendar)</a:t>
            </a:r>
          </a:p>
          <a:p>
            <a:pPr>
              <a:spcBef>
                <a:spcPts val="0"/>
              </a:spcBef>
              <a:buFont typeface="Arial" panose="020B0604020202020204" pitchFamily="34" charset="0"/>
              <a:buChar char="•"/>
            </a:pPr>
            <a:r>
              <a:rPr lang="en-US" sz="1800" dirty="0">
                <a:ea typeface="Times New Roman" panose="02020603050405020304" pitchFamily="18" charset="0"/>
              </a:rPr>
              <a:t>or : </a:t>
            </a:r>
            <a:r>
              <a:rPr lang="en-US" sz="1800" b="1" dirty="0">
                <a:solidFill>
                  <a:srgbClr val="000000"/>
                </a:solidFill>
                <a:effectLst/>
                <a:ea typeface="Times New Roman" panose="02020603050405020304" pitchFamily="18" charset="0"/>
                <a:cs typeface="Times New Roman" panose="02020603050405020304" pitchFamily="18" charset="0"/>
              </a:rPr>
              <a:t>Join from this meeting link</a:t>
            </a:r>
          </a:p>
          <a:p>
            <a:pPr>
              <a:spcBef>
                <a:spcPts val="0"/>
              </a:spcBef>
              <a:buFont typeface="Arial" panose="020B0604020202020204" pitchFamily="34" charset="0"/>
              <a:buChar char="•"/>
            </a:pPr>
            <a:r>
              <a:rPr lang="en-US" sz="18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2"/>
              </a:rPr>
              <a:t>https://ieeesa.webex.com/ieeesa/j.php?MTID=m91b36f4c80de69b002c6b1e7296833ef</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r>
              <a:rPr lang="en-US" sz="1400" dirty="0"/>
              <a:t>	this is the call-in used for the weekly 802.18 call </a:t>
            </a:r>
            <a:r>
              <a:rPr lang="en-US" sz="1400" dirty="0" err="1"/>
              <a:t>thursday’s</a:t>
            </a:r>
            <a:r>
              <a:rPr lang="en-US" sz="1400" dirty="0"/>
              <a:t> at 1500et )  </a:t>
            </a:r>
          </a:p>
          <a:p>
            <a:r>
              <a:rPr lang="en-US" sz="1100" dirty="0"/>
              <a:t>	</a:t>
            </a:r>
          </a:p>
          <a:p>
            <a:r>
              <a:rPr lang="en-US" sz="1800" dirty="0"/>
              <a:t>******which btw all are welcomed at the .18 weekly meetings on Thursdays. ******</a:t>
            </a:r>
          </a:p>
          <a:p>
            <a:endParaRPr lang="en-US" sz="1600" dirty="0"/>
          </a:p>
        </p:txBody>
      </p:sp>
      <p:sp>
        <p:nvSpPr>
          <p:cNvPr id="4" name="Slide Number Placeholder 3">
            <a:extLst>
              <a:ext uri="{FF2B5EF4-FFF2-40B4-BE49-F238E27FC236}">
                <a16:creationId xmlns:a16="http://schemas.microsoft.com/office/drawing/2014/main" id="{F1A62BAE-8D0B-4B09-8E4E-60DDA402EDA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9131770-8B4D-40EC-9E24-EB5B54D59CEA}"/>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5B277190-09EE-41DC-AB47-FC11E978F360}"/>
              </a:ext>
            </a:extLst>
          </p:cNvPr>
          <p:cNvSpPr>
            <a:spLocks noGrp="1"/>
          </p:cNvSpPr>
          <p:nvPr>
            <p:ph type="dt" idx="15"/>
          </p:nvPr>
        </p:nvSpPr>
        <p:spPr>
          <a:xfrm>
            <a:off x="914401" y="304800"/>
            <a:ext cx="2655888" cy="273050"/>
          </a:xfrm>
        </p:spPr>
        <p:txBody>
          <a:bodyPr/>
          <a:lstStyle/>
          <a:p>
            <a:r>
              <a:rPr lang="en-US"/>
              <a:t>07mar22</a:t>
            </a:r>
            <a:endParaRPr lang="en-GB" dirty="0"/>
          </a:p>
        </p:txBody>
      </p:sp>
    </p:spTree>
    <p:extLst>
      <p:ext uri="{BB962C8B-B14F-4D97-AF65-F5344CB8AC3E}">
        <p14:creationId xmlns:p14="http://schemas.microsoft.com/office/powerpoint/2010/main" val="617769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1891950" y="609602"/>
            <a:ext cx="8547450" cy="761999"/>
          </a:xfrm>
        </p:spPr>
        <p:txBody>
          <a:bodyPr/>
          <a:lstStyle/>
          <a:p>
            <a:pPr eaLnBrk="1" hangingPunct="1"/>
            <a:r>
              <a:rPr lang="en-US" sz="2400" dirty="0">
                <a:latin typeface="Times New Roman" charset="0"/>
              </a:rPr>
              <a:t>802.18 Radio Regulatory Technical Advisory Group – RR-TAG</a:t>
            </a:r>
          </a:p>
        </p:txBody>
      </p:sp>
      <p:sp>
        <p:nvSpPr>
          <p:cNvPr id="5123" name="Content Placeholder 2"/>
          <p:cNvSpPr>
            <a:spLocks noGrp="1"/>
          </p:cNvSpPr>
          <p:nvPr>
            <p:ph idx="1"/>
          </p:nvPr>
        </p:nvSpPr>
        <p:spPr>
          <a:xfrm>
            <a:off x="914400" y="1371600"/>
            <a:ext cx="10515600" cy="5103813"/>
          </a:xfrm>
        </p:spPr>
        <p:txBody>
          <a:bodyPr/>
          <a:lstStyle/>
          <a:p>
            <a:pPr>
              <a:buFont typeface="Arial" panose="020B0604020202020204" pitchFamily="34" charset="0"/>
              <a:buChar char="•"/>
            </a:pPr>
            <a:r>
              <a:rPr lang="en-US" altLang="en-US" sz="2000" dirty="0"/>
              <a:t>Number of voters:  40 (8 on LMSC)</a:t>
            </a:r>
            <a:r>
              <a:rPr lang="en-US" altLang="en-US" sz="2000" dirty="0">
                <a:solidFill>
                  <a:schemeClr val="tx1"/>
                </a:solidFill>
              </a:rPr>
              <a:t>;  Nearly Voters: 6;  Aspirant members: 5</a:t>
            </a:r>
          </a:p>
          <a:p>
            <a:pPr eaLnBrk="1" hangingPunct="1">
              <a:buFont typeface="Arial" panose="020B0604020202020204" pitchFamily="34" charset="0"/>
              <a:buChar char="•"/>
              <a:defRPr/>
            </a:pPr>
            <a:r>
              <a:rPr lang="en-US" sz="2000" dirty="0">
                <a:ea typeface="+mn-ea"/>
                <a:cs typeface="+mn-cs"/>
              </a:rPr>
              <a:t>Officers or the RR-TAG / IEEE 802.18:</a:t>
            </a:r>
          </a:p>
          <a:p>
            <a:pPr marL="742950" lvl="2" indent="-342900">
              <a:spcBef>
                <a:spcPts val="600"/>
              </a:spcBef>
              <a:buFont typeface="Arial" panose="020B0604020202020204" pitchFamily="34" charset="0"/>
              <a:buChar char="•"/>
              <a:defRPr/>
            </a:pPr>
            <a:r>
              <a:rPr lang="en-US" dirty="0">
                <a:cs typeface="+mn-cs"/>
              </a:rPr>
              <a:t>Chair is Jay Holcomb (Itron) </a:t>
            </a:r>
          </a:p>
          <a:p>
            <a:pPr marL="742950" lvl="2" indent="-342900">
              <a:spcBef>
                <a:spcPts val="600"/>
              </a:spcBef>
              <a:buFont typeface="Arial" panose="020B0604020202020204" pitchFamily="34" charset="0"/>
              <a:buChar char="•"/>
              <a:defRPr/>
            </a:pPr>
            <a:r>
              <a:rPr lang="en-US" dirty="0">
                <a:cs typeface="+mn-cs"/>
              </a:rPr>
              <a:t>Co-Vice-chair  Stuart Kerry (OK-Brit, self)</a:t>
            </a:r>
          </a:p>
          <a:p>
            <a:pPr marL="742950" lvl="2" indent="-342900">
              <a:spcBef>
                <a:spcPts val="600"/>
              </a:spcBef>
              <a:buFont typeface="Arial" panose="020B0604020202020204" pitchFamily="34" charset="0"/>
              <a:buChar char="•"/>
              <a:defRPr/>
            </a:pPr>
            <a:r>
              <a:rPr lang="en-US" dirty="0">
                <a:cs typeface="+mn-cs"/>
              </a:rPr>
              <a:t>Co-Vice-Chair Al Petrick (Skyworks Solutions) </a:t>
            </a:r>
          </a:p>
          <a:p>
            <a:pPr marL="742950" lvl="2" indent="-342900">
              <a:spcBef>
                <a:spcPts val="600"/>
              </a:spcBef>
              <a:buFont typeface="Arial" panose="020B0604020202020204" pitchFamily="34" charset="0"/>
              <a:buChar char="•"/>
              <a:defRPr/>
            </a:pPr>
            <a:r>
              <a:rPr lang="en-US" dirty="0">
                <a:cs typeface="+mn-cs"/>
              </a:rPr>
              <a:t>Secretary is open –  </a:t>
            </a:r>
            <a:endParaRPr lang="en-US" sz="2000" dirty="0">
              <a:cs typeface="+mn-cs"/>
            </a:endParaRPr>
          </a:p>
          <a:p>
            <a:pPr marL="1657350" lvl="4" indent="-342900">
              <a:spcBef>
                <a:spcPts val="600"/>
              </a:spcBef>
              <a:buFont typeface="Arial" panose="020B0604020202020204" pitchFamily="34" charset="0"/>
              <a:buChar char="•"/>
              <a:defRPr/>
            </a:pPr>
            <a:endParaRPr lang="en-US" sz="1400" dirty="0"/>
          </a:p>
          <a:p>
            <a:pPr marL="342900" lvl="1" indent="-342900">
              <a:spcBef>
                <a:spcPts val="600"/>
              </a:spcBef>
              <a:buFont typeface="Arial" panose="020B0604020202020204" pitchFamily="34" charset="0"/>
              <a:buChar char="•"/>
              <a:defRPr/>
            </a:pPr>
            <a:r>
              <a:rPr lang="en-US" b="1" dirty="0">
                <a:cs typeface="+mn-cs"/>
              </a:rPr>
              <a:t>Schedule this plenary (same as weekly calls) </a:t>
            </a:r>
          </a:p>
          <a:p>
            <a:pPr marL="742950" lvl="2" indent="-342900">
              <a:spcBef>
                <a:spcPts val="600"/>
              </a:spcBef>
              <a:buFont typeface="Arial" panose="020B0604020202020204" pitchFamily="34" charset="0"/>
              <a:buChar char="•"/>
              <a:defRPr/>
            </a:pPr>
            <a:r>
              <a:rPr lang="en-US" dirty="0">
                <a:cs typeface="+mn-cs"/>
              </a:rPr>
              <a:t>Thursday 10</a:t>
            </a:r>
            <a:r>
              <a:rPr lang="en-US" baseline="30000" dirty="0">
                <a:cs typeface="+mn-cs"/>
              </a:rPr>
              <a:t>th</a:t>
            </a:r>
            <a:r>
              <a:rPr lang="en-US" dirty="0">
                <a:cs typeface="+mn-cs"/>
              </a:rPr>
              <a:t>  15:00et, 1hr, opening</a:t>
            </a:r>
          </a:p>
          <a:p>
            <a:pPr marL="742950" lvl="2" indent="-342900">
              <a:spcBef>
                <a:spcPts val="600"/>
              </a:spcBef>
              <a:buFont typeface="Arial" panose="020B0604020202020204" pitchFamily="34" charset="0"/>
              <a:buChar char="•"/>
              <a:defRPr/>
            </a:pPr>
            <a:r>
              <a:rPr lang="en-US" dirty="0">
                <a:cs typeface="+mn-cs"/>
              </a:rPr>
              <a:t>Thursday 17</a:t>
            </a:r>
            <a:r>
              <a:rPr lang="en-US" baseline="30000" dirty="0">
                <a:cs typeface="+mn-cs"/>
              </a:rPr>
              <a:t>th</a:t>
            </a:r>
            <a:r>
              <a:rPr lang="en-US" dirty="0">
                <a:cs typeface="+mn-cs"/>
              </a:rPr>
              <a:t>  15:00et, 1hr, closing</a:t>
            </a:r>
          </a:p>
          <a:p>
            <a:pPr lvl="1">
              <a:spcBef>
                <a:spcPts val="0"/>
              </a:spcBef>
              <a:buFont typeface="Arial" panose="020B0604020202020204" pitchFamily="34" charset="0"/>
              <a:buChar char="•"/>
            </a:pPr>
            <a:r>
              <a:rPr lang="en-US" sz="1800" dirty="0">
                <a:cs typeface="+mn-cs"/>
              </a:rPr>
              <a:t>Agenda:  </a:t>
            </a:r>
            <a:r>
              <a:rPr lang="en-US" sz="1800" dirty="0">
                <a:cs typeface="+mn-cs"/>
                <a:hlinkClick r:id="rId2"/>
              </a:rPr>
              <a:t>https://mentor.ieee.org/802.18/dcn/22/18-22-0027.pptx</a:t>
            </a:r>
            <a:r>
              <a:rPr lang="en-US" sz="1800" dirty="0">
                <a:cs typeface="+mn-cs"/>
              </a:rPr>
              <a:t> </a:t>
            </a:r>
          </a:p>
          <a:p>
            <a:pPr>
              <a:spcBef>
                <a:spcPts val="0"/>
              </a:spcBef>
              <a:buFont typeface="Arial" panose="020B0604020202020204" pitchFamily="34" charset="0"/>
              <a:buChar char="•"/>
            </a:pPr>
            <a:endParaRPr lang="en-US" sz="1600" dirty="0">
              <a:latin typeface="Times New Roman" pitchFamily="16" charset="0"/>
            </a:endParaRPr>
          </a:p>
          <a:p>
            <a:pPr>
              <a:spcBef>
                <a:spcPts val="0"/>
              </a:spcBef>
              <a:buFont typeface="Arial" panose="020B0604020202020204" pitchFamily="34" charset="0"/>
              <a:buChar char="•"/>
            </a:pPr>
            <a:r>
              <a:rPr lang="en-US" sz="1600" dirty="0">
                <a:latin typeface="Times New Roman" pitchFamily="16" charset="0"/>
              </a:rPr>
              <a:t>WEBEX MEETING</a:t>
            </a:r>
          </a:p>
          <a:p>
            <a:pPr>
              <a:spcBef>
                <a:spcPts val="0"/>
              </a:spcBef>
              <a:buFont typeface="Arial" panose="020B0604020202020204" pitchFamily="34" charset="0"/>
              <a:buChar char="•"/>
            </a:pPr>
            <a:r>
              <a:rPr lang="en-US" sz="1600" dirty="0">
                <a:effectLst/>
                <a:ea typeface="Times New Roman" panose="02020603050405020304" pitchFamily="18" charset="0"/>
              </a:rPr>
              <a:t>See IEEE 802 overall calendar ( &amp; under 802.18) (same as weekly calls) </a:t>
            </a:r>
          </a:p>
          <a:p>
            <a:pPr>
              <a:spcBef>
                <a:spcPts val="0"/>
              </a:spcBef>
              <a:buFont typeface="Arial" panose="020B0604020202020204" pitchFamily="34" charset="0"/>
              <a:buChar char="•"/>
            </a:pPr>
            <a:r>
              <a:rPr lang="en-US" sz="1600" b="0" i="0" u="sng" dirty="0">
                <a:solidFill>
                  <a:srgbClr val="1A73E8"/>
                </a:solidFill>
                <a:effectLst/>
                <a:hlinkClick r:id="rId3"/>
              </a:rPr>
              <a:t>https://ieeesa.webex.com/ieeesa/j.php?MTID=m91b36f4c80de69b002c6b1e7296833ef</a:t>
            </a:r>
            <a:r>
              <a:rPr lang="en-US" sz="1600" b="0" i="0" u="sng" dirty="0">
                <a:solidFill>
                  <a:srgbClr val="1A73E8"/>
                </a:solidFill>
                <a:effectLst/>
              </a:rPr>
              <a:t> </a:t>
            </a:r>
          </a:p>
          <a:p>
            <a:pPr>
              <a:spcBef>
                <a:spcPts val="0"/>
              </a:spcBef>
              <a:buFont typeface="Arial" panose="020B0604020202020204" pitchFamily="34" charset="0"/>
              <a:buChar char="•"/>
            </a:pPr>
            <a:r>
              <a:rPr lang="en-US" sz="1600" b="0" i="0" dirty="0">
                <a:solidFill>
                  <a:srgbClr val="3C4043"/>
                </a:solidFill>
                <a:effectLst/>
              </a:rPr>
              <a:t>Meeting number (access code): 2348 296 5390 		Meeting password: rrtag22a</a:t>
            </a:r>
          </a:p>
          <a:p>
            <a:pPr>
              <a:spcBef>
                <a:spcPts val="0"/>
              </a:spcBef>
              <a:buFont typeface="Arial" panose="020B0604020202020204" pitchFamily="34" charset="0"/>
              <a:buChar char="•"/>
            </a:pPr>
            <a:endParaRPr lang="en-US" sz="1200" b="0" i="0" u="sng" dirty="0">
              <a:solidFill>
                <a:srgbClr val="1A73E8"/>
              </a:solidFill>
              <a:effectLst/>
              <a:latin typeface="Roboto" panose="02000000000000000000" pitchFamily="2" charset="0"/>
            </a:endParaRPr>
          </a:p>
          <a:p>
            <a:pPr>
              <a:spcBef>
                <a:spcPts val="0"/>
              </a:spcBef>
              <a:buFont typeface="Arial" panose="020B0604020202020204" pitchFamily="34" charset="0"/>
              <a:buChar char="•"/>
            </a:pPr>
            <a:endParaRPr lang="en-US" sz="1600" dirty="0">
              <a:latin typeface="Times New Roman" pitchFamily="16" charset="0"/>
            </a:endParaRPr>
          </a:p>
          <a:p>
            <a:pPr marL="742950" lvl="2" indent="-342900">
              <a:spcBef>
                <a:spcPts val="600"/>
              </a:spcBef>
              <a:buFont typeface="Arial" panose="020B0604020202020204" pitchFamily="34" charset="0"/>
              <a:buChar char="•"/>
              <a:defRPr/>
            </a:pPr>
            <a:endParaRPr lang="en-US" sz="1600" dirty="0"/>
          </a:p>
        </p:txBody>
      </p:sp>
      <p:sp>
        <p:nvSpPr>
          <p:cNvPr id="7" name="Date Placeholder 6"/>
          <p:cNvSpPr>
            <a:spLocks noGrp="1"/>
          </p:cNvSpPr>
          <p:nvPr>
            <p:ph type="dt" sz="quarter" idx="4294967295"/>
          </p:nvPr>
        </p:nvSpPr>
        <p:spPr>
          <a:xfrm>
            <a:off x="914400" y="333377"/>
            <a:ext cx="2198688" cy="276225"/>
          </a:xfrm>
          <a:prstGeom prst="rect">
            <a:avLst/>
          </a:prstGeom>
        </p:spPr>
        <p:txBody>
          <a:bodyPr/>
          <a:lstStyle/>
          <a:p>
            <a:pPr>
              <a:defRPr/>
            </a:pPr>
            <a:r>
              <a:rPr lang="en-US"/>
              <a:t>07mar22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6934200" y="6475414"/>
            <a:ext cx="3184520" cy="180975"/>
          </a:xfrm>
        </p:spPr>
        <p:txBody>
          <a:bodyPr/>
          <a:lstStyle/>
          <a:p>
            <a:r>
              <a:rPr lang="en-US"/>
              <a:t>Jay Holcomb (Itron)</a:t>
            </a:r>
            <a:endParaRPr lang="en-GB" dirty="0"/>
          </a:p>
        </p:txBody>
      </p:sp>
    </p:spTree>
    <p:extLst>
      <p:ext uri="{BB962C8B-B14F-4D97-AF65-F5344CB8AC3E}">
        <p14:creationId xmlns:p14="http://schemas.microsoft.com/office/powerpoint/2010/main" val="114094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802.18 meeting general items </a:t>
            </a:r>
            <a:endParaRPr lang="en-US" altLang="en-US" sz="2000" dirty="0">
              <a:solidFill>
                <a:schemeClr val="tx1"/>
              </a:solidFill>
            </a:endParaRPr>
          </a:p>
        </p:txBody>
      </p:sp>
      <p:sp>
        <p:nvSpPr>
          <p:cNvPr id="31746" name="Content Placeholder 2"/>
          <p:cNvSpPr>
            <a:spLocks noGrp="1"/>
          </p:cNvSpPr>
          <p:nvPr>
            <p:ph idx="1"/>
          </p:nvPr>
        </p:nvSpPr>
        <p:spPr>
          <a:xfrm>
            <a:off x="914400" y="990601"/>
            <a:ext cx="10591800" cy="5484813"/>
          </a:xfrm>
        </p:spPr>
        <p:txBody>
          <a:bodyPr/>
          <a:lstStyle/>
          <a:p>
            <a:pPr marL="457200" lvl="1" indent="0">
              <a:spcBef>
                <a:spcPts val="0"/>
              </a:spcBef>
            </a:pPr>
            <a:r>
              <a:rPr lang="en-US" altLang="en-US" sz="16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Approve teleconferences moving forward</a:t>
            </a:r>
          </a:p>
          <a:p>
            <a:pPr marL="457200" lvl="1" indent="0">
              <a:spcBef>
                <a:spcPts val="0"/>
              </a:spcBef>
            </a:pPr>
            <a:r>
              <a:rPr lang="en-US" altLang="en-US" sz="16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Elections for Chair </a:t>
            </a:r>
          </a:p>
          <a:p>
            <a:pPr lvl="1">
              <a:spcBef>
                <a:spcPts val="0"/>
              </a:spcBef>
              <a:buFont typeface="Arial" panose="020B0604020202020204" pitchFamily="34" charset="0"/>
              <a:buChar char="•"/>
            </a:pPr>
            <a:r>
              <a:rPr lang="en-US" b="0" dirty="0">
                <a:solidFill>
                  <a:schemeClr val="tx1"/>
                </a:solidFill>
              </a:rPr>
              <a:t>Tuncer Baykas (Kadir Has University) </a:t>
            </a:r>
            <a:endParaRPr lang="en-US" dirty="0">
              <a:solidFill>
                <a:schemeClr val="tx1"/>
              </a:solidFill>
            </a:endParaRPr>
          </a:p>
          <a:p>
            <a:pPr lvl="1">
              <a:spcBef>
                <a:spcPts val="0"/>
              </a:spcBef>
              <a:buFont typeface="Arial" panose="020B0604020202020204" pitchFamily="34" charset="0"/>
              <a:buChar char="•"/>
            </a:pPr>
            <a:r>
              <a:rPr lang="en-US" b="0" dirty="0">
                <a:solidFill>
                  <a:schemeClr val="tx1"/>
                </a:solidFill>
              </a:rPr>
              <a:t>Edward Au (Huawei Technologies Co., Ltd) </a:t>
            </a:r>
            <a:endParaRPr lang="en-US" altLang="en-US" dirty="0"/>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and Vice-Chairs (Stuart Kerry and Al Petrick) </a:t>
            </a:r>
          </a:p>
          <a:p>
            <a:pPr lvl="1">
              <a:spcBef>
                <a:spcPts val="0"/>
              </a:spcBef>
              <a:spcAft>
                <a:spcPts val="0"/>
              </a:spcAft>
              <a:buFont typeface="Arial" panose="020B0604020202020204" pitchFamily="34" charset="0"/>
              <a:buChar char="•"/>
            </a:pPr>
            <a:r>
              <a:rPr lang="en-US" b="0" dirty="0">
                <a:solidFill>
                  <a:schemeClr val="tx1"/>
                </a:solidFill>
              </a:rPr>
              <a:t>Stuart Kerry (OK-Brit / self )</a:t>
            </a:r>
          </a:p>
          <a:p>
            <a:pPr lvl="1">
              <a:spcBef>
                <a:spcPts val="0"/>
              </a:spcBef>
              <a:spcAft>
                <a:spcPts val="0"/>
              </a:spcAft>
              <a:buFont typeface="Arial" panose="020B0604020202020204" pitchFamily="34" charset="0"/>
              <a:buChar char="•"/>
            </a:pPr>
            <a:r>
              <a:rPr lang="en-US" b="0" dirty="0">
                <a:solidFill>
                  <a:schemeClr val="tx1"/>
                </a:solidFill>
              </a:rPr>
              <a:t>Al Petrick (Skyworks Solutions)</a:t>
            </a:r>
            <a:endParaRPr lang="en-US" dirty="0">
              <a:solidFill>
                <a:schemeClr val="tx1"/>
              </a:solidFill>
            </a:endParaRPr>
          </a:p>
          <a:p>
            <a:pPr lvl="1">
              <a:spcBef>
                <a:spcPts val="0"/>
              </a:spcBef>
              <a:spcAft>
                <a:spcPts val="0"/>
              </a:spcAft>
              <a:buFont typeface="Arial" panose="020B0604020202020204" pitchFamily="34" charset="0"/>
              <a:buChar char="•"/>
            </a:pPr>
            <a:endParaRPr lang="en-US" dirty="0">
              <a:solidFill>
                <a:schemeClr val="tx1"/>
              </a:solidFill>
            </a:endParaRPr>
          </a:p>
          <a:p>
            <a:pPr lvl="1">
              <a:spcBef>
                <a:spcPts val="0"/>
              </a:spcBef>
              <a:spcAft>
                <a:spcPts val="0"/>
              </a:spcAft>
              <a:buFont typeface="Arial" panose="020B0604020202020204" pitchFamily="34" charset="0"/>
              <a:buChar char="•"/>
            </a:pPr>
            <a:r>
              <a:rPr lang="en-US" dirty="0">
                <a:solidFill>
                  <a:schemeClr val="tx1"/>
                </a:solidFill>
              </a:rPr>
              <a:t>Election will be this Thursday, 10 Mar 2022</a:t>
            </a:r>
          </a:p>
          <a:p>
            <a:pPr marL="400050" lvl="1">
              <a:spcBef>
                <a:spcPts val="0"/>
              </a:spcBef>
              <a:spcAft>
                <a:spcPts val="0"/>
              </a:spcAft>
              <a:buFont typeface="Arial" panose="020B0604020202020204" pitchFamily="34" charset="0"/>
              <a:buChar char="•"/>
            </a:pPr>
            <a:endParaRPr lang="en-US" dirty="0">
              <a:effectLst/>
              <a:ea typeface="Calibri" panose="020F0502020204030204" pitchFamily="34" charset="0"/>
            </a:endParaRPr>
          </a:p>
          <a:p>
            <a:pPr marL="800100" lvl="2">
              <a:spcBef>
                <a:spcPts val="0"/>
              </a:spcBef>
              <a:spcAft>
                <a:spcPts val="0"/>
              </a:spcAft>
              <a:buFont typeface="Arial" panose="020B0604020202020204" pitchFamily="34" charset="0"/>
              <a:buChar char="•"/>
            </a:pPr>
            <a:endParaRPr lang="en-US" dirty="0">
              <a:effectLst/>
              <a:ea typeface="Calibri" panose="020F0502020204030204" pitchFamily="34" charset="0"/>
            </a:endParaRPr>
          </a:p>
        </p:txBody>
      </p:sp>
      <p:sp>
        <p:nvSpPr>
          <p:cNvPr id="7" name="Date Placeholder 6"/>
          <p:cNvSpPr>
            <a:spLocks noGrp="1"/>
          </p:cNvSpPr>
          <p:nvPr>
            <p:ph type="dt" sz="quarter" idx="4294967295"/>
          </p:nvPr>
        </p:nvSpPr>
        <p:spPr>
          <a:xfrm>
            <a:off x="914400" y="350839"/>
            <a:ext cx="2198688" cy="276225"/>
          </a:xfrm>
          <a:prstGeom prst="rect">
            <a:avLst/>
          </a:prstGeom>
        </p:spPr>
        <p:txBody>
          <a:bodyPr/>
          <a:lstStyle/>
          <a:p>
            <a:pPr>
              <a:defRPr/>
            </a:pPr>
            <a:r>
              <a:rPr lang="en-US"/>
              <a:t>07mar22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3664686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802.18 meeting discussion item</a:t>
            </a:r>
            <a:r>
              <a:rPr lang="en-US" altLang="en-US" sz="2000" dirty="0">
                <a:solidFill>
                  <a:schemeClr val="tx1"/>
                </a:solidFill>
              </a:rPr>
              <a:t>s – EU Standards</a:t>
            </a:r>
          </a:p>
        </p:txBody>
      </p:sp>
      <p:sp>
        <p:nvSpPr>
          <p:cNvPr id="31746" name="Content Placeholder 2"/>
          <p:cNvSpPr>
            <a:spLocks noGrp="1"/>
          </p:cNvSpPr>
          <p:nvPr>
            <p:ph idx="1"/>
          </p:nvPr>
        </p:nvSpPr>
        <p:spPr>
          <a:xfrm>
            <a:off x="914400" y="990601"/>
            <a:ext cx="10591800" cy="5484813"/>
          </a:xfrm>
        </p:spPr>
        <p:txBody>
          <a:bodyPr/>
          <a:lstStyle/>
          <a:p>
            <a:pPr marL="457200" lvl="1" indent="0">
              <a:spcBef>
                <a:spcPts val="0"/>
              </a:spcBef>
            </a:pPr>
            <a:r>
              <a:rPr lang="en-US" altLang="en-US" sz="1600" dirty="0"/>
              <a:t> </a:t>
            </a:r>
          </a:p>
          <a:p>
            <a:pPr>
              <a:spcBef>
                <a:spcPts val="0"/>
              </a:spcBef>
              <a:buFont typeface="Arial" panose="020B0604020202020204" pitchFamily="34" charset="0"/>
              <a:buChar char="•"/>
            </a:pPr>
            <a:r>
              <a:rPr lang="en-US" altLang="en-US" sz="2000" dirty="0"/>
              <a:t>Will discuss what members have to share on EU activities in ETSI, CEPT, etc. </a:t>
            </a:r>
          </a:p>
          <a:p>
            <a:pPr marL="400050" lvl="1">
              <a:spcBef>
                <a:spcPts val="0"/>
              </a:spcBef>
              <a:spcAft>
                <a:spcPts val="0"/>
              </a:spcAft>
              <a:buFont typeface="Arial" panose="020B0604020202020204" pitchFamily="34" charset="0"/>
              <a:buChar char="•"/>
            </a:pPr>
            <a:endParaRPr lang="en-US" altLang="en-US" dirty="0"/>
          </a:p>
          <a:p>
            <a:pPr>
              <a:spcBef>
                <a:spcPts val="0"/>
              </a:spcBef>
              <a:buFont typeface="Arial" panose="020B0604020202020204" pitchFamily="34" charset="0"/>
              <a:buChar char="•"/>
            </a:pPr>
            <a:r>
              <a:rPr lang="en-US" sz="2000" dirty="0">
                <a:solidFill>
                  <a:schemeClr val="tx1"/>
                </a:solidFill>
              </a:rPr>
              <a:t>ETSI – </a:t>
            </a:r>
            <a:r>
              <a:rPr lang="en-US" altLang="en-US" sz="2000" b="0" dirty="0">
                <a:hlinkClick r:id="rId2"/>
              </a:rPr>
              <a:t>&lt;BRAN&gt;</a:t>
            </a:r>
            <a:r>
              <a:rPr lang="en-US" altLang="en-US" sz="2000" b="0" dirty="0"/>
              <a:t> </a:t>
            </a:r>
            <a:r>
              <a:rPr lang="en-US" altLang="en-US" sz="2000" dirty="0">
                <a:solidFill>
                  <a:schemeClr val="tx1"/>
                </a:solidFill>
                <a:sym typeface="Wingdings" panose="05000000000000000000" pitchFamily="2" charset="2"/>
              </a:rPr>
              <a:t>ne</a:t>
            </a:r>
            <a:r>
              <a:rPr lang="en-US" sz="2000" dirty="0">
                <a:solidFill>
                  <a:schemeClr val="tx1"/>
                </a:solidFill>
                <a:sym typeface="Wingdings" panose="05000000000000000000" pitchFamily="2" charset="2"/>
              </a:rPr>
              <a:t>xt meeting </a:t>
            </a:r>
            <a:r>
              <a:rPr lang="en-US" sz="2000" b="1" dirty="0">
                <a:effectLst/>
                <a:latin typeface="Times New Roman" panose="02020603050405020304" pitchFamily="18" charset="0"/>
                <a:ea typeface="SimSun" panose="02010600030101010101" pitchFamily="2" charset="-122"/>
              </a:rPr>
              <a:t>#114, 03-10jun22 </a:t>
            </a:r>
            <a:r>
              <a:rPr lang="en-US" sz="1200" b="0" i="0" dirty="0">
                <a:solidFill>
                  <a:srgbClr val="222222"/>
                </a:solidFill>
                <a:effectLst/>
                <a:latin typeface="Arial" panose="020B0604020202020204" pitchFamily="34" charset="0"/>
              </a:rPr>
              <a:t>(Sophia-Antipolis, FR - tbd)</a:t>
            </a:r>
            <a:endParaRPr lang="en-US" sz="1600" b="1" dirty="0">
              <a:solidFill>
                <a:schemeClr val="tx1"/>
              </a:solidFill>
            </a:endParaRPr>
          </a:p>
          <a:p>
            <a:pPr lvl="2">
              <a:spcBef>
                <a:spcPts val="0"/>
              </a:spcBef>
              <a:buFont typeface="Arial" panose="020B0604020202020204" pitchFamily="34" charset="0"/>
              <a:buChar char="•"/>
            </a:pPr>
            <a:r>
              <a:rPr lang="en-US" dirty="0">
                <a:solidFill>
                  <a:schemeClr val="tx1"/>
                </a:solidFill>
                <a:ea typeface="Calibri" panose="020F0502020204030204" pitchFamily="34" charset="0"/>
                <a:cs typeface="Times New Roman" panose="02020603050405020304" pitchFamily="18" charset="0"/>
              </a:rPr>
              <a:t>In between ad </a:t>
            </a:r>
            <a:r>
              <a:rPr lang="en-US" dirty="0" err="1">
                <a:solidFill>
                  <a:schemeClr val="tx1"/>
                </a:solidFill>
                <a:ea typeface="Calibri" panose="020F0502020204030204" pitchFamily="34" charset="0"/>
                <a:cs typeface="Times New Roman" panose="02020603050405020304" pitchFamily="18" charset="0"/>
              </a:rPr>
              <a:t>hocs</a:t>
            </a:r>
            <a:r>
              <a:rPr lang="en-US" dirty="0">
                <a:solidFill>
                  <a:schemeClr val="tx1"/>
                </a:solidFill>
                <a:ea typeface="Calibri" panose="020F0502020204030204" pitchFamily="34" charset="0"/>
                <a:cs typeface="Times New Roman" panose="02020603050405020304" pitchFamily="18" charset="0"/>
              </a:rPr>
              <a:t> at this point, next couple of many:  </a:t>
            </a:r>
          </a:p>
          <a:p>
            <a:pPr lvl="2">
              <a:spcBef>
                <a:spcPts val="0"/>
              </a:spcBef>
              <a:buFont typeface="Arial" panose="020B0604020202020204" pitchFamily="34" charset="0"/>
              <a:buChar char="•"/>
            </a:pPr>
            <a:r>
              <a:rPr lang="en-US" dirty="0">
                <a:solidFill>
                  <a:schemeClr val="tx1"/>
                </a:solidFill>
                <a:ea typeface="Calibri" panose="020F0502020204030204" pitchFamily="34" charset="0"/>
                <a:cs typeface="Times New Roman" panose="02020603050405020304" pitchFamily="18" charset="0"/>
              </a:rPr>
              <a:t>21mar–112e on TR 103 721 (mitigation at 5.8 GHz;</a:t>
            </a:r>
          </a:p>
          <a:p>
            <a:pPr lvl="2">
              <a:spcBef>
                <a:spcPts val="0"/>
              </a:spcBef>
              <a:buFont typeface="Arial" panose="020B0604020202020204" pitchFamily="34" charset="0"/>
              <a:buChar char="•"/>
            </a:pPr>
            <a:r>
              <a:rPr lang="en-US" dirty="0">
                <a:solidFill>
                  <a:schemeClr val="tx1"/>
                </a:solidFill>
                <a:ea typeface="Calibri" panose="020F0502020204030204" pitchFamily="34" charset="0"/>
                <a:cs typeface="Times New Roman" panose="02020603050405020304" pitchFamily="18" charset="0"/>
              </a:rPr>
              <a:t>21mar–113e on EN 303 687 (6 GHz);	     </a:t>
            </a:r>
          </a:p>
          <a:p>
            <a:pPr lvl="2">
              <a:spcBef>
                <a:spcPts val="0"/>
              </a:spcBef>
              <a:buFont typeface="Arial" panose="020B0604020202020204" pitchFamily="34" charset="0"/>
              <a:buChar char="•"/>
            </a:pPr>
            <a:r>
              <a:rPr lang="en-US" dirty="0">
                <a:solidFill>
                  <a:schemeClr val="tx1"/>
                </a:solidFill>
                <a:ea typeface="Calibri" panose="020F0502020204030204" pitchFamily="34" charset="0"/>
                <a:cs typeface="Times New Roman" panose="02020603050405020304" pitchFamily="18" charset="0"/>
              </a:rPr>
              <a:t>22mar–113d on EN 303 722 (60 GHz); 	</a:t>
            </a:r>
            <a:r>
              <a:rPr lang="en-US" dirty="0">
                <a:solidFill>
                  <a:schemeClr val="tx1"/>
                </a:solidFill>
                <a:effectLst/>
                <a:ea typeface="Calibri" panose="020F0502020204030204" pitchFamily="34" charset="0"/>
                <a:cs typeface="Times New Roman" panose="02020603050405020304" pitchFamily="18" charset="0"/>
              </a:rPr>
              <a:t> </a:t>
            </a: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#59  28jun-01jul22,  where tbd</a:t>
            </a:r>
          </a:p>
          <a:p>
            <a:pPr>
              <a:spcBef>
                <a:spcPts val="0"/>
              </a:spcBef>
              <a:spcAft>
                <a:spcPts val="0"/>
              </a:spcAft>
              <a:buFont typeface="Arial" panose="020B0604020202020204" pitchFamily="34" charset="0"/>
              <a:buChar char="•"/>
            </a:pPr>
            <a:endParaRPr lang="en-GB" sz="1400" dirty="0">
              <a:ea typeface="SimSun" panose="02010600030101010101" pitchFamily="2" charset="-122"/>
            </a:endParaRPr>
          </a:p>
          <a:p>
            <a:pPr>
              <a:spcBef>
                <a:spcPts val="0"/>
              </a:spcBef>
              <a:spcAft>
                <a:spcPts val="0"/>
              </a:spcAft>
              <a:buFont typeface="Arial" panose="020B0604020202020204" pitchFamily="34" charset="0"/>
              <a:buChar char="•"/>
            </a:pPr>
            <a:endParaRPr lang="en-GB" sz="1400" dirty="0">
              <a:ea typeface="SimSun" panose="02010600030101010101" pitchFamily="2" charset="-122"/>
            </a:endParaRPr>
          </a:p>
          <a:p>
            <a:pPr>
              <a:spcBef>
                <a:spcPts val="0"/>
              </a:spcBef>
              <a:spcAft>
                <a:spcPts val="0"/>
              </a:spcAft>
              <a:buFont typeface="Arial" panose="020B0604020202020204" pitchFamily="34" charset="0"/>
              <a:buChar char="•"/>
            </a:pPr>
            <a:r>
              <a:rPr lang="en-US" sz="2000" dirty="0">
                <a:solidFill>
                  <a:schemeClr val="tx1"/>
                </a:solidFill>
              </a:rPr>
              <a:t>CEPT – ECC </a:t>
            </a:r>
            <a:r>
              <a:rPr lang="en-US" altLang="en-US" sz="2000" b="0" dirty="0">
                <a:hlinkClick r:id="rId4"/>
              </a:rPr>
              <a:t>&lt;SE45&gt;</a:t>
            </a:r>
            <a:r>
              <a:rPr lang="en-US" altLang="en-US" sz="2000" b="0" dirty="0"/>
              <a:t> 	(5925-7125 MHz)  </a:t>
            </a:r>
            <a:r>
              <a:rPr lang="en-US" altLang="en-US" sz="2000" dirty="0"/>
              <a:t>last call was #15, 03-04mar22, web-meeting</a:t>
            </a:r>
          </a:p>
          <a:p>
            <a:pPr lvl="1">
              <a:spcBef>
                <a:spcPts val="0"/>
              </a:spcBef>
              <a:spcAft>
                <a:spcPts val="0"/>
              </a:spcAft>
              <a:buFont typeface="Arial" panose="020B0604020202020204" pitchFamily="34" charset="0"/>
              <a:buChar char="•"/>
            </a:pPr>
            <a:r>
              <a:rPr lang="en-US" altLang="en-US" sz="1800" dirty="0"/>
              <a:t>WI SE45_03 CBTC, communications-based train control, train to track side.  </a:t>
            </a:r>
          </a:p>
          <a:p>
            <a:pPr lvl="1">
              <a:spcBef>
                <a:spcPts val="0"/>
              </a:spcBef>
              <a:spcAft>
                <a:spcPts val="0"/>
              </a:spcAft>
              <a:buFont typeface="Arial" panose="020B0604020202020204" pitchFamily="34" charset="0"/>
              <a:buChar char="•"/>
            </a:pPr>
            <a:r>
              <a:rPr lang="en-US" altLang="en-US" sz="1800" dirty="0"/>
              <a:t>WI SE45_04 is on the 6425-7125  MHz, Std. Power</a:t>
            </a:r>
            <a:endParaRPr lang="en-US" altLang="en-US" sz="1800" dirty="0">
              <a:solidFill>
                <a:schemeClr val="tx1"/>
              </a:solidFill>
            </a:endParaRPr>
          </a:p>
          <a:p>
            <a:pPr lvl="1">
              <a:spcBef>
                <a:spcPts val="0"/>
              </a:spcBef>
              <a:spcAft>
                <a:spcPts val="0"/>
              </a:spcAft>
              <a:buFont typeface="Arial" panose="020B0604020202020204" pitchFamily="34" charset="0"/>
              <a:buChar char="•"/>
            </a:pPr>
            <a:endParaRPr lang="en-US" sz="1600" dirty="0">
              <a:solidFill>
                <a:schemeClr val="tx1"/>
              </a:solidFill>
            </a:endParaRPr>
          </a:p>
          <a:p>
            <a:pPr lvl="1">
              <a:spcBef>
                <a:spcPts val="0"/>
              </a:spcBef>
              <a:spcAft>
                <a:spcPts val="0"/>
              </a:spcAft>
              <a:buFont typeface="Arial" panose="020B0604020202020204" pitchFamily="34" charset="0"/>
              <a:buChar char="•"/>
            </a:pPr>
            <a:endParaRPr lang="en-US" sz="1200" dirty="0">
              <a:solidFill>
                <a:schemeClr val="bg1">
                  <a:lumMod val="75000"/>
                </a:schemeClr>
              </a:solidFill>
            </a:endParaRPr>
          </a:p>
          <a:p>
            <a:pPr marL="0">
              <a:spcBef>
                <a:spcPts val="0"/>
              </a:spcBef>
              <a:spcAft>
                <a:spcPts val="0"/>
              </a:spcAft>
              <a:buFont typeface="Arial" panose="020B0604020202020204" pitchFamily="34" charset="0"/>
              <a:buChar char="•"/>
            </a:pPr>
            <a:r>
              <a:rPr lang="en-US" sz="2000" dirty="0">
                <a:solidFill>
                  <a:schemeClr val="tx1"/>
                </a:solidFill>
              </a:rPr>
              <a:t>CEPT – ECC </a:t>
            </a:r>
            <a:r>
              <a:rPr lang="en-US" sz="2000" dirty="0">
                <a:solidFill>
                  <a:schemeClr val="tx1"/>
                </a:solidFill>
                <a:hlinkClick r:id="rId5"/>
              </a:rPr>
              <a:t>&lt;WGFM&gt; </a:t>
            </a:r>
            <a:r>
              <a:rPr lang="en-US" sz="2000" dirty="0">
                <a:solidFill>
                  <a:schemeClr val="tx1"/>
                </a:solidFill>
              </a:rPr>
              <a:t> next meeting #102 06-10jun22, where tbd</a:t>
            </a:r>
          </a:p>
          <a:p>
            <a:pPr lvl="1">
              <a:spcBef>
                <a:spcPts val="0"/>
              </a:spcBef>
              <a:spcAft>
                <a:spcPts val="0"/>
              </a:spcAft>
              <a:buFont typeface="Arial" panose="020B0604020202020204" pitchFamily="34" charset="0"/>
              <a:buChar char="•"/>
            </a:pPr>
            <a:r>
              <a:rPr lang="en-US" sz="1800" dirty="0">
                <a:solidFill>
                  <a:schemeClr val="tx1"/>
                </a:solidFill>
              </a:rPr>
              <a:t>WI on high power outdoor 6425-7125MHz </a:t>
            </a:r>
          </a:p>
        </p:txBody>
      </p:sp>
      <p:sp>
        <p:nvSpPr>
          <p:cNvPr id="7" name="Date Placeholder 6"/>
          <p:cNvSpPr>
            <a:spLocks noGrp="1"/>
          </p:cNvSpPr>
          <p:nvPr>
            <p:ph type="dt" sz="quarter" idx="4294967295"/>
          </p:nvPr>
        </p:nvSpPr>
        <p:spPr>
          <a:xfrm>
            <a:off x="914400" y="350839"/>
            <a:ext cx="2198688" cy="276225"/>
          </a:xfrm>
          <a:prstGeom prst="rect">
            <a:avLst/>
          </a:prstGeom>
        </p:spPr>
        <p:txBody>
          <a:bodyPr/>
          <a:lstStyle/>
          <a:p>
            <a:pPr>
              <a:defRPr/>
            </a:pPr>
            <a:r>
              <a:rPr lang="en-US"/>
              <a:t>07mar22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2503925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1752601" y="381000"/>
            <a:ext cx="8686800" cy="838200"/>
          </a:xfrm>
        </p:spPr>
        <p:txBody>
          <a:bodyPr/>
          <a:lstStyle/>
          <a:p>
            <a:r>
              <a:rPr lang="en-US" altLang="en-US" sz="2400" dirty="0"/>
              <a:t>802.18 meeting discussion item</a:t>
            </a:r>
            <a:r>
              <a:rPr lang="en-US" altLang="en-US" sz="2000" dirty="0">
                <a:solidFill>
                  <a:schemeClr val="tx1"/>
                </a:solidFill>
              </a:rPr>
              <a:t>s - </a:t>
            </a:r>
            <a:r>
              <a:rPr lang="en-US" altLang="en-US" sz="2000" dirty="0"/>
              <a:t>non-EU stds and USA activities</a:t>
            </a:r>
            <a:endParaRPr lang="en-US" altLang="en-US" sz="2000" dirty="0">
              <a:solidFill>
                <a:schemeClr val="tx1"/>
              </a:solidFill>
            </a:endParaRPr>
          </a:p>
        </p:txBody>
      </p:sp>
      <p:sp>
        <p:nvSpPr>
          <p:cNvPr id="31746" name="Content Placeholder 2"/>
          <p:cNvSpPr>
            <a:spLocks noGrp="1"/>
          </p:cNvSpPr>
          <p:nvPr>
            <p:ph idx="1"/>
          </p:nvPr>
        </p:nvSpPr>
        <p:spPr>
          <a:xfrm>
            <a:off x="914400" y="990601"/>
            <a:ext cx="10475384" cy="5484813"/>
          </a:xfrm>
        </p:spPr>
        <p:txBody>
          <a:bodyPr/>
          <a:lstStyle/>
          <a:p>
            <a:pPr marL="457200" lvl="1" indent="0">
              <a:spcBef>
                <a:spcPts val="0"/>
              </a:spcBef>
            </a:pPr>
            <a:r>
              <a:rPr lang="en-US" altLang="en-US" sz="1600" dirty="0"/>
              <a:t> </a:t>
            </a:r>
          </a:p>
          <a:p>
            <a:pPr>
              <a:buFont typeface="Arial" panose="020B0604020202020204" pitchFamily="34" charset="0"/>
              <a:buChar char="•"/>
            </a:pPr>
            <a:r>
              <a:rPr lang="en-US" sz="2000" i="0" u="none" strike="noStrike" baseline="0" dirty="0">
                <a:solidFill>
                  <a:srgbClr val="000000"/>
                </a:solidFill>
              </a:rPr>
              <a:t>APAC update coming up </a:t>
            </a:r>
            <a:r>
              <a:rPr lang="en-US" sz="2000" dirty="0"/>
              <a:t>next</a:t>
            </a:r>
            <a:r>
              <a:rPr lang="en-US" sz="2000" i="0" u="none" strike="noStrike" baseline="0" dirty="0">
                <a:solidFill>
                  <a:srgbClr val="000000"/>
                </a:solidFill>
              </a:rPr>
              <a:t> week: </a:t>
            </a:r>
          </a:p>
          <a:p>
            <a:pPr lvl="1">
              <a:buFont typeface="Arial" panose="020B0604020202020204" pitchFamily="34" charset="0"/>
              <a:buChar char="•"/>
            </a:pPr>
            <a:r>
              <a:rPr lang="en-US" sz="1800" b="0" dirty="0">
                <a:latin typeface="Times New Roman" panose="02020603050405020304" pitchFamily="18" charset="0"/>
                <a:ea typeface="SimSun" panose="02010600030101010101" pitchFamily="2" charset="-122"/>
                <a:hlinkClick r:id="rId2"/>
              </a:rPr>
              <a:t>https://mentor.ieee.org/802.18/dcn/22/18-22-0010-00-0000-apac-update-march-2022.pptx</a:t>
            </a:r>
            <a:r>
              <a:rPr lang="en-US" sz="1800" b="0" dirty="0">
                <a:latin typeface="Times New Roman" panose="02020603050405020304" pitchFamily="18" charset="0"/>
                <a:ea typeface="SimSun" panose="02010600030101010101" pitchFamily="2" charset="-122"/>
              </a:rPr>
              <a:t> </a:t>
            </a:r>
            <a:endParaRPr lang="en-US" sz="1800" b="0" dirty="0">
              <a:effectLst/>
              <a:latin typeface="Times New Roman" panose="02020603050405020304" pitchFamily="18" charset="0"/>
              <a:ea typeface="SimSun" panose="02010600030101010101" pitchFamily="2" charset="-122"/>
            </a:endParaRPr>
          </a:p>
          <a:p>
            <a:pPr lvl="2">
              <a:buFont typeface="Arial" panose="020B0604020202020204" pitchFamily="34" charset="0"/>
              <a:buChar char="•"/>
            </a:pPr>
            <a:r>
              <a:rPr lang="en-US" sz="1600" b="0" i="0" u="none" strike="noStrike" baseline="0" dirty="0">
                <a:solidFill>
                  <a:srgbClr val="000000"/>
                </a:solidFill>
              </a:rPr>
              <a:t>  </a:t>
            </a:r>
            <a:endParaRPr lang="en-US" sz="1600" dirty="0">
              <a:effectLst/>
              <a:ea typeface="Calibri" panose="020F0502020204030204" pitchFamily="34" charset="0"/>
            </a:endParaRPr>
          </a:p>
          <a:p>
            <a:pPr lvl="2">
              <a:buFont typeface="Arial" panose="020B0604020202020204" pitchFamily="34" charset="0"/>
              <a:buChar char="•"/>
            </a:pPr>
            <a:endParaRPr lang="en-US" sz="1600" dirty="0">
              <a:ea typeface="Calibri" panose="020F0502020204030204" pitchFamily="34" charset="0"/>
            </a:endParaRPr>
          </a:p>
          <a:p>
            <a:pPr lvl="2">
              <a:buFont typeface="Arial" panose="020B0604020202020204" pitchFamily="34" charset="0"/>
              <a:buChar char="•"/>
            </a:pPr>
            <a:endParaRPr lang="en-US" sz="1600" dirty="0">
              <a:effectLst/>
              <a:ea typeface="Calibri" panose="020F0502020204030204" pitchFamily="34" charset="0"/>
            </a:endParaRPr>
          </a:p>
          <a:p>
            <a:pPr marL="914400" lvl="2" indent="0"/>
            <a:r>
              <a:rPr lang="en-US" dirty="0">
                <a:effectLst/>
                <a:ea typeface="Calibri" panose="020F0502020204030204" pitchFamily="34" charset="0"/>
              </a:rPr>
              <a:t> </a:t>
            </a:r>
            <a:endParaRPr lang="en-US" i="0" dirty="0">
              <a:solidFill>
                <a:srgbClr val="222222"/>
              </a:solidFill>
              <a:effectLst/>
            </a:endParaRPr>
          </a:p>
          <a:p>
            <a:pPr>
              <a:spcBef>
                <a:spcPts val="0"/>
              </a:spcBef>
              <a:buFont typeface="Arial" panose="020B0604020202020204" pitchFamily="34" charset="0"/>
              <a:buChar char="•"/>
            </a:pPr>
            <a:r>
              <a:rPr lang="en-US" altLang="en-US" sz="2000" dirty="0"/>
              <a:t>Recent consultations / activities: </a:t>
            </a:r>
          </a:p>
          <a:p>
            <a:pPr lvl="1">
              <a:spcBef>
                <a:spcPts val="0"/>
              </a:spcBef>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rPr>
              <a:t>UK-Ofcom on sharing in upper 6 GHz band</a:t>
            </a:r>
          </a:p>
          <a:p>
            <a:pPr lvl="1">
              <a:spcBef>
                <a:spcPts val="0"/>
              </a:spcBef>
              <a:buFont typeface="Arial" panose="020B0604020202020204" pitchFamily="34" charset="0"/>
              <a:buChar char="•"/>
            </a:pPr>
            <a:endParaRPr lang="en-US" sz="1800" dirty="0">
              <a:latin typeface="Times New Roman" panose="02020603050405020304" pitchFamily="18" charset="0"/>
              <a:ea typeface="Calibri" panose="020F0502020204030204" pitchFamily="34" charset="0"/>
            </a:endParaRPr>
          </a:p>
          <a:p>
            <a:pPr lvl="1">
              <a:spcBef>
                <a:spcPts val="0"/>
              </a:spcBef>
              <a:buFont typeface="Arial" panose="020B0604020202020204" pitchFamily="34" charset="0"/>
              <a:buChar char="•"/>
            </a:pPr>
            <a:r>
              <a:rPr lang="en-US" sz="1800" dirty="0">
                <a:latin typeface="Times New Roman" panose="02020603050405020304" pitchFamily="18" charset="0"/>
                <a:ea typeface="Calibri" panose="020F0502020204030204" pitchFamily="34" charset="0"/>
              </a:rPr>
              <a:t>Canada has 2;	 &gt;95 GHz and 5.9 GHz ITS</a:t>
            </a:r>
            <a:endParaRPr lang="en-US" sz="1800" dirty="0">
              <a:effectLst/>
              <a:latin typeface="Times New Roman" panose="02020603050405020304" pitchFamily="18" charset="0"/>
              <a:ea typeface="Calibri" panose="020F0502020204030204" pitchFamily="34" charset="0"/>
            </a:endParaRPr>
          </a:p>
          <a:p>
            <a:pPr lvl="1">
              <a:spcBef>
                <a:spcPts val="0"/>
              </a:spcBef>
              <a:buFont typeface="Arial" panose="020B0604020202020204" pitchFamily="34" charset="0"/>
              <a:buChar char="•"/>
            </a:pPr>
            <a:endParaRPr lang="en-US" sz="1800" dirty="0">
              <a:latin typeface="Times New Roman" panose="02020603050405020304" pitchFamily="18" charset="0"/>
              <a:ea typeface="Calibri" panose="020F0502020204030204" pitchFamily="34" charset="0"/>
            </a:endParaRPr>
          </a:p>
          <a:p>
            <a:pPr lvl="1">
              <a:spcBef>
                <a:spcPts val="0"/>
              </a:spcBef>
              <a:buFont typeface="Arial" panose="020B0604020202020204" pitchFamily="34" charset="0"/>
              <a:buChar char="•"/>
            </a:pPr>
            <a:r>
              <a:rPr lang="en-US" sz="1800" dirty="0">
                <a:latin typeface="Times New Roman" panose="02020603050405020304" pitchFamily="18" charset="0"/>
                <a:ea typeface="Calibri" panose="020F0502020204030204" pitchFamily="34" charset="0"/>
              </a:rPr>
              <a:t>UK-Ofcom also on what is needed for mobile markets and mobile data moving forward</a:t>
            </a:r>
            <a:endParaRPr lang="en-US" sz="2000" b="1" dirty="0">
              <a:effectLst/>
              <a:latin typeface="Times New Roman" panose="02020603050405020304" pitchFamily="18" charset="0"/>
              <a:ea typeface="Calibri" panose="020F0502020204030204" pitchFamily="34" charset="0"/>
            </a:endParaRPr>
          </a:p>
          <a:p>
            <a:pPr lvl="1">
              <a:spcBef>
                <a:spcPts val="0"/>
              </a:spcBef>
              <a:buFont typeface="Arial" panose="020B0604020202020204" pitchFamily="34" charset="0"/>
              <a:buChar char="•"/>
            </a:pPr>
            <a:r>
              <a:rPr lang="en-US" sz="2000" b="1" dirty="0">
                <a:effectLst/>
                <a:latin typeface="Times New Roman" panose="02020603050405020304" pitchFamily="18" charset="0"/>
                <a:ea typeface="Calibri" panose="020F0502020204030204" pitchFamily="34" charset="0"/>
              </a:rPr>
              <a:t>  </a:t>
            </a:r>
          </a:p>
          <a:p>
            <a:pPr lvl="1">
              <a:spcBef>
                <a:spcPts val="0"/>
              </a:spcBef>
              <a:buFont typeface="Arial" panose="020B0604020202020204" pitchFamily="34" charset="0"/>
              <a:buChar char="•"/>
            </a:pPr>
            <a:endParaRPr lang="en-US" sz="1400" i="0" dirty="0">
              <a:solidFill>
                <a:srgbClr val="222222"/>
              </a:solidFill>
              <a:effectLst/>
            </a:endParaRPr>
          </a:p>
          <a:p>
            <a:pPr>
              <a:spcBef>
                <a:spcPts val="0"/>
              </a:spcBef>
              <a:buFont typeface="Arial" panose="020B0604020202020204" pitchFamily="34" charset="0"/>
              <a:buChar char="•"/>
            </a:pPr>
            <a:endParaRPr lang="en-US" sz="1600" b="0" i="0" dirty="0">
              <a:solidFill>
                <a:srgbClr val="0000FF"/>
              </a:solidFill>
              <a:effectLst/>
            </a:endParaRPr>
          </a:p>
        </p:txBody>
      </p:sp>
      <p:sp>
        <p:nvSpPr>
          <p:cNvPr id="7" name="Date Placeholder 6"/>
          <p:cNvSpPr>
            <a:spLocks noGrp="1"/>
          </p:cNvSpPr>
          <p:nvPr>
            <p:ph type="dt" sz="quarter" idx="4294967295"/>
          </p:nvPr>
        </p:nvSpPr>
        <p:spPr>
          <a:xfrm>
            <a:off x="914400" y="350839"/>
            <a:ext cx="2198688" cy="276225"/>
          </a:xfrm>
          <a:prstGeom prst="rect">
            <a:avLst/>
          </a:prstGeom>
        </p:spPr>
        <p:txBody>
          <a:bodyPr/>
          <a:lstStyle/>
          <a:p>
            <a:pPr>
              <a:defRPr/>
            </a:pPr>
            <a:r>
              <a:rPr lang="en-US"/>
              <a:t>07mar22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465530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802.18 meeting discussion item</a:t>
            </a:r>
            <a:r>
              <a:rPr lang="en-US" altLang="en-US" sz="2000" dirty="0">
                <a:solidFill>
                  <a:schemeClr val="tx1"/>
                </a:solidFill>
              </a:rPr>
              <a:t>s – ITU-R </a:t>
            </a:r>
          </a:p>
        </p:txBody>
      </p:sp>
      <p:sp>
        <p:nvSpPr>
          <p:cNvPr id="31746" name="Content Placeholder 2"/>
          <p:cNvSpPr>
            <a:spLocks noGrp="1"/>
          </p:cNvSpPr>
          <p:nvPr>
            <p:ph idx="1"/>
          </p:nvPr>
        </p:nvSpPr>
        <p:spPr>
          <a:xfrm>
            <a:off x="914400" y="990601"/>
            <a:ext cx="10363200" cy="54848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Will discuss what members have to share on ITU-R, </a:t>
            </a:r>
          </a:p>
          <a:p>
            <a:pPr lvl="1">
              <a:spcBef>
                <a:spcPts val="0"/>
              </a:spcBef>
              <a:buFont typeface="Arial" panose="020B0604020202020204" pitchFamily="34" charset="0"/>
              <a:buChar char="•"/>
            </a:pPr>
            <a:r>
              <a:rPr lang="en-US" altLang="en-US" sz="1800" b="0" dirty="0"/>
              <a:t>ITU-R has put together a booklet on the agenda items for WRC-23,  history is these are very useful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APT will be meeting in August to work on WRC-23 prep. </a:t>
            </a:r>
            <a:r>
              <a:rPr lang="en-US" altLang="en-US" sz="18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802.11 ITU ad hoc is close to next 2 contribution for WP5A, on M.1450/M.1801 recommendations.  </a:t>
            </a:r>
          </a:p>
          <a:p>
            <a:pPr marL="457200" lvl="1" indent="0">
              <a:spcBef>
                <a:spcPts val="0"/>
              </a:spcBef>
            </a:pPr>
            <a:endParaRPr lang="en-US" altLang="en-US" sz="1800" dirty="0"/>
          </a:p>
          <a:p>
            <a:pPr marL="457200" lvl="1" indent="0">
              <a:spcBef>
                <a:spcPts val="0"/>
              </a:spcBef>
            </a:pPr>
            <a:endParaRPr lang="en-US" altLang="en-US" sz="1800" b="0" dirty="0"/>
          </a:p>
          <a:p>
            <a:pPr>
              <a:spcBef>
                <a:spcPts val="0"/>
              </a:spcBef>
              <a:buFont typeface="Arial" panose="020B0604020202020204" pitchFamily="34" charset="0"/>
              <a:buChar char="•"/>
            </a:pPr>
            <a:r>
              <a:rPr lang="en-US" sz="2000" dirty="0">
                <a:ea typeface="Calibri" panose="020F0502020204030204" pitchFamily="34" charset="0"/>
              </a:rPr>
              <a:t>802.18 does have standing by for this spring (2022):  </a:t>
            </a:r>
          </a:p>
          <a:p>
            <a:pPr lvl="1">
              <a:spcBef>
                <a:spcPts val="0"/>
              </a:spcBef>
              <a:buFont typeface="Arial" panose="020B0604020202020204" pitchFamily="34" charset="0"/>
              <a:buChar char="•"/>
            </a:pPr>
            <a:r>
              <a:rPr lang="en-US" sz="1800" b="0" dirty="0">
                <a:ea typeface="Calibri" panose="020F0502020204030204" pitchFamily="34" charset="0"/>
              </a:rPr>
              <a:t>Additional WP1A light communications contributions. </a:t>
            </a:r>
            <a:endParaRPr lang="en-US" altLang="en-US" sz="1800" b="0" dirty="0"/>
          </a:p>
        </p:txBody>
      </p:sp>
      <p:sp>
        <p:nvSpPr>
          <p:cNvPr id="7" name="Date Placeholder 6"/>
          <p:cNvSpPr>
            <a:spLocks noGrp="1"/>
          </p:cNvSpPr>
          <p:nvPr>
            <p:ph type="dt" sz="quarter" idx="4294967295"/>
          </p:nvPr>
        </p:nvSpPr>
        <p:spPr>
          <a:xfrm>
            <a:off x="914400" y="312829"/>
            <a:ext cx="2198688" cy="276225"/>
          </a:xfrm>
          <a:prstGeom prst="rect">
            <a:avLst/>
          </a:prstGeom>
        </p:spPr>
        <p:txBody>
          <a:bodyPr/>
          <a:lstStyle/>
          <a:p>
            <a:pPr>
              <a:defRPr/>
            </a:pPr>
            <a:r>
              <a:rPr lang="en-US"/>
              <a:t>07mar22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039230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914401" y="381000"/>
            <a:ext cx="10475384" cy="1066800"/>
          </a:xfrm>
        </p:spPr>
        <p:txBody>
          <a:bodyPr/>
          <a:lstStyle/>
          <a:p>
            <a:r>
              <a:rPr lang="en-US" altLang="en-US" sz="2400" dirty="0"/>
              <a:t>General Discussion Items</a:t>
            </a:r>
            <a:endParaRPr lang="en-US" altLang="en-US" sz="2000" dirty="0">
              <a:solidFill>
                <a:schemeClr val="tx1"/>
              </a:solidFill>
            </a:endParaRPr>
          </a:p>
        </p:txBody>
      </p:sp>
      <p:sp>
        <p:nvSpPr>
          <p:cNvPr id="31746" name="Content Placeholder 2"/>
          <p:cNvSpPr>
            <a:spLocks noGrp="1"/>
          </p:cNvSpPr>
          <p:nvPr>
            <p:ph idx="1"/>
          </p:nvPr>
        </p:nvSpPr>
        <p:spPr>
          <a:xfrm>
            <a:off x="914400" y="1302611"/>
            <a:ext cx="11125200" cy="5172803"/>
          </a:xfrm>
        </p:spPr>
        <p:txBody>
          <a:bodyPr/>
          <a:lstStyle/>
          <a:p>
            <a:pPr>
              <a:buFont typeface="Arial" panose="020B0604020202020204" pitchFamily="34" charset="0"/>
              <a:buChar char="•"/>
            </a:pPr>
            <a:endParaRPr lang="en-US" altLang="en-US" sz="1800" dirty="0"/>
          </a:p>
          <a:p>
            <a:pPr>
              <a:buFont typeface="Arial" panose="020B0604020202020204" pitchFamily="34" charset="0"/>
              <a:buChar char="•"/>
            </a:pPr>
            <a:r>
              <a:rPr lang="en-US" altLang="en-US" sz="2000" dirty="0"/>
              <a:t>USA FCC Chairwomen announced last week that coming soon will be a Notice of Inquiry to explore receiver performance.   </a:t>
            </a:r>
          </a:p>
          <a:p>
            <a:pPr lvl="4">
              <a:buFont typeface="Arial" panose="020B0604020202020204" pitchFamily="34" charset="0"/>
              <a:buChar char="•"/>
            </a:pPr>
            <a:endParaRPr lang="en-US" altLang="en-US" sz="1400" dirty="0"/>
          </a:p>
          <a:p>
            <a:pPr lvl="1">
              <a:buFont typeface="Arial" panose="020B0604020202020204" pitchFamily="34" charset="0"/>
              <a:buChar char="•"/>
            </a:pPr>
            <a:r>
              <a:rPr lang="en-US" altLang="en-US" sz="1800" dirty="0"/>
              <a:t>The EU RED (Radio Equipment Directive) already has receiver performance and current ETSI standards are adding this. </a:t>
            </a:r>
          </a:p>
          <a:p>
            <a:pPr lvl="3">
              <a:buFont typeface="Arial" panose="020B0604020202020204" pitchFamily="34" charset="0"/>
              <a:buChar char="•"/>
            </a:pPr>
            <a:endParaRPr lang="en-US" altLang="en-US" sz="1400" dirty="0"/>
          </a:p>
          <a:p>
            <a:pPr lvl="1">
              <a:buFont typeface="Arial" panose="020B0604020202020204" pitchFamily="34" charset="0"/>
              <a:buChar char="•"/>
            </a:pPr>
            <a:r>
              <a:rPr lang="en-US" altLang="en-US" sz="1800" dirty="0"/>
              <a:t>How the FCC approaches this, including with respect to ETSI, IEEE 802 should monitor closely. </a:t>
            </a:r>
          </a:p>
          <a:p>
            <a:pPr marL="457200" lvl="1" indent="0"/>
            <a:endParaRPr lang="en-US" altLang="en-US" sz="1800" dirty="0"/>
          </a:p>
          <a:p>
            <a:pPr>
              <a:buFont typeface="Arial" panose="020B0604020202020204" pitchFamily="34" charset="0"/>
              <a:buChar char="•"/>
            </a:pPr>
            <a:endParaRPr lang="en-US" altLang="en-US" sz="2000" dirty="0"/>
          </a:p>
        </p:txBody>
      </p:sp>
      <p:sp>
        <p:nvSpPr>
          <p:cNvPr id="7" name="Date Placeholder 6"/>
          <p:cNvSpPr>
            <a:spLocks noGrp="1"/>
          </p:cNvSpPr>
          <p:nvPr>
            <p:ph type="dt" sz="quarter" idx="4294967295"/>
          </p:nvPr>
        </p:nvSpPr>
        <p:spPr>
          <a:xfrm>
            <a:off x="914400" y="297589"/>
            <a:ext cx="2198688" cy="276225"/>
          </a:xfrm>
          <a:prstGeom prst="rect">
            <a:avLst/>
          </a:prstGeom>
        </p:spPr>
        <p:txBody>
          <a:bodyPr/>
          <a:lstStyle/>
          <a:p>
            <a:pPr>
              <a:defRPr/>
            </a:pPr>
            <a:r>
              <a:rPr lang="en-US"/>
              <a:t>07mar22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266122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914401" y="381000"/>
            <a:ext cx="10475384" cy="990600"/>
          </a:xfrm>
        </p:spPr>
        <p:txBody>
          <a:bodyPr/>
          <a:lstStyle/>
          <a:p>
            <a:r>
              <a:rPr lang="en-US" altLang="en-US" sz="2400" dirty="0"/>
              <a:t>General Discussion Items – ongoing – Multi-Stake holder groups</a:t>
            </a:r>
            <a:endParaRPr lang="en-US" altLang="en-US" sz="2000" dirty="0">
              <a:solidFill>
                <a:schemeClr val="tx1"/>
              </a:solidFill>
            </a:endParaRPr>
          </a:p>
        </p:txBody>
      </p:sp>
      <p:sp>
        <p:nvSpPr>
          <p:cNvPr id="31746" name="Content Placeholder 2"/>
          <p:cNvSpPr>
            <a:spLocks noGrp="1"/>
          </p:cNvSpPr>
          <p:nvPr>
            <p:ph idx="1"/>
          </p:nvPr>
        </p:nvSpPr>
        <p:spPr>
          <a:xfrm>
            <a:off x="914400" y="1371600"/>
            <a:ext cx="11125200" cy="5103814"/>
          </a:xfrm>
        </p:spPr>
        <p:txBody>
          <a:bodyPr/>
          <a:lstStyle/>
          <a:p>
            <a:pPr>
              <a:buFont typeface="Arial" panose="020B0604020202020204" pitchFamily="34" charset="0"/>
              <a:buChar char="•"/>
            </a:pPr>
            <a:r>
              <a:rPr lang="en-US" altLang="en-US" sz="2000" dirty="0"/>
              <a:t> </a:t>
            </a:r>
            <a:r>
              <a:rPr lang="en-US" sz="1800" dirty="0"/>
              <a:t> 1. The </a:t>
            </a:r>
            <a:r>
              <a:rPr lang="en-US" sz="1800" dirty="0" err="1"/>
              <a:t>WInnforum</a:t>
            </a:r>
            <a:r>
              <a:rPr lang="en-US" sz="1800" dirty="0"/>
              <a:t> “6 GHz </a:t>
            </a:r>
            <a:r>
              <a:rPr lang="en-US" sz="1800" u="sng" dirty="0"/>
              <a:t>Committee</a:t>
            </a:r>
            <a:r>
              <a:rPr lang="en-US" sz="1800" dirty="0"/>
              <a:t>”, 	   some </a:t>
            </a:r>
            <a:r>
              <a:rPr lang="en-US" sz="1600" dirty="0"/>
              <a:t>docs:  </a:t>
            </a:r>
            <a:r>
              <a:rPr lang="en-US" sz="1600" u="sng" dirty="0">
                <a:solidFill>
                  <a:srgbClr val="0000FF"/>
                </a:solidFill>
                <a:effectLst/>
                <a:ea typeface="Calibri" panose="020F0502020204030204" pitchFamily="34" charset="0"/>
                <a:hlinkClick r:id="rId2"/>
              </a:rPr>
              <a:t>https://6ghz.wirelessinnovation.org/work-group-products</a:t>
            </a:r>
            <a:r>
              <a:rPr lang="en-US" sz="1600" u="sng" dirty="0">
                <a:solidFill>
                  <a:srgbClr val="0000FF"/>
                </a:solidFill>
                <a:effectLst/>
                <a:ea typeface="Calibri" panose="020F0502020204030204" pitchFamily="34" charset="0"/>
              </a:rPr>
              <a:t> </a:t>
            </a:r>
            <a:endParaRPr lang="en-US" sz="1600" b="0" dirty="0"/>
          </a:p>
          <a:p>
            <a:pPr lvl="2">
              <a:buFont typeface="Arial" panose="020B0604020202020204" pitchFamily="34" charset="0"/>
              <a:buChar char="•"/>
            </a:pPr>
            <a:r>
              <a:rPr lang="en-US" sz="1600" u="sng" dirty="0">
                <a:solidFill>
                  <a:srgbClr val="0563C1"/>
                </a:solidFill>
                <a:ea typeface="Calibri" panose="020F0502020204030204" pitchFamily="34" charset="0"/>
                <a:hlinkClick r:id="rId3"/>
              </a:rPr>
              <a:t>https://www.wirelessinnovation.org/6ghz-multistakeholder-committee</a:t>
            </a:r>
            <a:r>
              <a:rPr lang="en-US" sz="1600" dirty="0">
                <a:ea typeface="Calibri" panose="020F0502020204030204" pitchFamily="34" charset="0"/>
              </a:rPr>
              <a:t> </a:t>
            </a:r>
          </a:p>
          <a:p>
            <a:pPr lvl="2">
              <a:spcBef>
                <a:spcPts val="0"/>
              </a:spcBef>
              <a:buFont typeface="Arial" panose="020B0604020202020204" pitchFamily="34" charset="0"/>
              <a:buChar char="•"/>
            </a:pPr>
            <a:r>
              <a:rPr lang="en-US" sz="1600" dirty="0">
                <a:solidFill>
                  <a:schemeClr val="tx1"/>
                </a:solidFill>
                <a:ea typeface="Times New Roman" panose="02020603050405020304" pitchFamily="18" charset="0"/>
              </a:rPr>
              <a:t>For access to documents from the committee, can request to be an observer from the MSG “Group”  below.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1) AFC Functional Specification -WG – includes: Interference-TG,  Incumbent Info-TG,  security and Protocols TG</a:t>
            </a:r>
          </a:p>
          <a:p>
            <a:pPr marL="1323975"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2) AFC Test and Certification-WG</a:t>
            </a:r>
            <a:endParaRPr lang="en-US" dirty="0">
              <a:solidFill>
                <a:schemeClr val="bg1">
                  <a:lumMod val="50000"/>
                </a:schemeClr>
              </a:solidFill>
            </a:endParaRPr>
          </a:p>
          <a:p>
            <a:pPr marL="866775" lvl="2">
              <a:spcBef>
                <a:spcPts val="0"/>
              </a:spcBef>
              <a:spcAft>
                <a:spcPts val="0"/>
              </a:spcAft>
              <a:buFont typeface="Arial" panose="020B0604020202020204" pitchFamily="34" charset="0"/>
              <a:buChar char="•"/>
            </a:pPr>
            <a:endParaRPr lang="en-GB" dirty="0">
              <a:solidFill>
                <a:schemeClr val="tx1"/>
              </a:solidFill>
              <a:ea typeface="Calibri" panose="020F0502020204030204" pitchFamily="34" charset="0"/>
            </a:endParaRPr>
          </a:p>
          <a:p>
            <a:pPr marL="866775"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Much discussion of late on AFC testing and approval methods.  </a:t>
            </a:r>
          </a:p>
          <a:p>
            <a:pPr marL="866775" lvl="2">
              <a:spcBef>
                <a:spcPts val="0"/>
              </a:spcBef>
              <a:spcAft>
                <a:spcPts val="0"/>
              </a:spcAft>
              <a:buFont typeface="Arial" panose="020B0604020202020204" pitchFamily="34" charset="0"/>
              <a:buChar char="•"/>
            </a:pPr>
            <a:endParaRPr lang="en-GB" dirty="0">
              <a:solidFill>
                <a:schemeClr val="tx1"/>
              </a:solidFill>
              <a:ea typeface="Calibri" panose="020F0502020204030204" pitchFamily="34" charset="0"/>
            </a:endParaRPr>
          </a:p>
          <a:p>
            <a:pPr>
              <a:buFont typeface="Arial" panose="020B0604020202020204" pitchFamily="34" charset="0"/>
              <a:buChar char="•"/>
            </a:pPr>
            <a:r>
              <a:rPr lang="en-US" sz="1800" dirty="0">
                <a:ea typeface="Calibri" panose="020F0502020204030204" pitchFamily="34" charset="0"/>
              </a:rPr>
              <a:t>2.  From the FCC 6 GHz R&amp;O, an informal MSG (“Group”)</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dirty="0">
                <a:solidFill>
                  <a:schemeClr val="tx1"/>
                </a:solidFill>
              </a:rPr>
              <a:t>Work stream 1 - interference protection and resolution (</a:t>
            </a:r>
            <a:r>
              <a:rPr lang="en-US" dirty="0" err="1">
                <a:solidFill>
                  <a:schemeClr val="tx1"/>
                </a:solidFill>
              </a:rPr>
              <a:t>CableLabs</a:t>
            </a:r>
            <a:r>
              <a:rPr lang="en-US" dirty="0">
                <a:solidFill>
                  <a:schemeClr val="tx1"/>
                </a:solidFill>
              </a:rPr>
              <a:t>, EPRI, Lake </a:t>
            </a:r>
            <a:r>
              <a:rPr lang="en-US" dirty="0" err="1">
                <a:solidFill>
                  <a:schemeClr val="tx1"/>
                </a:solidFill>
              </a:rPr>
              <a:t>Cty</a:t>
            </a:r>
            <a:r>
              <a:rPr lang="en-US" dirty="0">
                <a:solidFill>
                  <a:schemeClr val="tx1"/>
                </a:solidFill>
              </a:rPr>
              <a:t>, APCO)</a:t>
            </a:r>
          </a:p>
          <a:p>
            <a:pPr marL="1323975" lvl="3">
              <a:spcBef>
                <a:spcPts val="0"/>
              </a:spcBef>
              <a:spcAft>
                <a:spcPts val="0"/>
              </a:spcAft>
              <a:buFont typeface="Arial" panose="020B0604020202020204" pitchFamily="34" charset="0"/>
              <a:buChar char="•"/>
            </a:pPr>
            <a:r>
              <a:rPr lang="en-US" dirty="0">
                <a:solidFill>
                  <a:schemeClr val="tx1"/>
                </a:solidFill>
              </a:rPr>
              <a:t>Work stream 2 - correct incumbent data (ULS) (</a:t>
            </a:r>
            <a:r>
              <a:rPr lang="en-US" dirty="0" err="1">
                <a:solidFill>
                  <a:schemeClr val="tx1"/>
                </a:solidFill>
              </a:rPr>
              <a:t>Comsearch</a:t>
            </a:r>
            <a:r>
              <a:rPr lang="en-US" dirty="0">
                <a:solidFill>
                  <a:schemeClr val="tx1"/>
                </a:solidFill>
              </a:rPr>
              <a:t>, APCO) </a:t>
            </a:r>
          </a:p>
          <a:p>
            <a:pPr marL="1323975" lvl="3">
              <a:spcBef>
                <a:spcPts val="0"/>
              </a:spcBef>
              <a:spcAft>
                <a:spcPts val="0"/>
              </a:spcAft>
              <a:buFont typeface="Arial" panose="020B0604020202020204" pitchFamily="34" charset="0"/>
              <a:buChar char="•"/>
            </a:pPr>
            <a:r>
              <a:rPr lang="en-US"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dirty="0">
                <a:solidFill>
                  <a:schemeClr val="tx1"/>
                </a:solidFill>
              </a:rPr>
              <a:t>Overall Co-chairs:  NPSTC, UTC, WFA, WISPA. </a:t>
            </a:r>
            <a:r>
              <a:rPr lang="en-US" dirty="0">
                <a:solidFill>
                  <a:schemeClr val="tx1"/>
                </a:solidFill>
                <a:ea typeface="Times New Roman" panose="02020603050405020304" pitchFamily="18" charset="0"/>
              </a:rPr>
              <a:t> </a:t>
            </a:r>
          </a:p>
          <a:p>
            <a:pPr marL="638175" lvl="2" indent="0">
              <a:spcBef>
                <a:spcPts val="0"/>
              </a:spcBef>
              <a:spcAft>
                <a:spcPts val="0"/>
              </a:spcAft>
            </a:pPr>
            <a:r>
              <a:rPr lang="en-GB"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WS1, interference protection, is working on how to report the dissenting responses between incumbents  and others, as not getting to consensus. </a:t>
            </a:r>
          </a:p>
          <a:p>
            <a:pPr marL="466725" lvl="1">
              <a:spcBef>
                <a:spcPts val="0"/>
              </a:spcBef>
              <a:spcAft>
                <a:spcPts val="0"/>
              </a:spcAft>
              <a:buFont typeface="Arial" panose="020B0604020202020204" pitchFamily="34" charset="0"/>
              <a:buChar char="•"/>
            </a:pPr>
            <a:endParaRPr lang="en-US" sz="1600" b="1" dirty="0">
              <a:solidFill>
                <a:schemeClr val="tx1"/>
              </a:solidFill>
              <a:ea typeface="Calibri" panose="020F0502020204030204" pitchFamily="34" charset="0"/>
            </a:endParaRPr>
          </a:p>
          <a:p>
            <a:pPr marL="0" indent="0">
              <a:spcBef>
                <a:spcPts val="0"/>
              </a:spcBef>
            </a:pPr>
            <a:endParaRPr lang="en-US" altLang="en-US" sz="1800" dirty="0"/>
          </a:p>
        </p:txBody>
      </p:sp>
      <p:sp>
        <p:nvSpPr>
          <p:cNvPr id="7" name="Date Placeholder 6"/>
          <p:cNvSpPr>
            <a:spLocks noGrp="1"/>
          </p:cNvSpPr>
          <p:nvPr>
            <p:ph type="dt" sz="quarter" idx="4294967295"/>
          </p:nvPr>
        </p:nvSpPr>
        <p:spPr>
          <a:xfrm>
            <a:off x="914400" y="297589"/>
            <a:ext cx="2198688" cy="276225"/>
          </a:xfrm>
          <a:prstGeom prst="rect">
            <a:avLst/>
          </a:prstGeom>
        </p:spPr>
        <p:txBody>
          <a:bodyPr/>
          <a:lstStyle/>
          <a:p>
            <a:pPr>
              <a:defRPr/>
            </a:pPr>
            <a:r>
              <a:rPr lang="en-US"/>
              <a:t>07mar22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2729452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762000"/>
            <a:ext cx="7770813" cy="457200"/>
          </a:xfrm>
        </p:spPr>
        <p:txBody>
          <a:bodyPr/>
          <a:lstStyle/>
          <a:p>
            <a:r>
              <a:rPr lang="en-US" altLang="en-US" sz="2400" dirty="0"/>
              <a:t>General Discussion Items – ongoing  – </a:t>
            </a:r>
            <a:br>
              <a:rPr lang="en-US" altLang="en-US" sz="2400" dirty="0"/>
            </a:br>
            <a:r>
              <a:rPr lang="en-US" altLang="en-US" sz="2400" dirty="0"/>
              <a:t>IEEE 802 Wireless Standards Table of Frequency Ranges</a:t>
            </a:r>
            <a:endParaRPr lang="en-US" altLang="en-US" sz="2000" dirty="0">
              <a:solidFill>
                <a:schemeClr val="tx1"/>
              </a:solidFill>
            </a:endParaRPr>
          </a:p>
        </p:txBody>
      </p:sp>
      <p:sp>
        <p:nvSpPr>
          <p:cNvPr id="31746" name="Content Placeholder 2"/>
          <p:cNvSpPr>
            <a:spLocks noGrp="1"/>
          </p:cNvSpPr>
          <p:nvPr>
            <p:ph idx="1"/>
          </p:nvPr>
        </p:nvSpPr>
        <p:spPr>
          <a:xfrm>
            <a:off x="914400" y="1483584"/>
            <a:ext cx="10896600" cy="4991829"/>
          </a:xfrm>
        </p:spPr>
        <p:txBody>
          <a:bodyPr/>
          <a:lstStyle/>
          <a:p>
            <a:pPr>
              <a:spcBef>
                <a:spcPts val="0"/>
              </a:spcBef>
              <a:buFont typeface="Arial" panose="020B0604020202020204" pitchFamily="34" charset="0"/>
              <a:buChar char="•"/>
            </a:pPr>
            <a:r>
              <a:rPr lang="en-US" altLang="en-US" sz="1800" dirty="0"/>
              <a:t>General discussions include progress on IEEE 802 Wireless Standards - Table of Frequency Ranges</a:t>
            </a:r>
          </a:p>
          <a:p>
            <a:pPr lvl="1">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2000" spc="200" dirty="0"/>
              <a:t>This is a joint effort by 802.18 and 802.19</a:t>
            </a: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rPr>
              <a:t>Ad hoc calls, the 4</a:t>
            </a:r>
            <a:r>
              <a:rPr lang="en-US" sz="1600" baseline="30000" dirty="0">
                <a:solidFill>
                  <a:schemeClr val="tx1"/>
                </a:solidFill>
                <a:ea typeface="Times New Roman" panose="02020603050405020304" pitchFamily="18" charset="0"/>
              </a:rPr>
              <a:t>th</a:t>
            </a:r>
            <a:r>
              <a:rPr lang="en-US" sz="1600" dirty="0">
                <a:solidFill>
                  <a:schemeClr val="tx1"/>
                </a:solidFill>
                <a:ea typeface="Times New Roman" panose="02020603050405020304" pitchFamily="18" charset="0"/>
              </a:rPr>
              <a:t> Tuesday of the month, the next is 22mar22, 15:00et. (though maybe cancelled waiting on comments)</a:t>
            </a:r>
          </a:p>
          <a:p>
            <a:pPr>
              <a:spcBef>
                <a:spcPts val="0"/>
              </a:spcBef>
              <a:buFont typeface="Arial" panose="020B0604020202020204" pitchFamily="34" charset="0"/>
              <a:buChar char="•"/>
            </a:pPr>
            <a:endParaRPr lang="en-US" sz="1800" dirty="0">
              <a:ea typeface="Calibri" panose="020F0502020204030204" pitchFamily="34" charset="0"/>
            </a:endParaRPr>
          </a:p>
          <a:p>
            <a:pPr>
              <a:spcBef>
                <a:spcPts val="0"/>
              </a:spcBef>
              <a:buFont typeface="Arial" panose="020B0604020202020204" pitchFamily="34" charset="0"/>
              <a:buChar char="•"/>
            </a:pPr>
            <a:r>
              <a:rPr lang="en-US" sz="2000" dirty="0">
                <a:solidFill>
                  <a:schemeClr val="tx1"/>
                </a:solidFill>
                <a:ea typeface="Times New Roman" panose="02020603050405020304" pitchFamily="18" charset="0"/>
              </a:rPr>
              <a:t>The format of the spreadsheet and initial list of Frequency Ranges has stabilized and the ad hoc is setting up a </a:t>
            </a:r>
            <a:r>
              <a:rPr lang="en-US" sz="2000" u="sng" dirty="0">
                <a:solidFill>
                  <a:schemeClr val="tx1"/>
                </a:solidFill>
                <a:ea typeface="Times New Roman" panose="02020603050405020304" pitchFamily="18" charset="0"/>
              </a:rPr>
              <a:t>non-mandatory</a:t>
            </a:r>
            <a:r>
              <a:rPr lang="en-US" sz="2000" dirty="0">
                <a:solidFill>
                  <a:schemeClr val="tx1"/>
                </a:solidFill>
                <a:ea typeface="Times New Roman" panose="02020603050405020304" pitchFamily="18" charset="0"/>
              </a:rPr>
              <a:t> comment collection from all wireless members.   The current spreadsheet. </a:t>
            </a:r>
          </a:p>
          <a:p>
            <a:pPr lvl="1">
              <a:spcBef>
                <a:spcPts val="0"/>
              </a:spcBef>
              <a:buFont typeface="Arial" panose="020B0604020202020204" pitchFamily="34" charset="0"/>
              <a:buChar char="•"/>
            </a:pPr>
            <a:r>
              <a:rPr lang="en-US" dirty="0">
                <a:solidFill>
                  <a:srgbClr val="333333"/>
                </a:solidFill>
                <a:ea typeface="Times New Roman" panose="02020603050405020304" pitchFamily="18" charset="0"/>
                <a:hlinkClick r:id="rId2"/>
              </a:rPr>
              <a:t>https://mentor.ieee.org/802.18/dcn/22/18-22-0009-00-0000-ieee-802-wireless-standards-table-of-frequency-ranges.xlsx</a:t>
            </a:r>
            <a:endParaRPr lang="en-US" dirty="0">
              <a:solidFill>
                <a:srgbClr val="333333"/>
              </a:solidFill>
              <a:ea typeface="Times New Roman" panose="02020603050405020304" pitchFamily="18" charset="0"/>
            </a:endParaRPr>
          </a:p>
          <a:p>
            <a:pPr lvl="1">
              <a:spcBef>
                <a:spcPts val="0"/>
              </a:spcBef>
              <a:buFont typeface="Arial" panose="020B0604020202020204" pitchFamily="34" charset="0"/>
              <a:buChar char="•"/>
            </a:pPr>
            <a:endParaRPr lang="en-US"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2000" dirty="0">
                <a:solidFill>
                  <a:srgbClr val="333333"/>
                </a:solidFill>
                <a:ea typeface="Times New Roman" panose="02020603050405020304" pitchFamily="18" charset="0"/>
              </a:rPr>
              <a:t>At the WCSC monthly call Wednesday, 02 Mar 2022, the comment collection process was reviewed, and custom comment collection form introduced:  </a:t>
            </a:r>
            <a:r>
              <a:rPr lang="en-US" sz="2000" b="0" dirty="0">
                <a:solidFill>
                  <a:srgbClr val="333333"/>
                </a:solidFill>
                <a:ea typeface="Times New Roman" panose="02020603050405020304" pitchFamily="18" charset="0"/>
                <a:hlinkClick r:id="rId3"/>
              </a:rPr>
              <a:t>https://mentor.ieee.org/802.18/dcn/22/18-22-0030</a:t>
            </a:r>
            <a:r>
              <a:rPr lang="en-US" sz="2000" b="0" dirty="0">
                <a:solidFill>
                  <a:srgbClr val="333333"/>
                </a:solidFill>
                <a:ea typeface="Times New Roman" panose="02020603050405020304" pitchFamily="18" charset="0"/>
              </a:rPr>
              <a:t> </a:t>
            </a:r>
          </a:p>
          <a:p>
            <a:pPr>
              <a:spcBef>
                <a:spcPts val="0"/>
              </a:spcBef>
              <a:buFont typeface="Arial" panose="020B0604020202020204" pitchFamily="34" charset="0"/>
              <a:buChar char="•"/>
            </a:pPr>
            <a:endParaRPr lang="en-US" sz="20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2000" dirty="0">
                <a:solidFill>
                  <a:srgbClr val="333333"/>
                </a:solidFill>
                <a:ea typeface="Times New Roman" panose="02020603050405020304" pitchFamily="18" charset="0"/>
              </a:rPr>
              <a:t>Comment collection will run until 30 Apr 2022, at which time the ad hoc team will act as the CRG and review and implement accordingly the comments.  All to be getting an email on it. </a:t>
            </a:r>
          </a:p>
          <a:p>
            <a:pPr>
              <a:spcBef>
                <a:spcPts val="0"/>
              </a:spcBef>
              <a:buFont typeface="Arial" panose="020B0604020202020204" pitchFamily="34" charset="0"/>
              <a:buChar char="•"/>
            </a:pPr>
            <a:endParaRPr lang="en-US" altLang="en-US" sz="2200" dirty="0"/>
          </a:p>
        </p:txBody>
      </p:sp>
      <p:sp>
        <p:nvSpPr>
          <p:cNvPr id="7" name="Date Placeholder 6"/>
          <p:cNvSpPr>
            <a:spLocks noGrp="1"/>
          </p:cNvSpPr>
          <p:nvPr>
            <p:ph type="dt" sz="quarter" idx="4294967295"/>
          </p:nvPr>
        </p:nvSpPr>
        <p:spPr>
          <a:xfrm>
            <a:off x="914400" y="297589"/>
            <a:ext cx="2198688" cy="276225"/>
          </a:xfrm>
          <a:prstGeom prst="rect">
            <a:avLst/>
          </a:prstGeom>
        </p:spPr>
        <p:txBody>
          <a:bodyPr/>
          <a:lstStyle/>
          <a:p>
            <a:pPr>
              <a:defRPr/>
            </a:pPr>
            <a:r>
              <a:rPr lang="en-US"/>
              <a:t>07mar22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2284549109"/>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67971</TotalTime>
  <Words>1253</Words>
  <Application>Microsoft Office PowerPoint</Application>
  <PresentationFormat>Widescreen</PresentationFormat>
  <Paragraphs>170</Paragraphs>
  <Slides>10</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vt:lpstr>
      <vt:lpstr>Calibri</vt:lpstr>
      <vt:lpstr>Roboto</vt:lpstr>
      <vt:lpstr>Times New Roman</vt:lpstr>
      <vt:lpstr>Office Theme</vt:lpstr>
      <vt:lpstr>Document</vt:lpstr>
      <vt:lpstr>IEEE 802.18 RR-TAG Electronic Plenary Liaison  from 802.18 to 802.11</vt:lpstr>
      <vt:lpstr>802.18 Radio Regulatory Technical Advisory Group – RR-TAG</vt:lpstr>
      <vt:lpstr>802.18 meeting general items </vt:lpstr>
      <vt:lpstr>802.18 meeting discussion items – EU Standards</vt:lpstr>
      <vt:lpstr>802.18 meeting discussion items - non-EU stds and USA activities</vt:lpstr>
      <vt:lpstr>802.18 meeting discussion items – ITU-R </vt:lpstr>
      <vt:lpstr>General Discussion Items</vt:lpstr>
      <vt:lpstr>General Discussion Items – ongoing – Multi-Stake holder groups</vt:lpstr>
      <vt:lpstr>General Discussion Items – ongoing  –  IEEE 802 Wireless Standards Table of Frequency Ranges</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author</cp:lastModifiedBy>
  <cp:revision>523</cp:revision>
  <cp:lastPrinted>2017-08-03T16:59:47Z</cp:lastPrinted>
  <dcterms:created xsi:type="dcterms:W3CDTF">2016-03-03T14:54:45Z</dcterms:created>
  <dcterms:modified xsi:type="dcterms:W3CDTF">2022-03-04T17:30:18Z</dcterms:modified>
</cp:coreProperties>
</file>